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3" r:id="rId3"/>
    <p:sldId id="258" r:id="rId4"/>
    <p:sldId id="265" r:id="rId5"/>
    <p:sldId id="266" r:id="rId6"/>
    <p:sldId id="267" r:id="rId7"/>
    <p:sldId id="268" r:id="rId8"/>
    <p:sldId id="271" r:id="rId9"/>
    <p:sldId id="272" r:id="rId10"/>
    <p:sldId id="273" r:id="rId11"/>
    <p:sldId id="274" r:id="rId12"/>
    <p:sldId id="275" r:id="rId13"/>
    <p:sldId id="276" r:id="rId14"/>
    <p:sldId id="262" r:id="rId15"/>
  </p:sldIdLst>
  <p:sldSz cx="9144000" cy="6858000" type="screen4x3"/>
  <p:notesSz cx="6797675"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88E"/>
    <a:srgbClr val="3EAAD8"/>
    <a:srgbClr val="FF6699"/>
    <a:srgbClr val="0A6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2" autoAdjust="0"/>
    <p:restoredTop sz="94660"/>
  </p:normalViewPr>
  <p:slideViewPr>
    <p:cSldViewPr>
      <p:cViewPr>
        <p:scale>
          <a:sx n="100" d="100"/>
          <a:sy n="10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00000000000001E-2"/>
          <c:y val="0.41310687701366516"/>
          <c:w val="0.95416666666666672"/>
          <c:h val="0.11089484038710362"/>
        </c:manualLayout>
      </c:layout>
      <c:lineChart>
        <c:grouping val="standard"/>
        <c:varyColors val="0"/>
        <c:ser>
          <c:idx val="0"/>
          <c:order val="0"/>
          <c:tx>
            <c:strRef>
              <c:f>Hoja1!$B$1</c:f>
              <c:strCache>
                <c:ptCount val="1"/>
                <c:pt idx="0">
                  <c:v>Candelaria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Hoja1!$A$2:$A$13</c:f>
              <c:numCache>
                <c:formatCode>mmm\-yy</c:formatCode>
                <c:ptCount val="12"/>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numCache>
            </c:numRef>
          </c:cat>
          <c:val>
            <c:numRef>
              <c:f>Hoja1!$B$2:$B$13</c:f>
              <c:numCache>
                <c:formatCode>General</c:formatCode>
                <c:ptCount val="12"/>
                <c:pt idx="0">
                  <c:v>206</c:v>
                </c:pt>
                <c:pt idx="1">
                  <c:v>210</c:v>
                </c:pt>
                <c:pt idx="2">
                  <c:v>205</c:v>
                </c:pt>
                <c:pt idx="3">
                  <c:v>206</c:v>
                </c:pt>
                <c:pt idx="4">
                  <c:v>208</c:v>
                </c:pt>
                <c:pt idx="5">
                  <c:v>207</c:v>
                </c:pt>
                <c:pt idx="6">
                  <c:v>206</c:v>
                </c:pt>
                <c:pt idx="7">
                  <c:v>205</c:v>
                </c:pt>
                <c:pt idx="8">
                  <c:v>205</c:v>
                </c:pt>
                <c:pt idx="9">
                  <c:v>207</c:v>
                </c:pt>
                <c:pt idx="10">
                  <c:v>200</c:v>
                </c:pt>
                <c:pt idx="11">
                  <c:v>200</c:v>
                </c:pt>
              </c:numCache>
            </c:numRef>
          </c:val>
          <c:smooth val="0"/>
        </c:ser>
        <c:dLbls>
          <c:showLegendKey val="0"/>
          <c:showVal val="0"/>
          <c:showCatName val="0"/>
          <c:showSerName val="0"/>
          <c:showPercent val="0"/>
          <c:showBubbleSize val="0"/>
        </c:dLbls>
        <c:marker val="1"/>
        <c:smooth val="0"/>
        <c:axId val="39466880"/>
        <c:axId val="39468416"/>
      </c:lineChart>
      <c:dateAx>
        <c:axId val="394668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AR"/>
          </a:p>
        </c:txPr>
        <c:crossAx val="39468416"/>
        <c:crosses val="autoZero"/>
        <c:auto val="1"/>
        <c:lblOffset val="100"/>
        <c:baseTimeUnit val="months"/>
      </c:dateAx>
      <c:valAx>
        <c:axId val="39468416"/>
        <c:scaling>
          <c:orientation val="minMax"/>
          <c:max val="210"/>
          <c:min val="0"/>
        </c:scaling>
        <c:delete val="1"/>
        <c:axPos val="l"/>
        <c:numFmt formatCode="General" sourceLinked="1"/>
        <c:majorTickMark val="none"/>
        <c:minorTickMark val="none"/>
        <c:tickLblPos val="nextTo"/>
        <c:crossAx val="39466880"/>
        <c:crosses val="autoZero"/>
        <c:crossBetween val="between"/>
      </c:valAx>
      <c:spPr>
        <a:noFill/>
        <a:ln>
          <a:noFill/>
        </a:ln>
        <a:effectLst/>
      </c:spPr>
    </c:plotArea>
    <c:plotVisOnly val="1"/>
    <c:dispBlanksAs val="zero"/>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916666666666665E-2"/>
          <c:y val="0.31874999999999998"/>
          <c:w val="0.95416666666666672"/>
          <c:h val="0.26508206026767478"/>
        </c:manualLayout>
      </c:layout>
      <c:lineChart>
        <c:grouping val="stacked"/>
        <c:varyColors val="0"/>
        <c:ser>
          <c:idx val="0"/>
          <c:order val="0"/>
          <c:tx>
            <c:strRef>
              <c:f>Hoja1!$B$1</c:f>
              <c:strCache>
                <c:ptCount val="1"/>
                <c:pt idx="0">
                  <c:v>Total SPF</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Hoja1!$A$2:$A$13</c:f>
              <c:numCache>
                <c:formatCode>mmm\-yy</c:formatCode>
                <c:ptCount val="12"/>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numCache>
            </c:numRef>
          </c:cat>
          <c:val>
            <c:numRef>
              <c:f>Hoja1!$B$2:$B$13</c:f>
              <c:numCache>
                <c:formatCode>#,##0</c:formatCode>
                <c:ptCount val="12"/>
                <c:pt idx="0">
                  <c:v>9976</c:v>
                </c:pt>
                <c:pt idx="1">
                  <c:v>10043</c:v>
                </c:pt>
                <c:pt idx="2">
                  <c:v>9795</c:v>
                </c:pt>
                <c:pt idx="3">
                  <c:v>9850</c:v>
                </c:pt>
                <c:pt idx="4">
                  <c:v>9874</c:v>
                </c:pt>
                <c:pt idx="5">
                  <c:v>9902</c:v>
                </c:pt>
                <c:pt idx="6">
                  <c:v>10083</c:v>
                </c:pt>
                <c:pt idx="7">
                  <c:v>10074</c:v>
                </c:pt>
                <c:pt idx="8">
                  <c:v>10111</c:v>
                </c:pt>
                <c:pt idx="9">
                  <c:v>10094</c:v>
                </c:pt>
                <c:pt idx="10">
                  <c:v>10205</c:v>
                </c:pt>
                <c:pt idx="11">
                  <c:v>10265</c:v>
                </c:pt>
              </c:numCache>
            </c:numRef>
          </c:val>
          <c:smooth val="0"/>
        </c:ser>
        <c:dLbls>
          <c:showLegendKey val="0"/>
          <c:showVal val="0"/>
          <c:showCatName val="0"/>
          <c:showSerName val="0"/>
          <c:showPercent val="0"/>
          <c:showBubbleSize val="0"/>
        </c:dLbls>
        <c:marker val="1"/>
        <c:smooth val="0"/>
        <c:axId val="45227008"/>
        <c:axId val="46932736"/>
      </c:lineChart>
      <c:dateAx>
        <c:axId val="45227008"/>
        <c:scaling>
          <c:orientation val="minMax"/>
        </c:scaling>
        <c:delete val="1"/>
        <c:axPos val="b"/>
        <c:numFmt formatCode="mmm\-yy" sourceLinked="1"/>
        <c:majorTickMark val="none"/>
        <c:minorTickMark val="none"/>
        <c:tickLblPos val="nextTo"/>
        <c:crossAx val="46932736"/>
        <c:crosses val="autoZero"/>
        <c:auto val="1"/>
        <c:lblOffset val="100"/>
        <c:baseTimeUnit val="months"/>
      </c:dateAx>
      <c:valAx>
        <c:axId val="46932736"/>
        <c:scaling>
          <c:orientation val="minMax"/>
        </c:scaling>
        <c:delete val="1"/>
        <c:axPos val="l"/>
        <c:numFmt formatCode="#,##0" sourceLinked="1"/>
        <c:majorTickMark val="none"/>
        <c:minorTickMark val="none"/>
        <c:tickLblPos val="nextTo"/>
        <c:crossAx val="45227008"/>
        <c:crosses val="autoZero"/>
        <c:crossBetween val="between"/>
      </c:valAx>
      <c:spPr>
        <a:noFill/>
        <a:ln w="25400">
          <a:noFill/>
        </a:ln>
        <a:effectLst/>
      </c:spPr>
    </c:plotArea>
    <c:plotVisOnly val="1"/>
    <c:dispBlanksAs val="zero"/>
    <c:showDLblsOverMax val="0"/>
  </c:chart>
  <c:spPr>
    <a:noFill/>
    <a:ln>
      <a:noFill/>
    </a:ln>
    <a:effectLst/>
  </c:spPr>
  <c:txPr>
    <a:bodyPr/>
    <a:lstStyle/>
    <a:p>
      <a:pPr>
        <a:defRPr/>
      </a:pPr>
      <a:endParaRPr lang="es-A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275" cy="496604"/>
          </a:xfrm>
          <a:prstGeom prst="rect">
            <a:avLst/>
          </a:prstGeom>
        </p:spPr>
        <p:txBody>
          <a:bodyPr vert="horz" lIns="82250" tIns="41125" rIns="82250" bIns="41125" rtlCol="0"/>
          <a:lstStyle>
            <a:lvl1pPr algn="l">
              <a:defRPr sz="1100"/>
            </a:lvl1pPr>
          </a:lstStyle>
          <a:p>
            <a:endParaRPr lang="es-AR"/>
          </a:p>
        </p:txBody>
      </p:sp>
      <p:sp>
        <p:nvSpPr>
          <p:cNvPr id="3" name="2 Marcador de fecha"/>
          <p:cNvSpPr>
            <a:spLocks noGrp="1"/>
          </p:cNvSpPr>
          <p:nvPr>
            <p:ph type="dt" idx="1"/>
          </p:nvPr>
        </p:nvSpPr>
        <p:spPr>
          <a:xfrm>
            <a:off x="3849862" y="0"/>
            <a:ext cx="2946275" cy="496604"/>
          </a:xfrm>
          <a:prstGeom prst="rect">
            <a:avLst/>
          </a:prstGeom>
        </p:spPr>
        <p:txBody>
          <a:bodyPr vert="horz" lIns="82250" tIns="41125" rIns="82250" bIns="41125" rtlCol="0"/>
          <a:lstStyle>
            <a:lvl1pPr algn="r">
              <a:defRPr sz="1100"/>
            </a:lvl1pPr>
          </a:lstStyle>
          <a:p>
            <a:fld id="{7DAC84A9-827F-40ED-9650-12BFEA5E524D}" type="datetimeFigureOut">
              <a:rPr lang="es-AR" smtClean="0"/>
              <a:t>20/12/2014</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2250" tIns="41125" rIns="82250" bIns="41125" rtlCol="0" anchor="ctr"/>
          <a:lstStyle/>
          <a:p>
            <a:endParaRPr lang="es-AR"/>
          </a:p>
        </p:txBody>
      </p:sp>
      <p:sp>
        <p:nvSpPr>
          <p:cNvPr id="5" name="4 Marcador de notas"/>
          <p:cNvSpPr>
            <a:spLocks noGrp="1"/>
          </p:cNvSpPr>
          <p:nvPr>
            <p:ph type="body" sz="quarter" idx="3"/>
          </p:nvPr>
        </p:nvSpPr>
        <p:spPr>
          <a:xfrm>
            <a:off x="680383" y="4715698"/>
            <a:ext cx="5436909" cy="4466715"/>
          </a:xfrm>
          <a:prstGeom prst="rect">
            <a:avLst/>
          </a:prstGeom>
        </p:spPr>
        <p:txBody>
          <a:bodyPr vert="horz" lIns="82250" tIns="41125" rIns="82250" bIns="4112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428674"/>
            <a:ext cx="2946275" cy="496604"/>
          </a:xfrm>
          <a:prstGeom prst="rect">
            <a:avLst/>
          </a:prstGeom>
        </p:spPr>
        <p:txBody>
          <a:bodyPr vert="horz" lIns="82250" tIns="41125" rIns="82250" bIns="41125" rtlCol="0" anchor="b"/>
          <a:lstStyle>
            <a:lvl1pPr algn="l">
              <a:defRPr sz="1100"/>
            </a:lvl1pPr>
          </a:lstStyle>
          <a:p>
            <a:endParaRPr lang="es-AR"/>
          </a:p>
        </p:txBody>
      </p:sp>
      <p:sp>
        <p:nvSpPr>
          <p:cNvPr id="7" name="6 Marcador de número de diapositiva"/>
          <p:cNvSpPr>
            <a:spLocks noGrp="1"/>
          </p:cNvSpPr>
          <p:nvPr>
            <p:ph type="sldNum" sz="quarter" idx="5"/>
          </p:nvPr>
        </p:nvSpPr>
        <p:spPr>
          <a:xfrm>
            <a:off x="3849862" y="9428674"/>
            <a:ext cx="2946275" cy="496604"/>
          </a:xfrm>
          <a:prstGeom prst="rect">
            <a:avLst/>
          </a:prstGeom>
        </p:spPr>
        <p:txBody>
          <a:bodyPr vert="horz" lIns="82250" tIns="41125" rIns="82250" bIns="41125" rtlCol="0" anchor="b"/>
          <a:lstStyle>
            <a:lvl1pPr algn="r">
              <a:defRPr sz="1100"/>
            </a:lvl1pPr>
          </a:lstStyle>
          <a:p>
            <a:fld id="{2F5F6558-0A50-46F9-99FE-957441673D63}" type="slidenum">
              <a:rPr lang="es-AR" smtClean="0"/>
              <a:t>‹Nº›</a:t>
            </a:fld>
            <a:endParaRPr lang="es-AR"/>
          </a:p>
        </p:txBody>
      </p:sp>
    </p:spTree>
    <p:extLst>
      <p:ext uri="{BB962C8B-B14F-4D97-AF65-F5344CB8AC3E}">
        <p14:creationId xmlns:p14="http://schemas.microsoft.com/office/powerpoint/2010/main" val="278850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CF0966FA-FD21-4B2A-945F-D0AE83F7AB39}" type="slidenum">
              <a:rPr lang="es-AR" smtClean="0"/>
              <a:t>9</a:t>
            </a:fld>
            <a:endParaRPr lang="es-AR"/>
          </a:p>
        </p:txBody>
      </p:sp>
    </p:spTree>
    <p:extLst>
      <p:ext uri="{BB962C8B-B14F-4D97-AF65-F5344CB8AC3E}">
        <p14:creationId xmlns:p14="http://schemas.microsoft.com/office/powerpoint/2010/main" val="80497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35053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91321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6238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67702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13393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402349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4187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0265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89687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60146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4272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t>20/12/2014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t>‹Nº›</a:t>
            </a:fld>
            <a:endParaRPr lang="es-AR"/>
          </a:p>
        </p:txBody>
      </p:sp>
    </p:spTree>
    <p:extLst>
      <p:ext uri="{BB962C8B-B14F-4D97-AF65-F5344CB8AC3E}">
        <p14:creationId xmlns:p14="http://schemas.microsoft.com/office/powerpoint/2010/main" val="189930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707672" y="2060848"/>
            <a:ext cx="7687455" cy="4339650"/>
          </a:xfrm>
          <a:prstGeom prst="rect">
            <a:avLst/>
          </a:prstGeom>
          <a:noFill/>
        </p:spPr>
        <p:txBody>
          <a:bodyPr wrap="square" rtlCol="0">
            <a:spAutoFit/>
          </a:bodyPr>
          <a:lstStyle/>
          <a:p>
            <a:pPr algn="ctr"/>
            <a:r>
              <a:rPr lang="es-AR" sz="2800" b="1" dirty="0">
                <a:solidFill>
                  <a:schemeClr val="tx2">
                    <a:lumMod val="75000"/>
                  </a:schemeClr>
                </a:solidFill>
                <a:latin typeface="Arial"/>
                <a:cs typeface="Arial"/>
              </a:rPr>
              <a:t>Insumos para actividades de monitoreo en espacios de encierro</a:t>
            </a:r>
            <a:endParaRPr lang="es-AR" sz="3600" b="1" dirty="0">
              <a:solidFill>
                <a:schemeClr val="tx2">
                  <a:lumMod val="75000"/>
                </a:schemeClr>
              </a:solidFill>
              <a:latin typeface="Arial"/>
              <a:cs typeface="Arial"/>
            </a:endParaRPr>
          </a:p>
          <a:p>
            <a:endParaRPr lang="es-AR" sz="2400" b="1" dirty="0" smtClean="0">
              <a:solidFill>
                <a:schemeClr val="tx2">
                  <a:lumMod val="75000"/>
                </a:schemeClr>
              </a:solidFill>
              <a:latin typeface="Arial"/>
              <a:cs typeface="Arial"/>
            </a:endParaRPr>
          </a:p>
          <a:p>
            <a:r>
              <a:rPr lang="es-AR" sz="2400" b="1" dirty="0" smtClean="0">
                <a:solidFill>
                  <a:schemeClr val="tx2">
                    <a:lumMod val="75000"/>
                  </a:schemeClr>
                </a:solidFill>
                <a:latin typeface="Arial"/>
                <a:cs typeface="Arial"/>
              </a:rPr>
              <a:t>Informe </a:t>
            </a:r>
            <a:r>
              <a:rPr lang="es-AR" sz="2400" b="1" dirty="0" smtClean="0">
                <a:solidFill>
                  <a:schemeClr val="tx2">
                    <a:lumMod val="75000"/>
                  </a:schemeClr>
                </a:solidFill>
                <a:latin typeface="Arial"/>
                <a:cs typeface="Arial"/>
              </a:rPr>
              <a:t>previo a inspección</a:t>
            </a:r>
          </a:p>
          <a:p>
            <a:r>
              <a:rPr lang="es-MX" dirty="0" smtClean="0">
                <a:latin typeface="Arial Black"/>
                <a:cs typeface="Arial Black"/>
              </a:rPr>
              <a:t>Colonia Penal de Candelaria </a:t>
            </a:r>
            <a:r>
              <a:rPr lang="es-MX" dirty="0" smtClean="0">
                <a:latin typeface="Arial Black"/>
                <a:cs typeface="Arial Black"/>
              </a:rPr>
              <a:t>- </a:t>
            </a:r>
            <a:r>
              <a:rPr lang="es-MX" dirty="0" smtClean="0">
                <a:latin typeface="Arial Black"/>
                <a:cs typeface="Arial Black"/>
              </a:rPr>
              <a:t>Unidad 17</a:t>
            </a:r>
            <a:endParaRPr lang="es-AR" dirty="0" smtClean="0">
              <a:latin typeface="Arial Black"/>
              <a:cs typeface="Arial Black"/>
            </a:endParaRPr>
          </a:p>
          <a:p>
            <a:r>
              <a:rPr lang="es-MX" dirty="0">
                <a:latin typeface="Arial Black"/>
                <a:cs typeface="Arial Black"/>
              </a:rPr>
              <a:t>Escuadrones Agrupación IV “Misiones”</a:t>
            </a:r>
            <a:endParaRPr lang="es-AR" dirty="0">
              <a:latin typeface="Arial Black"/>
              <a:cs typeface="Arial Black"/>
            </a:endParaRPr>
          </a:p>
          <a:p>
            <a:endParaRPr lang="es-AR" b="1" dirty="0" smtClean="0">
              <a:solidFill>
                <a:srgbClr val="404040"/>
              </a:solidFill>
              <a:latin typeface="Arial"/>
              <a:cs typeface="Arial"/>
            </a:endParaRPr>
          </a:p>
          <a:p>
            <a:r>
              <a:rPr lang="es-AR" b="1" dirty="0" smtClean="0">
                <a:solidFill>
                  <a:srgbClr val="404040"/>
                </a:solidFill>
                <a:latin typeface="Arial"/>
                <a:cs typeface="Arial"/>
              </a:rPr>
              <a:t>24 DE SEPTIEMBRE DE 2014</a:t>
            </a:r>
          </a:p>
          <a:p>
            <a:endParaRPr lang="es-AR" dirty="0">
              <a:solidFill>
                <a:srgbClr val="404040"/>
              </a:solidFill>
              <a:latin typeface="Arial Black"/>
              <a:cs typeface="Arial Black"/>
            </a:endParaRPr>
          </a:p>
          <a:p>
            <a:endParaRPr lang="es-ES_tradnl" dirty="0" smtClean="0">
              <a:solidFill>
                <a:srgbClr val="404040"/>
              </a:solidFill>
              <a:latin typeface="Arial Black"/>
              <a:cs typeface="Arial Black"/>
            </a:endParaRPr>
          </a:p>
          <a:p>
            <a:r>
              <a:rPr lang="es-ES_tradnl" dirty="0" smtClean="0">
                <a:solidFill>
                  <a:srgbClr val="FF6699"/>
                </a:solidFill>
                <a:latin typeface="Arial Black"/>
                <a:cs typeface="Arial Black"/>
              </a:rPr>
              <a:t>PROCURADURÍA CONTRA LA VIOLENCIA INSTITUCIONAL</a:t>
            </a:r>
          </a:p>
          <a:p>
            <a:endParaRPr lang="es-ES_tradnl" dirty="0">
              <a:solidFill>
                <a:srgbClr val="404040"/>
              </a:solidFill>
              <a:latin typeface="Arial Black"/>
              <a:cs typeface="Arial Black"/>
            </a:endParaRPr>
          </a:p>
          <a:p>
            <a:endParaRPr lang="es-ES_tradnl" sz="1400" b="1" dirty="0" smtClean="0">
              <a:solidFill>
                <a:srgbClr val="404040"/>
              </a:solidFill>
              <a:latin typeface="Arial"/>
              <a:cs typeface="Arial"/>
            </a:endParaRPr>
          </a:p>
          <a:p>
            <a:r>
              <a:rPr lang="es-ES_tradnl" sz="1400" b="1" dirty="0" smtClean="0">
                <a:solidFill>
                  <a:srgbClr val="404040"/>
                </a:solidFill>
                <a:latin typeface="Arial"/>
                <a:cs typeface="Arial"/>
              </a:rPr>
              <a:t>ÁREA </a:t>
            </a:r>
            <a:r>
              <a:rPr lang="es-ES_tradnl" sz="1400" b="1" dirty="0">
                <a:solidFill>
                  <a:srgbClr val="404040"/>
                </a:solidFill>
                <a:latin typeface="Arial"/>
                <a:cs typeface="Arial"/>
              </a:rPr>
              <a:t>DE BASES Y REGISTRO DE </a:t>
            </a:r>
            <a:r>
              <a:rPr lang="es-ES_tradnl" sz="1400" b="1" dirty="0" smtClean="0">
                <a:solidFill>
                  <a:srgbClr val="404040"/>
                </a:solidFill>
                <a:latin typeface="Arial"/>
                <a:cs typeface="Arial"/>
              </a:rPr>
              <a:t>DATOS</a:t>
            </a:r>
            <a:endParaRPr lang="es-ES" sz="1400" dirty="0">
              <a:solidFill>
                <a:srgbClr val="404040"/>
              </a:solidFill>
              <a:latin typeface="Arial Black"/>
              <a:cs typeface="Arial Black"/>
            </a:endParaRPr>
          </a:p>
        </p:txBody>
      </p:sp>
      <p:cxnSp>
        <p:nvCxnSpPr>
          <p:cNvPr id="4" name="Conector recto 9"/>
          <p:cNvCxnSpPr/>
          <p:nvPr/>
        </p:nvCxnSpPr>
        <p:spPr>
          <a:xfrm>
            <a:off x="775531" y="486916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60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Ubicación</a:t>
            </a:r>
          </a:p>
          <a:p>
            <a:r>
              <a:rPr lang="es-MX" sz="1400" b="1" i="1" dirty="0">
                <a:solidFill>
                  <a:schemeClr val="bg1">
                    <a:lumMod val="65000"/>
                  </a:schemeClr>
                </a:solidFill>
                <a:latin typeface="Arial" panose="020B0604020202020204" pitchFamily="34" charset="0"/>
                <a:cs typeface="Arial" panose="020B0604020202020204" pitchFamily="34" charset="0"/>
              </a:rPr>
              <a:t>Agrupación IV – “Misiones</a:t>
            </a:r>
            <a:r>
              <a:rPr lang="es-MX" sz="1400" b="1" i="1" dirty="0" smtClean="0">
                <a:solidFill>
                  <a:schemeClr val="bg1">
                    <a:lumMod val="65000"/>
                  </a:schemeClr>
                </a:solidFill>
                <a:latin typeface="Arial" panose="020B0604020202020204" pitchFamily="34" charset="0"/>
                <a:cs typeface="Arial" panose="020B0604020202020204" pitchFamily="34" charset="0"/>
              </a:rPr>
              <a:t>”</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Base de Fuerzas de Seguridad – Gendarmería Nacional</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a 7"/>
          <p:cNvGraphicFramePr>
            <a:graphicFrameLocks noGrp="1"/>
          </p:cNvGraphicFramePr>
          <p:nvPr>
            <p:extLst>
              <p:ext uri="{D42A27DB-BD31-4B8C-83A1-F6EECF244321}">
                <p14:modId xmlns:p14="http://schemas.microsoft.com/office/powerpoint/2010/main" val="2699661441"/>
              </p:ext>
            </p:extLst>
          </p:nvPr>
        </p:nvGraphicFramePr>
        <p:xfrm>
          <a:off x="395536" y="1700808"/>
          <a:ext cx="8280920" cy="3639034"/>
        </p:xfrm>
        <a:graphic>
          <a:graphicData uri="http://schemas.openxmlformats.org/drawingml/2006/table">
            <a:tbl>
              <a:tblPr firstRow="1" bandRow="1">
                <a:tableStyleId>{6E25E649-3F16-4E02-A733-19D2CDBF48F0}</a:tableStyleId>
              </a:tblPr>
              <a:tblGrid>
                <a:gridCol w="1888631"/>
                <a:gridCol w="2251829"/>
                <a:gridCol w="1598072"/>
                <a:gridCol w="891757"/>
                <a:gridCol w="1650631"/>
              </a:tblGrid>
              <a:tr h="290481">
                <a:tc>
                  <a:txBody>
                    <a:bodyPr/>
                    <a:lstStyle/>
                    <a:p>
                      <a:pPr algn="ctr"/>
                      <a:r>
                        <a:rPr lang="es-MX" sz="1000" dirty="0" smtClean="0">
                          <a:latin typeface="Arial" panose="020B0604020202020204" pitchFamily="34" charset="0"/>
                          <a:cs typeface="Arial" panose="020B0604020202020204" pitchFamily="34" charset="0"/>
                        </a:rPr>
                        <a:t>ESCUADRÓN</a:t>
                      </a:r>
                      <a:endParaRPr lang="es-AR" sz="1000" dirty="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DIRECCIÓN</a:t>
                      </a:r>
                      <a:endParaRPr lang="es-AR" sz="1000" dirty="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LOCALIDAD</a:t>
                      </a:r>
                      <a:endParaRPr lang="es-AR" sz="1000" dirty="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PROVINCIA</a:t>
                      </a:r>
                      <a:endParaRPr lang="es-AR" sz="1000" dirty="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TELÉFONO</a:t>
                      </a:r>
                      <a:endParaRPr lang="es-AR" sz="1000" dirty="0">
                        <a:latin typeface="Arial" panose="020B0604020202020204" pitchFamily="34" charset="0"/>
                        <a:cs typeface="Arial" panose="020B0604020202020204" pitchFamily="34" charset="0"/>
                      </a:endParaRPr>
                    </a:p>
                  </a:txBody>
                  <a:tcPr anchor="ctr"/>
                </a:tc>
              </a:tr>
              <a:tr h="443386">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8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ALTO RÍO URUGUAY"</a:t>
                      </a: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Gendarme </a:t>
                      </a:r>
                      <a:r>
                        <a:rPr lang="es-AR" sz="1000" b="0" i="0" u="none" strike="noStrike" dirty="0" err="1" smtClean="0">
                          <a:solidFill>
                            <a:srgbClr val="000000"/>
                          </a:solidFill>
                          <a:effectLst/>
                          <a:latin typeface="Arial" panose="020B0604020202020204" pitchFamily="34" charset="0"/>
                          <a:cs typeface="Arial" panose="020B0604020202020204" pitchFamily="34" charset="0"/>
                        </a:rPr>
                        <a:t>Appenino</a:t>
                      </a:r>
                      <a:r>
                        <a:rPr lang="es-AR" sz="1000" b="0" i="0" u="none" strike="noStrike" dirty="0" smtClean="0">
                          <a:solidFill>
                            <a:srgbClr val="000000"/>
                          </a:solidFill>
                          <a:effectLst/>
                          <a:latin typeface="Arial" panose="020B0604020202020204" pitchFamily="34" charset="0"/>
                          <a:cs typeface="Arial" panose="020B0604020202020204" pitchFamily="34" charset="0"/>
                        </a:rPr>
                        <a:t> Y Auxiliar La Fuente </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CONCEPCIÓN DE LA SIERRA</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Misiones</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03758-470018/470593</a:t>
                      </a:r>
                    </a:p>
                  </a:txBody>
                  <a:tcPr marL="0" marR="0" marT="0" marB="0" anchor="ctr"/>
                </a:tc>
              </a:tr>
              <a:tr h="484135">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9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OBERA"</a:t>
                      </a: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Avenida Libertad </a:t>
                      </a:r>
                      <a:r>
                        <a:rPr lang="es-AR" sz="1000" b="0" i="0" u="none" strike="noStrike" dirty="0" err="1" smtClean="0">
                          <a:solidFill>
                            <a:srgbClr val="000000"/>
                          </a:solidFill>
                          <a:effectLst/>
                          <a:latin typeface="Arial" panose="020B0604020202020204" pitchFamily="34" charset="0"/>
                          <a:cs typeface="Arial" panose="020B0604020202020204" pitchFamily="34" charset="0"/>
                        </a:rPr>
                        <a:t>Nro</a:t>
                      </a:r>
                      <a:r>
                        <a:rPr lang="es-AR" sz="1000" b="0" i="0" u="none" strike="noStrike" dirty="0" smtClean="0">
                          <a:solidFill>
                            <a:srgbClr val="000000"/>
                          </a:solidFill>
                          <a:effectLst/>
                          <a:latin typeface="Arial" panose="020B0604020202020204" pitchFamily="34" charset="0"/>
                          <a:cs typeface="Arial" panose="020B0604020202020204" pitchFamily="34" charset="0"/>
                        </a:rPr>
                        <a:t> 929</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OBERÁ</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Misiones</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 (03755) 421275</a:t>
                      </a:r>
                    </a:p>
                  </a:txBody>
                  <a:tcPr marL="0" marR="0" marT="0" marB="0" anchor="ctr"/>
                </a:tc>
              </a:tr>
              <a:tr h="484135">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10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"EL DORADO</a:t>
                      </a:r>
                      <a:r>
                        <a:rPr lang="es-AR" sz="10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tc>
                <a:tc>
                  <a:txBody>
                    <a:bodyPr/>
                    <a:lstStyle/>
                    <a:p>
                      <a:pPr algn="ctr" fontAlgn="ctr"/>
                      <a:r>
                        <a:rPr lang="it-IT" sz="1000" b="0" i="0" u="none" strike="noStrike" dirty="0" smtClean="0">
                          <a:solidFill>
                            <a:srgbClr val="000000"/>
                          </a:solidFill>
                          <a:effectLst/>
                          <a:latin typeface="Arial" panose="020B0604020202020204" pitchFamily="34" charset="0"/>
                          <a:cs typeface="Arial" panose="020B0604020202020204" pitchFamily="34" charset="0"/>
                        </a:rPr>
                        <a:t> Avenida San Martin  "E" Nro 257 </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EL DORADO</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Misiones</a:t>
                      </a:r>
                    </a:p>
                  </a:txBody>
                  <a:tcPr marL="0" marR="0" marT="0" marB="0" anchor="ct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03751-421303 / 421703</a:t>
                      </a:r>
                    </a:p>
                  </a:txBody>
                  <a:tcPr marL="0" marR="0" marT="0" marB="0" anchor="ctr"/>
                </a:tc>
              </a:tr>
              <a:tr h="458103">
                <a:tc>
                  <a:txBody>
                    <a:bodyPr/>
                    <a:lstStyle/>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ESCUADRÓN 11 </a:t>
                      </a: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"SAN IGNACIO"</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San Martín y Sargento Cabral </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MX" sz="1000" b="0" i="0" u="none" strike="noStrike" dirty="0" smtClean="0">
                          <a:solidFill>
                            <a:srgbClr val="000000"/>
                          </a:solidFill>
                          <a:effectLst/>
                          <a:latin typeface="Arial" panose="020B0604020202020204" pitchFamily="34" charset="0"/>
                          <a:cs typeface="Arial" panose="020B0604020202020204" pitchFamily="34" charset="0"/>
                        </a:rPr>
                        <a:t>SAN IGNACIO</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MX" sz="1000" b="0" i="0" u="none" strike="noStrike" dirty="0" smtClean="0">
                          <a:solidFill>
                            <a:srgbClr val="000000"/>
                          </a:solidFill>
                          <a:effectLst/>
                          <a:latin typeface="Arial" panose="020B0604020202020204" pitchFamily="34" charset="0"/>
                          <a:cs typeface="Arial" panose="020B0604020202020204" pitchFamily="34" charset="0"/>
                        </a:rPr>
                        <a:t>Misiones</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(03752) 470-023</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504056">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a:t>
                      </a:r>
                      <a:r>
                        <a:rPr lang="es-AR" sz="1000" b="1" i="0" u="none" strike="noStrike" dirty="0" smtClean="0">
                          <a:solidFill>
                            <a:srgbClr val="000000"/>
                          </a:solidFill>
                          <a:effectLst/>
                          <a:latin typeface="Arial" panose="020B0604020202020204" pitchFamily="34" charset="0"/>
                          <a:cs typeface="Arial" panose="020B0604020202020204" pitchFamily="34" charset="0"/>
                        </a:rPr>
                        <a:t>12</a:t>
                      </a: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 </a:t>
                      </a:r>
                      <a:r>
                        <a:rPr lang="es-AR" sz="1000" b="1" i="0" u="none" strike="noStrike" dirty="0">
                          <a:solidFill>
                            <a:srgbClr val="000000"/>
                          </a:solidFill>
                          <a:effectLst/>
                          <a:latin typeface="Arial" panose="020B0604020202020204" pitchFamily="34" charset="0"/>
                          <a:cs typeface="Arial" panose="020B0604020202020204" pitchFamily="34" charset="0"/>
                        </a:rPr>
                        <a:t>"BERNARDO DE IRIGOYEN"</a:t>
                      </a:r>
                    </a:p>
                  </a:txBody>
                  <a:tcPr marL="0" marR="0" marT="0" marB="0" anchor="ctr"/>
                </a:tc>
                <a:tc>
                  <a:txBody>
                    <a:bodyPr/>
                    <a:lstStyle/>
                    <a:p>
                      <a:pPr algn="ctr" fontAlgn="ctr"/>
                      <a:r>
                        <a:rPr lang="pt-BR" sz="1000" b="0" i="0" u="none" strike="noStrike" dirty="0" err="1" smtClean="0">
                          <a:solidFill>
                            <a:srgbClr val="000000"/>
                          </a:solidFill>
                          <a:effectLst/>
                          <a:latin typeface="Arial" panose="020B0604020202020204" pitchFamily="34" charset="0"/>
                          <a:cs typeface="Arial" panose="020B0604020202020204" pitchFamily="34" charset="0"/>
                        </a:rPr>
                        <a:t>Rn</a:t>
                      </a:r>
                      <a:r>
                        <a:rPr lang="pt-BR" sz="1000" b="0" i="0" u="none" strike="noStrike" dirty="0" smtClean="0">
                          <a:solidFill>
                            <a:srgbClr val="000000"/>
                          </a:solidFill>
                          <a:effectLst/>
                          <a:latin typeface="Arial" panose="020B0604020202020204" pitchFamily="34" charset="0"/>
                          <a:cs typeface="Arial" panose="020B0604020202020204" pitchFamily="34" charset="0"/>
                        </a:rPr>
                        <a:t> 14, Km 1123, </a:t>
                      </a:r>
                      <a:r>
                        <a:rPr lang="pt-BR" sz="1000" b="0" i="0" u="none" strike="noStrike" dirty="0" err="1" smtClean="0">
                          <a:solidFill>
                            <a:srgbClr val="000000"/>
                          </a:solidFill>
                          <a:effectLst/>
                          <a:latin typeface="Arial" panose="020B0604020202020204" pitchFamily="34" charset="0"/>
                          <a:cs typeface="Arial" panose="020B0604020202020204" pitchFamily="34" charset="0"/>
                        </a:rPr>
                        <a:t>Bdo</a:t>
                      </a:r>
                      <a:r>
                        <a:rPr lang="pt-BR" sz="1000" b="0" i="0" u="none" strike="noStrike" dirty="0" smtClean="0">
                          <a:solidFill>
                            <a:srgbClr val="000000"/>
                          </a:solidFill>
                          <a:effectLst/>
                          <a:latin typeface="Arial" panose="020B0604020202020204" pitchFamily="34" charset="0"/>
                          <a:cs typeface="Arial" panose="020B0604020202020204" pitchFamily="34" charset="0"/>
                        </a:rPr>
                        <a:t> De </a:t>
                      </a:r>
                      <a:r>
                        <a:rPr lang="pt-BR" sz="1000" b="0" i="0" u="none" strike="noStrike" dirty="0" err="1" smtClean="0">
                          <a:solidFill>
                            <a:srgbClr val="000000"/>
                          </a:solidFill>
                          <a:effectLst/>
                          <a:latin typeface="Arial" panose="020B0604020202020204" pitchFamily="34" charset="0"/>
                          <a:cs typeface="Arial" panose="020B0604020202020204" pitchFamily="34" charset="0"/>
                        </a:rPr>
                        <a:t>Irigoyen</a:t>
                      </a:r>
                      <a:r>
                        <a:rPr lang="pt-BR" sz="1000" b="0" i="0" u="none" strike="noStrike" dirty="0" smtClean="0">
                          <a:solidFill>
                            <a:srgbClr val="000000"/>
                          </a:solidFill>
                          <a:effectLst/>
                          <a:latin typeface="Arial" panose="020B0604020202020204" pitchFamily="34" charset="0"/>
                          <a:cs typeface="Arial" panose="020B0604020202020204" pitchFamily="34" charset="0"/>
                        </a:rPr>
                        <a:t> </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BERNARDO DE IRIGOYEN</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Misiones</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03741 420066</a:t>
                      </a:r>
                    </a:p>
                  </a:txBody>
                  <a:tcPr marL="0" marR="0" marT="0" marB="0" anchor="ctr"/>
                </a:tc>
              </a:tr>
              <a:tr h="487369">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 ESCUADRÓN 13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IGUAZÚ"</a:t>
                      </a: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Av. Victoria Aguirre </a:t>
                      </a:r>
                      <a:r>
                        <a:rPr lang="es-AR" sz="1000" b="0" i="0" u="none" strike="noStrike" dirty="0" err="1" smtClean="0">
                          <a:solidFill>
                            <a:srgbClr val="000000"/>
                          </a:solidFill>
                          <a:effectLst/>
                          <a:latin typeface="Arial" panose="020B0604020202020204" pitchFamily="34" charset="0"/>
                          <a:cs typeface="Arial" panose="020B0604020202020204" pitchFamily="34" charset="0"/>
                        </a:rPr>
                        <a:t>Nro</a:t>
                      </a:r>
                      <a:r>
                        <a:rPr lang="es-AR" sz="1000" b="0" i="0" u="none" strike="noStrike" dirty="0" smtClean="0">
                          <a:solidFill>
                            <a:srgbClr val="000000"/>
                          </a:solidFill>
                          <a:effectLst/>
                          <a:latin typeface="Arial" panose="020B0604020202020204" pitchFamily="34" charset="0"/>
                          <a:cs typeface="Arial" panose="020B0604020202020204" pitchFamily="34" charset="0"/>
                        </a:rPr>
                        <a:t> 850</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IGUAZÚ</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Misiones</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03757-420629</a:t>
                      </a:r>
                    </a:p>
                  </a:txBody>
                  <a:tcPr marL="0" marR="0" marT="0" marB="0" anchor="ctr"/>
                </a:tc>
              </a:tr>
              <a:tr h="487369">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50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POSADAS"</a:t>
                      </a: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Calle Alvear </a:t>
                      </a:r>
                      <a:r>
                        <a:rPr lang="es-AR" sz="1000" b="0" i="0" u="none" strike="noStrike" dirty="0" err="1" smtClean="0">
                          <a:solidFill>
                            <a:srgbClr val="000000"/>
                          </a:solidFill>
                          <a:effectLst/>
                          <a:latin typeface="Arial" panose="020B0604020202020204" pitchFamily="34" charset="0"/>
                          <a:cs typeface="Arial" panose="020B0604020202020204" pitchFamily="34" charset="0"/>
                        </a:rPr>
                        <a:t>Nro</a:t>
                      </a:r>
                      <a:r>
                        <a:rPr lang="es-AR" sz="1000" b="0" i="0" u="none" strike="noStrike" dirty="0" smtClean="0">
                          <a:solidFill>
                            <a:srgbClr val="000000"/>
                          </a:solidFill>
                          <a:effectLst/>
                          <a:latin typeface="Arial" panose="020B0604020202020204" pitchFamily="34" charset="0"/>
                          <a:cs typeface="Arial" panose="020B0604020202020204" pitchFamily="34" charset="0"/>
                        </a:rPr>
                        <a:t> 351, Posadas, Misiones</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smtClean="0">
                          <a:solidFill>
                            <a:srgbClr val="000000"/>
                          </a:solidFill>
                          <a:effectLst/>
                          <a:latin typeface="Arial" panose="020B0604020202020204" pitchFamily="34" charset="0"/>
                          <a:cs typeface="Arial" panose="020B0604020202020204" pitchFamily="34" charset="0"/>
                        </a:rPr>
                        <a:t>POSADAS</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Misiones</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0376 - 4433314 </a:t>
                      </a:r>
                    </a:p>
                  </a:txBody>
                  <a:tcPr marL="0" marR="0" marT="0" marB="0" anchor="ctr"/>
                </a:tc>
              </a:tr>
            </a:tbl>
          </a:graphicData>
        </a:graphic>
      </p:graphicFrame>
    </p:spTree>
    <p:extLst>
      <p:ext uri="{BB962C8B-B14F-4D97-AF65-F5344CB8AC3E}">
        <p14:creationId xmlns:p14="http://schemas.microsoft.com/office/powerpoint/2010/main" val="1301641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Autoridades </a:t>
            </a:r>
            <a:r>
              <a:rPr lang="es-MX" sz="1000" b="1" dirty="0" smtClean="0">
                <a:solidFill>
                  <a:srgbClr val="002060"/>
                </a:solidFill>
                <a:latin typeface="Arial" panose="020B0604020202020204" pitchFamily="34" charset="0"/>
                <a:cs typeface="Arial" panose="020B0604020202020204" pitchFamily="34" charset="0"/>
              </a:rPr>
              <a:t>(*)</a:t>
            </a:r>
          </a:p>
          <a:p>
            <a:r>
              <a:rPr lang="es-MX" sz="1400" b="1" i="1" dirty="0">
                <a:solidFill>
                  <a:schemeClr val="bg1">
                    <a:lumMod val="65000"/>
                  </a:schemeClr>
                </a:solidFill>
                <a:latin typeface="Arial" panose="020B0604020202020204" pitchFamily="34" charset="0"/>
                <a:cs typeface="Arial" panose="020B0604020202020204" pitchFamily="34" charset="0"/>
              </a:rPr>
              <a:t>Agrupación IV – “Misiones</a:t>
            </a:r>
            <a:r>
              <a:rPr lang="es-MX" sz="1400" b="1" i="1" dirty="0" smtClean="0">
                <a:solidFill>
                  <a:schemeClr val="bg1">
                    <a:lumMod val="65000"/>
                  </a:schemeClr>
                </a:solidFill>
                <a:latin typeface="Arial" panose="020B0604020202020204" pitchFamily="34" charset="0"/>
                <a:cs typeface="Arial" panose="020B0604020202020204" pitchFamily="34" charset="0"/>
              </a:rPr>
              <a:t>”</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Base de Fuerzas de Seguridad – Gendarmería Nacional</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a 7"/>
          <p:cNvGraphicFramePr>
            <a:graphicFrameLocks noGrp="1"/>
          </p:cNvGraphicFramePr>
          <p:nvPr>
            <p:extLst/>
          </p:nvPr>
        </p:nvGraphicFramePr>
        <p:xfrm>
          <a:off x="755577" y="1700808"/>
          <a:ext cx="7416823" cy="3639034"/>
        </p:xfrm>
        <a:graphic>
          <a:graphicData uri="http://schemas.openxmlformats.org/drawingml/2006/table">
            <a:tbl>
              <a:tblPr firstRow="1" bandRow="1">
                <a:tableStyleId>{6E25E649-3F16-4E02-A733-19D2CDBF48F0}</a:tableStyleId>
              </a:tblPr>
              <a:tblGrid>
                <a:gridCol w="2440980"/>
                <a:gridCol w="2910399"/>
                <a:gridCol w="2065444"/>
              </a:tblGrid>
              <a:tr h="290481">
                <a:tc>
                  <a:txBody>
                    <a:bodyPr/>
                    <a:lstStyle/>
                    <a:p>
                      <a:pPr algn="ctr"/>
                      <a:r>
                        <a:rPr lang="es-MX" sz="1000" dirty="0" smtClean="0">
                          <a:latin typeface="Arial" panose="020B0604020202020204" pitchFamily="34" charset="0"/>
                          <a:cs typeface="Arial" panose="020B0604020202020204" pitchFamily="34" charset="0"/>
                        </a:rPr>
                        <a:t>ESCUADRÓN</a:t>
                      </a:r>
                      <a:endParaRPr lang="es-AR" sz="1000" dirty="0">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s-AR" sz="1000" dirty="0" smtClean="0">
                          <a:latin typeface="Arial" panose="020B0604020202020204" pitchFamily="34" charset="0"/>
                          <a:cs typeface="Arial" panose="020B0604020202020204" pitchFamily="34" charset="0"/>
                        </a:rPr>
                        <a:t>NOMBRE Y APELLIDO</a:t>
                      </a:r>
                      <a:endParaRPr lang="es-AR" sz="1000" dirty="0">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s-AR" sz="1000" dirty="0" smtClean="0">
                          <a:latin typeface="Arial" panose="020B0604020202020204" pitchFamily="34" charset="0"/>
                          <a:cs typeface="Arial" panose="020B0604020202020204" pitchFamily="34" charset="0"/>
                        </a:rPr>
                        <a:t>GRADO/ESCALAFÓN </a:t>
                      </a:r>
                      <a:endParaRPr lang="es-AR" sz="1000" dirty="0">
                        <a:latin typeface="Arial" panose="020B0604020202020204" pitchFamily="34" charset="0"/>
                        <a:cs typeface="Arial" panose="020B0604020202020204" pitchFamily="34" charset="0"/>
                      </a:endParaRPr>
                    </a:p>
                  </a:txBody>
                  <a:tcPr anchor="ctr">
                    <a:solidFill>
                      <a:schemeClr val="accent5">
                        <a:lumMod val="75000"/>
                      </a:schemeClr>
                    </a:solidFill>
                  </a:tcPr>
                </a:tc>
              </a:tr>
              <a:tr h="443386">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8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ALTO RÍO URUGUAY"</a:t>
                      </a:r>
                    </a:p>
                  </a:txBody>
                  <a:tcPr marL="0" marR="0" marT="0" marB="0" anchor="ctr"/>
                </a:tc>
                <a:tc>
                  <a:txBody>
                    <a:bodyPr/>
                    <a:lstStyle/>
                    <a:p>
                      <a:pPr algn="ctr" fontAlgn="b"/>
                      <a:r>
                        <a:rPr lang="es-AR" sz="1100" b="0" i="0" u="none" strike="noStrike" dirty="0" smtClean="0">
                          <a:solidFill>
                            <a:srgbClr val="000000"/>
                          </a:solidFill>
                          <a:effectLst/>
                          <a:latin typeface="Arial" panose="020B0604020202020204" pitchFamily="34" charset="0"/>
                          <a:cs typeface="Arial" panose="020B0604020202020204" pitchFamily="34" charset="0"/>
                        </a:rPr>
                        <a:t>ESTEBAN CRISTOBAL TECHEIRA</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AR" sz="1100" b="0" i="0" u="none" strike="noStrike">
                          <a:solidFill>
                            <a:srgbClr val="000000"/>
                          </a:solidFill>
                          <a:effectLst/>
                          <a:latin typeface="Arial" panose="020B0604020202020204" pitchFamily="34" charset="0"/>
                          <a:cs typeface="Arial" panose="020B0604020202020204" pitchFamily="34" charset="0"/>
                        </a:rPr>
                        <a:t>Comandante Principal</a:t>
                      </a:r>
                    </a:p>
                  </a:txBody>
                  <a:tcPr marL="0" marR="0" marT="0" marB="0" anchor="ctr"/>
                </a:tc>
              </a:tr>
              <a:tr h="484135">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9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OBERA"</a:t>
                      </a:r>
                    </a:p>
                  </a:txBody>
                  <a:tcPr marL="0" marR="0" marT="0" marB="0" anchor="ctr"/>
                </a:tc>
                <a:tc>
                  <a:txBody>
                    <a:bodyPr/>
                    <a:lstStyle/>
                    <a:p>
                      <a:pPr algn="ctr" fontAlgn="b"/>
                      <a:r>
                        <a:rPr lang="es-AR" sz="1100" b="0" i="0" u="none" strike="noStrike" dirty="0" smtClean="0">
                          <a:solidFill>
                            <a:srgbClr val="000000"/>
                          </a:solidFill>
                          <a:effectLst/>
                          <a:latin typeface="Arial" panose="020B0604020202020204" pitchFamily="34" charset="0"/>
                          <a:cs typeface="Arial" panose="020B0604020202020204" pitchFamily="34" charset="0"/>
                        </a:rPr>
                        <a:t>RICARDO ANTONIO HEREDIA</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AR" sz="1100" b="0" i="0" u="none" strike="noStrike">
                          <a:solidFill>
                            <a:srgbClr val="000000"/>
                          </a:solidFill>
                          <a:effectLst/>
                          <a:latin typeface="Arial" panose="020B0604020202020204" pitchFamily="34" charset="0"/>
                          <a:cs typeface="Arial" panose="020B0604020202020204" pitchFamily="34" charset="0"/>
                        </a:rPr>
                        <a:t>Comandante Principal</a:t>
                      </a:r>
                    </a:p>
                  </a:txBody>
                  <a:tcPr marL="0" marR="0" marT="0" marB="0" anchor="ctr"/>
                </a:tc>
              </a:tr>
              <a:tr h="484135">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10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"ELDORADO</a:t>
                      </a:r>
                      <a:r>
                        <a:rPr lang="es-AR" sz="10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tc>
                <a:tc>
                  <a:txBody>
                    <a:bodyPr/>
                    <a:lstStyle/>
                    <a:p>
                      <a:pPr algn="ctr" fontAlgn="b"/>
                      <a:r>
                        <a:rPr lang="es-AR" sz="1100" b="0" i="0" u="none" strike="noStrike" dirty="0" smtClean="0">
                          <a:solidFill>
                            <a:srgbClr val="000000"/>
                          </a:solidFill>
                          <a:effectLst/>
                          <a:latin typeface="Arial" panose="020B0604020202020204" pitchFamily="34" charset="0"/>
                          <a:cs typeface="Arial" panose="020B0604020202020204" pitchFamily="34" charset="0"/>
                        </a:rPr>
                        <a:t>ANTONIO JOSE DEL PILAR BOGADO </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AR" sz="1100" b="0" i="0" u="none" strike="noStrike" dirty="0">
                          <a:solidFill>
                            <a:srgbClr val="000000"/>
                          </a:solidFill>
                          <a:effectLst/>
                          <a:latin typeface="Arial" panose="020B0604020202020204" pitchFamily="34" charset="0"/>
                          <a:cs typeface="Arial" panose="020B0604020202020204" pitchFamily="34" charset="0"/>
                        </a:rPr>
                        <a:t>Comandante Principal</a:t>
                      </a:r>
                    </a:p>
                  </a:txBody>
                  <a:tcPr marL="0" marR="0" marT="0" marB="0" anchor="ctr"/>
                </a:tc>
              </a:tr>
              <a:tr h="458103">
                <a:tc>
                  <a:txBody>
                    <a:bodyPr/>
                    <a:lstStyle/>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ESCUADRÓN 11 </a:t>
                      </a: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"SAN IGNACIO"</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pt-BR" sz="1000" b="0" i="0" u="none" strike="noStrike" dirty="0" smtClean="0">
                          <a:solidFill>
                            <a:srgbClr val="000000"/>
                          </a:solidFill>
                          <a:effectLst/>
                          <a:latin typeface="Arial" panose="020B0604020202020204" pitchFamily="34" charset="0"/>
                          <a:cs typeface="Arial" panose="020B0604020202020204" pitchFamily="34" charset="0"/>
                        </a:rPr>
                        <a:t>S/D</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MX" sz="1000" b="0" i="0" u="none" strike="noStrike" dirty="0" smtClean="0">
                          <a:solidFill>
                            <a:srgbClr val="000000"/>
                          </a:solidFill>
                          <a:effectLst/>
                          <a:latin typeface="Arial" panose="020B0604020202020204" pitchFamily="34" charset="0"/>
                          <a:cs typeface="Arial" panose="020B0604020202020204" pitchFamily="34" charset="0"/>
                        </a:rPr>
                        <a:t>S/D</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504056">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a:t>
                      </a:r>
                      <a:r>
                        <a:rPr lang="es-AR" sz="1000" b="1" i="0" u="none" strike="noStrike" dirty="0" smtClean="0">
                          <a:solidFill>
                            <a:srgbClr val="000000"/>
                          </a:solidFill>
                          <a:effectLst/>
                          <a:latin typeface="Arial" panose="020B0604020202020204" pitchFamily="34" charset="0"/>
                          <a:cs typeface="Arial" panose="020B0604020202020204" pitchFamily="34" charset="0"/>
                        </a:rPr>
                        <a:t>12</a:t>
                      </a: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 </a:t>
                      </a:r>
                      <a:r>
                        <a:rPr lang="es-AR" sz="1000" b="1" i="0" u="none" strike="noStrike" dirty="0">
                          <a:solidFill>
                            <a:srgbClr val="000000"/>
                          </a:solidFill>
                          <a:effectLst/>
                          <a:latin typeface="Arial" panose="020B0604020202020204" pitchFamily="34" charset="0"/>
                          <a:cs typeface="Arial" panose="020B0604020202020204" pitchFamily="34" charset="0"/>
                        </a:rPr>
                        <a:t>"BERNARDO DE IRIGOYEN"</a:t>
                      </a:r>
                    </a:p>
                  </a:txBody>
                  <a:tcPr marL="0" marR="0" marT="0" marB="0" anchor="ctr"/>
                </a:tc>
                <a:tc>
                  <a:txBody>
                    <a:bodyPr/>
                    <a:lstStyle/>
                    <a:p>
                      <a:pPr algn="ctr" fontAlgn="ctr"/>
                      <a:r>
                        <a:rPr lang="es-AR" sz="1100" b="0" i="0" u="none" strike="noStrike" dirty="0" smtClean="0">
                          <a:solidFill>
                            <a:srgbClr val="000000"/>
                          </a:solidFill>
                          <a:effectLst/>
                          <a:latin typeface="Arial" panose="020B0604020202020204" pitchFamily="34" charset="0"/>
                          <a:cs typeface="Arial" panose="020B0604020202020204" pitchFamily="34" charset="0"/>
                        </a:rPr>
                        <a:t> DARDO FABIAN REYES</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AR" sz="1100" b="0" i="0" u="none" strike="noStrike" smtClean="0">
                          <a:solidFill>
                            <a:srgbClr val="000000"/>
                          </a:solidFill>
                          <a:effectLst/>
                          <a:latin typeface="Arial" panose="020B0604020202020204" pitchFamily="34" charset="0"/>
                          <a:cs typeface="Arial" panose="020B0604020202020204" pitchFamily="34" charset="0"/>
                        </a:rPr>
                        <a:t>Comandante Principal</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487369">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 ESCUADRÓN 13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IGUAZÚ"</a:t>
                      </a:r>
                    </a:p>
                  </a:txBody>
                  <a:tcPr marL="0" marR="0" marT="0" marB="0" anchor="ctr"/>
                </a:tc>
                <a:tc>
                  <a:txBody>
                    <a:bodyPr/>
                    <a:lstStyle/>
                    <a:p>
                      <a:pPr algn="ctr" fontAlgn="ctr"/>
                      <a:r>
                        <a:rPr lang="es-AR" sz="1100" b="0" i="0" u="none" strike="noStrike" dirty="0" smtClean="0">
                          <a:solidFill>
                            <a:srgbClr val="000000"/>
                          </a:solidFill>
                          <a:effectLst/>
                          <a:latin typeface="Arial" panose="020B0604020202020204" pitchFamily="34" charset="0"/>
                          <a:cs typeface="Arial" panose="020B0604020202020204" pitchFamily="34" charset="0"/>
                        </a:rPr>
                        <a:t>RICARDO SANCHEZ </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AR" sz="1100" b="0" i="0" u="none" strike="noStrike" smtClean="0">
                          <a:solidFill>
                            <a:srgbClr val="000000"/>
                          </a:solidFill>
                          <a:effectLst/>
                          <a:latin typeface="Arial" panose="020B0604020202020204" pitchFamily="34" charset="0"/>
                          <a:cs typeface="Arial" panose="020B0604020202020204" pitchFamily="34" charset="0"/>
                        </a:rPr>
                        <a:t>Comandante Principal</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487369">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50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POSADAS"</a:t>
                      </a:r>
                    </a:p>
                  </a:txBody>
                  <a:tcPr marL="0" marR="0" marT="0" marB="0" anchor="ctr"/>
                </a:tc>
                <a:tc>
                  <a:txBody>
                    <a:bodyPr/>
                    <a:lstStyle/>
                    <a:p>
                      <a:pPr algn="ctr" fontAlgn="ctr"/>
                      <a:r>
                        <a:rPr lang="es-AR" sz="1100" b="0" i="0" u="none" strike="noStrike" dirty="0" smtClean="0">
                          <a:solidFill>
                            <a:srgbClr val="000000"/>
                          </a:solidFill>
                          <a:effectLst/>
                          <a:latin typeface="Arial" panose="020B0604020202020204" pitchFamily="34" charset="0"/>
                          <a:cs typeface="Arial" panose="020B0604020202020204" pitchFamily="34" charset="0"/>
                        </a:rPr>
                        <a:t>ORLANDO RAÚL REYNOSO</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AR" sz="1100" b="0" i="0" u="none" strike="noStrike" dirty="0" smtClean="0">
                          <a:solidFill>
                            <a:srgbClr val="000000"/>
                          </a:solidFill>
                          <a:effectLst/>
                          <a:latin typeface="Arial" panose="020B0604020202020204" pitchFamily="34" charset="0"/>
                          <a:cs typeface="Arial" panose="020B0604020202020204" pitchFamily="34" charset="0"/>
                        </a:rPr>
                        <a:t>Comandante Principal</a:t>
                      </a:r>
                      <a:endParaRPr lang="es-A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bl>
          </a:graphicData>
        </a:graphic>
      </p:graphicFrame>
      <p:sp>
        <p:nvSpPr>
          <p:cNvPr id="2" name="Rectángulo 1"/>
          <p:cNvSpPr/>
          <p:nvPr/>
        </p:nvSpPr>
        <p:spPr>
          <a:xfrm>
            <a:off x="179512" y="6331659"/>
            <a:ext cx="2125903" cy="246221"/>
          </a:xfrm>
          <a:prstGeom prst="rect">
            <a:avLst/>
          </a:prstGeom>
        </p:spPr>
        <p:txBody>
          <a:bodyPr wrap="none">
            <a:spAutoFit/>
          </a:bodyPr>
          <a:lstStyle/>
          <a:p>
            <a:r>
              <a:rPr lang="es-MX" sz="1000" i="1" dirty="0" smtClean="0">
                <a:latin typeface="Arial" panose="020B0604020202020204" pitchFamily="34" charset="0"/>
                <a:cs typeface="Arial" panose="020B0604020202020204" pitchFamily="34" charset="0"/>
              </a:rPr>
              <a:t>(*) Actualizado a Septiembre 2013</a:t>
            </a:r>
            <a:endParaRPr lang="es-AR" sz="1000" i="1" dirty="0"/>
          </a:p>
        </p:txBody>
      </p:sp>
    </p:spTree>
    <p:extLst>
      <p:ext uri="{BB962C8B-B14F-4D97-AF65-F5344CB8AC3E}">
        <p14:creationId xmlns:p14="http://schemas.microsoft.com/office/powerpoint/2010/main" val="1779454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Población </a:t>
            </a:r>
            <a:r>
              <a:rPr lang="es-MX" sz="1000" b="1" dirty="0" smtClean="0">
                <a:solidFill>
                  <a:srgbClr val="002060"/>
                </a:solidFill>
                <a:latin typeface="Arial" panose="020B0604020202020204" pitchFamily="34" charset="0"/>
                <a:cs typeface="Arial" panose="020B0604020202020204" pitchFamily="34" charset="0"/>
              </a:rPr>
              <a:t>(*)</a:t>
            </a:r>
          </a:p>
          <a:p>
            <a:r>
              <a:rPr lang="es-MX" sz="1400" b="1" i="1" dirty="0">
                <a:solidFill>
                  <a:schemeClr val="bg1">
                    <a:lumMod val="65000"/>
                  </a:schemeClr>
                </a:solidFill>
                <a:latin typeface="Arial" panose="020B0604020202020204" pitchFamily="34" charset="0"/>
                <a:cs typeface="Arial" panose="020B0604020202020204" pitchFamily="34" charset="0"/>
              </a:rPr>
              <a:t>Agrupación IV – “Misiones</a:t>
            </a:r>
            <a:r>
              <a:rPr lang="es-MX" sz="1400" b="1" i="1" dirty="0" smtClean="0">
                <a:solidFill>
                  <a:schemeClr val="bg1">
                    <a:lumMod val="65000"/>
                  </a:schemeClr>
                </a:solidFill>
                <a:latin typeface="Arial" panose="020B0604020202020204" pitchFamily="34" charset="0"/>
                <a:cs typeface="Arial" panose="020B0604020202020204" pitchFamily="34" charset="0"/>
              </a:rPr>
              <a:t>”</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Base de Fuerzas de Seguridad – Gendarmería Nacional</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a 7"/>
          <p:cNvGraphicFramePr>
            <a:graphicFrameLocks noGrp="1"/>
          </p:cNvGraphicFramePr>
          <p:nvPr>
            <p:extLst/>
          </p:nvPr>
        </p:nvGraphicFramePr>
        <p:xfrm>
          <a:off x="467544" y="1412776"/>
          <a:ext cx="7920878" cy="4370452"/>
        </p:xfrm>
        <a:graphic>
          <a:graphicData uri="http://schemas.openxmlformats.org/drawingml/2006/table">
            <a:tbl>
              <a:tblPr firstRow="1" bandRow="1">
                <a:tableStyleId>{6E25E649-3F16-4E02-A733-19D2CDBF48F0}</a:tableStyleId>
              </a:tblPr>
              <a:tblGrid>
                <a:gridCol w="2016224"/>
                <a:gridCol w="1019324"/>
                <a:gridCol w="977066"/>
                <a:gridCol w="1027946"/>
                <a:gridCol w="926186"/>
                <a:gridCol w="977066"/>
                <a:gridCol w="977066"/>
              </a:tblGrid>
              <a:tr h="288032">
                <a:tc>
                  <a:txBody>
                    <a:bodyPr/>
                    <a:lstStyle/>
                    <a:p>
                      <a:pPr algn="ctr"/>
                      <a:endParaRPr lang="es-AR" sz="10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noFill/>
                  </a:tcPr>
                </a:tc>
                <a:tc gridSpan="3">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CUPO</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hMerge="1">
                  <a:txBody>
                    <a:bodyPr/>
                    <a:lstStyle/>
                    <a:p>
                      <a:pPr algn="ctr" fontAlgn="ctr"/>
                      <a:endParaRPr lang="es-AR" sz="1200" b="1" i="0" u="none" strike="noStrike" dirty="0">
                        <a:solidFill>
                          <a:srgbClr val="000000"/>
                        </a:solidFill>
                        <a:effectLst/>
                        <a:latin typeface="Calibri" panose="020F0502020204030204" pitchFamily="34" charset="0"/>
                      </a:endParaRPr>
                    </a:p>
                  </a:txBody>
                  <a:tcPr marL="0" marR="0" marT="0" marB="0" anchor="ctr">
                    <a:solidFill>
                      <a:schemeClr val="accent4">
                        <a:lumMod val="75000"/>
                      </a:schemeClr>
                    </a:solidFill>
                  </a:tcPr>
                </a:tc>
                <a:tc hMerge="1">
                  <a:txBody>
                    <a:bodyPr/>
                    <a:lstStyle/>
                    <a:p>
                      <a:pPr algn="ctr" fontAlgn="ctr"/>
                      <a:endParaRPr lang="es-AR" sz="1200" b="1" i="0" u="none" strike="noStrike" dirty="0">
                        <a:solidFill>
                          <a:srgbClr val="000000"/>
                        </a:solidFill>
                        <a:effectLst/>
                        <a:latin typeface="Calibri" panose="020F0502020204030204" pitchFamily="34" charset="0"/>
                      </a:endParaRPr>
                    </a:p>
                  </a:txBody>
                  <a:tcPr marL="0" marR="0" marT="0" marB="0" anchor="ctr">
                    <a:solidFill>
                      <a:schemeClr val="accent4">
                        <a:lumMod val="75000"/>
                      </a:schemeClr>
                    </a:solidFill>
                  </a:tcPr>
                </a:tc>
                <a:tc gridSpan="3">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POBLACIÓN ALOJADA</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hMerge="1">
                  <a:txBody>
                    <a:bodyPr/>
                    <a:lstStyle/>
                    <a:p>
                      <a:pPr algn="ctr" fontAlgn="ctr"/>
                      <a:endParaRPr lang="es-AR" sz="1200" b="1" i="0" u="none" strike="noStrike" dirty="0">
                        <a:solidFill>
                          <a:srgbClr val="000000"/>
                        </a:solidFill>
                        <a:effectLst/>
                        <a:latin typeface="Calibri" panose="020F0502020204030204" pitchFamily="34" charset="0"/>
                      </a:endParaRPr>
                    </a:p>
                  </a:txBody>
                  <a:tcPr marL="0" marR="0" marT="0" marB="0" anchor="ctr">
                    <a:solidFill>
                      <a:schemeClr val="accent4">
                        <a:lumMod val="75000"/>
                      </a:schemeClr>
                    </a:solidFill>
                  </a:tcPr>
                </a:tc>
                <a:tc hMerge="1">
                  <a:txBody>
                    <a:bodyPr/>
                    <a:lstStyle/>
                    <a:p>
                      <a:pPr algn="ctr" fontAlgn="ctr"/>
                      <a:endParaRPr lang="es-AR" sz="1200" b="1" i="0" u="none" strike="noStrike" dirty="0">
                        <a:solidFill>
                          <a:srgbClr val="000000"/>
                        </a:solidFill>
                        <a:effectLst/>
                        <a:latin typeface="Calibri" panose="020F0502020204030204" pitchFamily="34" charset="0"/>
                      </a:endParaRPr>
                    </a:p>
                  </a:txBody>
                  <a:tcPr marL="0" marR="0" marT="0" marB="0" anchor="ctr">
                    <a:solidFill>
                      <a:schemeClr val="accent4">
                        <a:lumMod val="75000"/>
                      </a:schemeClr>
                    </a:solidFill>
                  </a:tcPr>
                </a:tc>
              </a:tr>
              <a:tr h="290481">
                <a:tc>
                  <a:txBody>
                    <a:bodyPr/>
                    <a:lstStyle/>
                    <a:p>
                      <a:pPr algn="ctr"/>
                      <a:r>
                        <a:rPr lang="es-MX" sz="1000" b="1" dirty="0" smtClean="0">
                          <a:solidFill>
                            <a:schemeClr val="bg1"/>
                          </a:solidFill>
                          <a:latin typeface="Arial" panose="020B0604020202020204" pitchFamily="34" charset="0"/>
                          <a:cs typeface="Arial" panose="020B0604020202020204" pitchFamily="34" charset="0"/>
                        </a:rPr>
                        <a:t>ESCUADRÓN</a:t>
                      </a:r>
                      <a:endParaRPr lang="es-AR" sz="1000" b="1" dirty="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solidFill>
                      <a:schemeClr val="accent4">
                        <a:lumMod val="75000"/>
                      </a:schemeClr>
                    </a:solidFill>
                  </a:tcPr>
                </a:tc>
                <a:tc>
                  <a:txBody>
                    <a:bodyPr/>
                    <a:lstStyle/>
                    <a:p>
                      <a:pPr algn="ctr" fontAlgn="ctr"/>
                      <a:r>
                        <a:rPr lang="es-AR" sz="1000" b="1" i="0" u="none" strike="noStrike" dirty="0">
                          <a:solidFill>
                            <a:schemeClr val="bg1"/>
                          </a:solidFill>
                          <a:effectLst/>
                          <a:latin typeface="Arial" panose="020B0604020202020204" pitchFamily="34" charset="0"/>
                          <a:cs typeface="Arial" panose="020B0604020202020204" pitchFamily="34" charset="0"/>
                        </a:rPr>
                        <a:t>Total disponible</a:t>
                      </a:r>
                    </a:p>
                  </a:txBody>
                  <a:tcPr marL="0" marR="0" marT="0" marB="0" anchor="ctr">
                    <a:lnL w="12700" cap="flat" cmpd="sng" algn="ctr">
                      <a:solidFill>
                        <a:schemeClr val="tx1"/>
                      </a:solidFill>
                      <a:prstDash val="solid"/>
                      <a:round/>
                      <a:headEnd type="none" w="med" len="med"/>
                      <a:tailEnd type="none" w="med" len="med"/>
                    </a:lnL>
                    <a:solidFill>
                      <a:schemeClr val="accent4">
                        <a:lumMod val="75000"/>
                      </a:schemeClr>
                    </a:solidFill>
                  </a:tcPr>
                </a:tc>
                <a:tc>
                  <a:txBody>
                    <a:bodyPr/>
                    <a:lstStyle/>
                    <a:p>
                      <a:pPr algn="ctr" fontAlgn="ctr"/>
                      <a:r>
                        <a:rPr lang="es-AR" sz="1000" b="1" i="0" u="none" strike="noStrike" dirty="0">
                          <a:solidFill>
                            <a:schemeClr val="bg1"/>
                          </a:solidFill>
                          <a:effectLst/>
                          <a:latin typeface="Arial" panose="020B0604020202020204" pitchFamily="34" charset="0"/>
                          <a:cs typeface="Arial" panose="020B0604020202020204" pitchFamily="34" charset="0"/>
                        </a:rPr>
                        <a:t>Masculino</a:t>
                      </a:r>
                    </a:p>
                  </a:txBody>
                  <a:tcPr marL="0" marR="0" marT="0" marB="0" anchor="ctr">
                    <a:solidFill>
                      <a:schemeClr val="accent4">
                        <a:lumMod val="75000"/>
                      </a:schemeClr>
                    </a:solidFill>
                  </a:tcPr>
                </a:tc>
                <a:tc>
                  <a:txBody>
                    <a:bodyPr/>
                    <a:lstStyle/>
                    <a:p>
                      <a:pPr algn="ctr" fontAlgn="ctr"/>
                      <a:r>
                        <a:rPr lang="es-AR" sz="1000" b="1" i="0" u="none" strike="noStrike" dirty="0">
                          <a:solidFill>
                            <a:schemeClr val="bg1"/>
                          </a:solidFill>
                          <a:effectLst/>
                          <a:latin typeface="Arial" panose="020B0604020202020204" pitchFamily="34" charset="0"/>
                          <a:cs typeface="Arial" panose="020B0604020202020204" pitchFamily="34" charset="0"/>
                        </a:rPr>
                        <a:t>Femenino</a:t>
                      </a:r>
                    </a:p>
                  </a:txBody>
                  <a:tcPr marL="0" marR="0" marT="0" marB="0" anchor="ctr">
                    <a:lnR w="12700" cap="flat" cmpd="sng" algn="ctr">
                      <a:solidFill>
                        <a:schemeClr val="tx1"/>
                      </a:solidFill>
                      <a:prstDash val="solid"/>
                      <a:round/>
                      <a:headEnd type="none" w="med" len="med"/>
                      <a:tailEnd type="none" w="med" len="med"/>
                    </a:lnR>
                    <a:solidFill>
                      <a:schemeClr val="accent4">
                        <a:lumMod val="75000"/>
                      </a:schemeClr>
                    </a:solidFill>
                  </a:tcPr>
                </a:tc>
                <a:tc>
                  <a:txBody>
                    <a:bodyPr/>
                    <a:lstStyle/>
                    <a:p>
                      <a:pPr algn="ctr" fontAlgn="ctr"/>
                      <a:r>
                        <a:rPr lang="es-AR" sz="1000" b="1" i="0" u="none" strike="noStrike" dirty="0">
                          <a:solidFill>
                            <a:schemeClr val="bg1"/>
                          </a:solidFill>
                          <a:effectLst/>
                          <a:latin typeface="Arial" panose="020B0604020202020204" pitchFamily="34" charset="0"/>
                          <a:cs typeface="Arial" panose="020B0604020202020204" pitchFamily="34" charset="0"/>
                        </a:rPr>
                        <a:t>Total alojados</a:t>
                      </a:r>
                    </a:p>
                  </a:txBody>
                  <a:tcPr marL="0" marR="0" marT="0" marB="0" anchor="ctr">
                    <a:lnL w="12700" cap="flat" cmpd="sng" algn="ctr">
                      <a:solidFill>
                        <a:schemeClr val="tx1"/>
                      </a:solidFill>
                      <a:prstDash val="solid"/>
                      <a:round/>
                      <a:headEnd type="none" w="med" len="med"/>
                      <a:tailEnd type="none" w="med" len="med"/>
                    </a:lnL>
                    <a:solidFill>
                      <a:schemeClr val="accent4">
                        <a:lumMod val="75000"/>
                      </a:schemeClr>
                    </a:solidFill>
                  </a:tcPr>
                </a:tc>
                <a:tc>
                  <a:txBody>
                    <a:bodyPr/>
                    <a:lstStyle/>
                    <a:p>
                      <a:pPr algn="ctr" fontAlgn="ctr"/>
                      <a:r>
                        <a:rPr lang="es-AR" sz="1000" b="1" i="0" u="none" strike="noStrike" dirty="0">
                          <a:solidFill>
                            <a:schemeClr val="bg1"/>
                          </a:solidFill>
                          <a:effectLst/>
                          <a:latin typeface="Arial" panose="020B0604020202020204" pitchFamily="34" charset="0"/>
                          <a:cs typeface="Arial" panose="020B0604020202020204" pitchFamily="34" charset="0"/>
                        </a:rPr>
                        <a:t>Masculino</a:t>
                      </a:r>
                    </a:p>
                  </a:txBody>
                  <a:tcPr marL="0" marR="0" marT="0" marB="0" anchor="ctr">
                    <a:solidFill>
                      <a:schemeClr val="accent4">
                        <a:lumMod val="75000"/>
                      </a:schemeClr>
                    </a:solidFill>
                  </a:tcPr>
                </a:tc>
                <a:tc>
                  <a:txBody>
                    <a:bodyPr/>
                    <a:lstStyle/>
                    <a:p>
                      <a:pPr algn="ctr" fontAlgn="ctr"/>
                      <a:r>
                        <a:rPr lang="es-AR" sz="1000" b="1" i="0" u="none" strike="noStrike" dirty="0">
                          <a:solidFill>
                            <a:schemeClr val="bg1"/>
                          </a:solidFill>
                          <a:effectLst/>
                          <a:latin typeface="Arial" panose="020B0604020202020204" pitchFamily="34" charset="0"/>
                          <a:cs typeface="Arial" panose="020B0604020202020204" pitchFamily="34" charset="0"/>
                        </a:rPr>
                        <a:t>Femenino</a:t>
                      </a:r>
                    </a:p>
                  </a:txBody>
                  <a:tcPr marL="0" marR="0" marT="0" marB="0" anchor="ctr">
                    <a:solidFill>
                      <a:schemeClr val="accent4">
                        <a:lumMod val="75000"/>
                      </a:schemeClr>
                    </a:solidFill>
                  </a:tcPr>
                </a:tc>
              </a:tr>
              <a:tr h="443386">
                <a:tc>
                  <a:txBody>
                    <a:bodyPr/>
                    <a:lstStyle/>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TOTAL GENDARMERÍA</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205</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172</a:t>
                      </a:r>
                    </a:p>
                  </a:txBody>
                  <a:tcPr marL="0" marR="0" marT="0" marB="0" anchor="ct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32</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144</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121</a:t>
                      </a:r>
                    </a:p>
                  </a:txBody>
                  <a:tcPr marL="0" marR="0" marT="0" marB="0" anchor="ct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23</a:t>
                      </a:r>
                    </a:p>
                  </a:txBody>
                  <a:tcPr marL="0" marR="0" marT="0" marB="0" anchor="ctr"/>
                </a:tc>
              </a:tr>
              <a:tr h="443386">
                <a:tc>
                  <a:txBody>
                    <a:bodyPr/>
                    <a:lstStyle/>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ESCUADRÓN 8 </a:t>
                      </a: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"ALTO RÍO URUGUAY"</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tc>
              </a:tr>
              <a:tr h="484135">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9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OBERA"</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3</a:t>
                      </a:r>
                    </a:p>
                  </a:txBody>
                  <a:tcPr marL="0" marR="0" marT="0" marB="0" anchor="ct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tc>
              </a:tr>
              <a:tr h="484135">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10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"ELDORADO</a:t>
                      </a:r>
                      <a:r>
                        <a:rPr lang="es-AR" sz="10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3</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r>
              <a:tr h="458103">
                <a:tc>
                  <a:txBody>
                    <a:bodyPr/>
                    <a:lstStyle/>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ESCUADRÓN 11 </a:t>
                      </a: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"SAN IGNACIO"</a:t>
                      </a:r>
                      <a:endParaRPr lang="es-AR"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pt-BR" sz="1000" b="0" i="0" u="none" strike="noStrike" dirty="0" smtClean="0">
                          <a:solidFill>
                            <a:srgbClr val="000000"/>
                          </a:solidFill>
                          <a:effectLst/>
                          <a:latin typeface="Arial" panose="020B0604020202020204" pitchFamily="34" charset="0"/>
                          <a:cs typeface="Arial" panose="020B0604020202020204" pitchFamily="34" charset="0"/>
                        </a:rPr>
                        <a:t>-</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000" b="0" i="0" u="none" strike="noStrike" smtClean="0">
                          <a:solidFill>
                            <a:srgbClr val="000000"/>
                          </a:solidFill>
                          <a:effectLst/>
                          <a:latin typeface="Arial" panose="020B0604020202020204" pitchFamily="34" charset="0"/>
                          <a:cs typeface="Arial" panose="020B0604020202020204" pitchFamily="34" charset="0"/>
                        </a:rPr>
                        <a:t>-</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pt-BR" sz="1000" b="0" i="0" u="none" strike="noStrike" smtClean="0">
                          <a:solidFill>
                            <a:srgbClr val="000000"/>
                          </a:solidFill>
                          <a:effectLst/>
                          <a:latin typeface="Arial" panose="020B0604020202020204" pitchFamily="34" charset="0"/>
                          <a:cs typeface="Arial" panose="020B0604020202020204" pitchFamily="34" charset="0"/>
                        </a:rPr>
                        <a:t>-</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pt-BR" sz="1000" b="0" i="0" u="none" strike="noStrike" smtClean="0">
                          <a:solidFill>
                            <a:srgbClr val="000000"/>
                          </a:solidFill>
                          <a:effectLst/>
                          <a:latin typeface="Arial" panose="020B0604020202020204" pitchFamily="34" charset="0"/>
                          <a:cs typeface="Arial" panose="020B0604020202020204" pitchFamily="34" charset="0"/>
                        </a:rPr>
                        <a:t>-</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000" b="0" i="0" u="none" strike="noStrike" smtClean="0">
                          <a:solidFill>
                            <a:srgbClr val="000000"/>
                          </a:solidFill>
                          <a:effectLst/>
                          <a:latin typeface="Arial" panose="020B0604020202020204" pitchFamily="34" charset="0"/>
                          <a:cs typeface="Arial" panose="020B0604020202020204" pitchFamily="34" charset="0"/>
                        </a:rPr>
                        <a:t>-</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pt-BR" sz="1000" b="0" i="0" u="none" strike="noStrike" dirty="0" smtClean="0">
                          <a:solidFill>
                            <a:srgbClr val="000000"/>
                          </a:solidFill>
                          <a:effectLst/>
                          <a:latin typeface="Arial" panose="020B0604020202020204" pitchFamily="34" charset="0"/>
                          <a:cs typeface="Arial" panose="020B0604020202020204" pitchFamily="34" charset="0"/>
                        </a:rPr>
                        <a:t>-</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504056">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a:t>
                      </a:r>
                      <a:r>
                        <a:rPr lang="es-AR" sz="1000" b="1" i="0" u="none" strike="noStrike" dirty="0" smtClean="0">
                          <a:solidFill>
                            <a:srgbClr val="000000"/>
                          </a:solidFill>
                          <a:effectLst/>
                          <a:latin typeface="Arial" panose="020B0604020202020204" pitchFamily="34" charset="0"/>
                          <a:cs typeface="Arial" panose="020B0604020202020204" pitchFamily="34" charset="0"/>
                        </a:rPr>
                        <a:t>12</a:t>
                      </a: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 </a:t>
                      </a:r>
                      <a:r>
                        <a:rPr lang="es-AR" sz="1000" b="1" i="0" u="none" strike="noStrike" dirty="0">
                          <a:solidFill>
                            <a:srgbClr val="000000"/>
                          </a:solidFill>
                          <a:effectLst/>
                          <a:latin typeface="Arial" panose="020B0604020202020204" pitchFamily="34" charset="0"/>
                          <a:cs typeface="Arial" panose="020B0604020202020204" pitchFamily="34" charset="0"/>
                        </a:rPr>
                        <a:t>"BERNARDO DE IRIGOYEN"</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tc>
                <a:tc>
                  <a:txBody>
                    <a:bodyPr/>
                    <a:lstStyle/>
                    <a:p>
                      <a:pPr algn="ctr" fontAlgn="ctr"/>
                      <a:r>
                        <a:rPr lang="pt-BR" sz="1000" b="0" i="0" u="none" strike="noStrike" dirty="0" smtClean="0">
                          <a:solidFill>
                            <a:srgbClr val="000000"/>
                          </a:solidFill>
                          <a:effectLst/>
                          <a:latin typeface="Arial" panose="020B0604020202020204" pitchFamily="34" charset="0"/>
                          <a:cs typeface="Arial" panose="020B0604020202020204" pitchFamily="34" charset="0"/>
                        </a:rPr>
                        <a:t>-</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tc>
              </a:tr>
              <a:tr h="487369">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 ESCUADRÓN 13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IGUAZÚ"</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tc>
              </a:tr>
              <a:tr h="487369">
                <a:tc>
                  <a:txBody>
                    <a:bodyPr/>
                    <a:lstStyle/>
                    <a:p>
                      <a:pPr algn="ctr" fontAlgn="ctr"/>
                      <a:r>
                        <a:rPr lang="es-AR" sz="1000" b="1" i="0" u="none" strike="noStrike" dirty="0">
                          <a:solidFill>
                            <a:srgbClr val="000000"/>
                          </a:solidFill>
                          <a:effectLst/>
                          <a:latin typeface="Arial" panose="020B0604020202020204" pitchFamily="34" charset="0"/>
                          <a:cs typeface="Arial" panose="020B0604020202020204" pitchFamily="34" charset="0"/>
                        </a:rPr>
                        <a:t>ESCUADRÓN 50 </a:t>
                      </a:r>
                      <a:endParaRPr lang="es-AR" sz="1000" b="1"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s-AR" sz="1000" b="1" i="0" u="none" strike="noStrike" dirty="0" smtClean="0">
                          <a:solidFill>
                            <a:srgbClr val="000000"/>
                          </a:solidFill>
                          <a:effectLst/>
                          <a:latin typeface="Arial" panose="020B0604020202020204" pitchFamily="34" charset="0"/>
                          <a:cs typeface="Arial" panose="020B0604020202020204" pitchFamily="34" charset="0"/>
                        </a:rPr>
                        <a:t>"</a:t>
                      </a:r>
                      <a:r>
                        <a:rPr lang="es-AR" sz="1000" b="1" i="0" u="none" strike="noStrike" dirty="0">
                          <a:solidFill>
                            <a:srgbClr val="000000"/>
                          </a:solidFill>
                          <a:effectLst/>
                          <a:latin typeface="Arial" panose="020B0604020202020204" pitchFamily="34" charset="0"/>
                          <a:cs typeface="Arial" panose="020B0604020202020204" pitchFamily="34" charset="0"/>
                        </a:rPr>
                        <a:t>POSADAS"</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AR" sz="1000" b="1" i="0" u="none" strike="noStrike">
                          <a:solidFill>
                            <a:srgbClr val="000000"/>
                          </a:solidFill>
                          <a:effectLst/>
                          <a:latin typeface="Arial" panose="020B0604020202020204" pitchFamily="34" charset="0"/>
                          <a:cs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13</a:t>
                      </a:r>
                    </a:p>
                  </a:txBody>
                  <a:tcPr marL="0" marR="0" marT="0" marB="0" anchor="ctr"/>
                </a:tc>
                <a:tc>
                  <a:txBody>
                    <a:bodyPr/>
                    <a:lstStyle/>
                    <a:p>
                      <a:pPr algn="ctr" fontAlgn="ctr"/>
                      <a:r>
                        <a:rPr lang="es-AR" sz="10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r>
            </a:tbl>
          </a:graphicData>
        </a:graphic>
      </p:graphicFrame>
      <p:sp>
        <p:nvSpPr>
          <p:cNvPr id="2" name="Rectángulo 1"/>
          <p:cNvSpPr/>
          <p:nvPr/>
        </p:nvSpPr>
        <p:spPr>
          <a:xfrm>
            <a:off x="179512" y="6331659"/>
            <a:ext cx="2302233" cy="246221"/>
          </a:xfrm>
          <a:prstGeom prst="rect">
            <a:avLst/>
          </a:prstGeom>
        </p:spPr>
        <p:txBody>
          <a:bodyPr wrap="none">
            <a:spAutoFit/>
          </a:bodyPr>
          <a:lstStyle/>
          <a:p>
            <a:r>
              <a:rPr lang="es-MX" sz="1000" i="1" dirty="0" smtClean="0">
                <a:latin typeface="Arial" panose="020B0604020202020204" pitchFamily="34" charset="0"/>
                <a:cs typeface="Arial" panose="020B0604020202020204" pitchFamily="34" charset="0"/>
              </a:rPr>
              <a:t>(*) Actualizado a Septiembre de 2013</a:t>
            </a:r>
            <a:endParaRPr lang="es-AR" sz="1000" i="1" dirty="0"/>
          </a:p>
        </p:txBody>
      </p:sp>
    </p:spTree>
    <p:extLst>
      <p:ext uri="{BB962C8B-B14F-4D97-AF65-F5344CB8AC3E}">
        <p14:creationId xmlns:p14="http://schemas.microsoft.com/office/powerpoint/2010/main" val="105707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Inspecciones previas</a:t>
            </a:r>
            <a:endParaRPr lang="es-MX" sz="1000" b="1" dirty="0" smtClean="0">
              <a:solidFill>
                <a:srgbClr val="002060"/>
              </a:solidFill>
              <a:latin typeface="Arial" panose="020B0604020202020204" pitchFamily="34" charset="0"/>
              <a:cs typeface="Arial" panose="020B0604020202020204" pitchFamily="34" charset="0"/>
            </a:endParaRPr>
          </a:p>
          <a:p>
            <a:r>
              <a:rPr lang="es-MX" sz="1400" b="1" i="1" dirty="0" smtClean="0">
                <a:solidFill>
                  <a:schemeClr val="bg1">
                    <a:lumMod val="65000"/>
                  </a:schemeClr>
                </a:solidFill>
                <a:latin typeface="Arial" panose="020B0604020202020204" pitchFamily="34" charset="0"/>
                <a:cs typeface="Arial" panose="020B0604020202020204" pitchFamily="34" charset="0"/>
              </a:rPr>
              <a:t>Escuadrones de la Gendarmería Nacional</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Base “Registro de Inspecciones PROCUVIN”</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a 6"/>
          <p:cNvGraphicFramePr>
            <a:graphicFrameLocks noGrp="1"/>
          </p:cNvGraphicFramePr>
          <p:nvPr>
            <p:extLst>
              <p:ext uri="{D42A27DB-BD31-4B8C-83A1-F6EECF244321}">
                <p14:modId xmlns:p14="http://schemas.microsoft.com/office/powerpoint/2010/main" val="2568392681"/>
              </p:ext>
            </p:extLst>
          </p:nvPr>
        </p:nvGraphicFramePr>
        <p:xfrm>
          <a:off x="1907704" y="2204864"/>
          <a:ext cx="5040560" cy="2859689"/>
        </p:xfrm>
        <a:graphic>
          <a:graphicData uri="http://schemas.openxmlformats.org/drawingml/2006/table">
            <a:tbl>
              <a:tblPr firstRow="1" bandRow="1">
                <a:tableStyleId>{74C1A8A3-306A-4EB7-A6B1-4F7E0EB9C5D6}</a:tableStyleId>
              </a:tblPr>
              <a:tblGrid>
                <a:gridCol w="792088"/>
                <a:gridCol w="1187103"/>
                <a:gridCol w="2125265"/>
                <a:gridCol w="936104"/>
              </a:tblGrid>
              <a:tr h="727025">
                <a:tc>
                  <a:txBody>
                    <a:bodyPr/>
                    <a:lstStyle/>
                    <a:p>
                      <a:pPr algn="ctr" fontAlgn="b"/>
                      <a:r>
                        <a:rPr lang="es-AR" sz="1100" b="1" i="0" u="none" strike="noStrike" dirty="0">
                          <a:solidFill>
                            <a:schemeClr val="bg1"/>
                          </a:solidFill>
                          <a:effectLst/>
                          <a:latin typeface="Arial" panose="020B0604020202020204" pitchFamily="34" charset="0"/>
                          <a:cs typeface="Arial" panose="020B0604020202020204" pitchFamily="34" charset="0"/>
                        </a:rPr>
                        <a:t>Nº Inspección</a:t>
                      </a:r>
                    </a:p>
                  </a:txBody>
                  <a:tcPr marL="9525" marR="9525" marT="9525" marB="0" anchor="ctr" anchorCtr="1"/>
                </a:tc>
                <a:tc>
                  <a:txBody>
                    <a:bodyPr/>
                    <a:lstStyle/>
                    <a:p>
                      <a:pPr algn="ctr" fontAlgn="b"/>
                      <a:r>
                        <a:rPr lang="es-AR" sz="1100" b="1" i="0" u="none" strike="noStrike">
                          <a:solidFill>
                            <a:schemeClr val="bg1"/>
                          </a:solidFill>
                          <a:effectLst/>
                          <a:latin typeface="Arial" panose="020B0604020202020204" pitchFamily="34" charset="0"/>
                          <a:cs typeface="Arial" panose="020B0604020202020204" pitchFamily="34" charset="0"/>
                        </a:rPr>
                        <a:t>Fecha</a:t>
                      </a:r>
                    </a:p>
                  </a:txBody>
                  <a:tcPr marL="9525" marR="9525" marT="9525" marB="0" anchor="ctr" anchorCtr="1"/>
                </a:tc>
                <a:tc>
                  <a:txBody>
                    <a:bodyPr/>
                    <a:lstStyle/>
                    <a:p>
                      <a:pPr algn="ctr" fontAlgn="b"/>
                      <a:r>
                        <a:rPr lang="es-AR" sz="1100" b="1" i="0" u="none" strike="noStrike" dirty="0">
                          <a:solidFill>
                            <a:schemeClr val="bg1"/>
                          </a:solidFill>
                          <a:effectLst/>
                          <a:latin typeface="Arial" panose="020B0604020202020204" pitchFamily="34" charset="0"/>
                          <a:cs typeface="Arial" panose="020B0604020202020204" pitchFamily="34" charset="0"/>
                        </a:rPr>
                        <a:t>Establecimiento</a:t>
                      </a:r>
                    </a:p>
                  </a:txBody>
                  <a:tcPr marL="9525" marR="9525" marT="9525" marB="0" anchor="ctr" anchorCtr="1"/>
                </a:tc>
                <a:tc>
                  <a:txBody>
                    <a:bodyPr/>
                    <a:lstStyle/>
                    <a:p>
                      <a:pPr algn="ctr" fontAlgn="b"/>
                      <a:r>
                        <a:rPr lang="es-AR" sz="1100" b="1" i="0" u="none" strike="noStrike" dirty="0">
                          <a:solidFill>
                            <a:schemeClr val="bg1"/>
                          </a:solidFill>
                          <a:effectLst/>
                          <a:latin typeface="Arial" panose="020B0604020202020204" pitchFamily="34" charset="0"/>
                          <a:cs typeface="Arial" panose="020B0604020202020204" pitchFamily="34" charset="0"/>
                        </a:rPr>
                        <a:t>Localización</a:t>
                      </a:r>
                    </a:p>
                  </a:txBody>
                  <a:tcPr marL="9525" marR="9525" marT="9525" marB="0" anchor="ctr" anchorCtr="1"/>
                </a:tc>
              </a:tr>
              <a:tr h="1004640">
                <a:tc>
                  <a:txBody>
                    <a:bodyPr/>
                    <a:lstStyle/>
                    <a:p>
                      <a:pPr algn="ctr" fontAlgn="b"/>
                      <a:r>
                        <a:rPr lang="es-AR" sz="11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nchorCtr="1"/>
                </a:tc>
                <a:tc>
                  <a:txBody>
                    <a:bodyPr/>
                    <a:lstStyle/>
                    <a:p>
                      <a:pPr algn="ctr" fontAlgn="b"/>
                      <a:r>
                        <a:rPr lang="es-AR" sz="1100" b="0" i="0" u="none" strike="noStrike" dirty="0">
                          <a:solidFill>
                            <a:srgbClr val="000000"/>
                          </a:solidFill>
                          <a:effectLst/>
                          <a:latin typeface="Arial" panose="020B0604020202020204" pitchFamily="34" charset="0"/>
                          <a:cs typeface="Arial" panose="020B0604020202020204" pitchFamily="34" charset="0"/>
                        </a:rPr>
                        <a:t>24/04/2013</a:t>
                      </a:r>
                    </a:p>
                  </a:txBody>
                  <a:tcPr marL="9525" marR="9525" marT="9525" marB="0" anchor="ctr" anchorCtr="1"/>
                </a:tc>
                <a:tc>
                  <a:txBody>
                    <a:bodyPr/>
                    <a:lstStyle/>
                    <a:p>
                      <a:pPr marL="0" algn="ctr" defTabSz="914400" rtl="0" eaLnBrk="1" fontAlgn="b" latinLnBrk="0" hangingPunct="1"/>
                      <a:r>
                        <a:rPr lang="es-AR" sz="1100" b="0" i="0" u="none" strike="noStrike" kern="1200" dirty="0">
                          <a:solidFill>
                            <a:srgbClr val="000000"/>
                          </a:solidFill>
                          <a:effectLst/>
                          <a:latin typeface="Arial" panose="020B0604020202020204" pitchFamily="34" charset="0"/>
                          <a:ea typeface="+mn-ea"/>
                          <a:cs typeface="Arial" panose="020B0604020202020204" pitchFamily="34" charset="0"/>
                        </a:rPr>
                        <a:t>Escuadrón 51 </a:t>
                      </a:r>
                      <a:r>
                        <a:rPr lang="es-AR" sz="1100" b="0" i="0" u="none" strike="noStrike" kern="1200" dirty="0" smtClean="0">
                          <a:solidFill>
                            <a:srgbClr val="000000"/>
                          </a:solidFill>
                          <a:effectLst/>
                          <a:latin typeface="Arial" panose="020B0604020202020204" pitchFamily="34" charset="0"/>
                          <a:ea typeface="+mn-ea"/>
                          <a:cs typeface="Arial" panose="020B0604020202020204" pitchFamily="34" charset="0"/>
                        </a:rPr>
                        <a:t>de </a:t>
                      </a:r>
                      <a:r>
                        <a:rPr lang="es-AR" sz="1100" b="0" i="0" u="none" strike="noStrike" kern="1200" dirty="0">
                          <a:solidFill>
                            <a:srgbClr val="000000"/>
                          </a:solidFill>
                          <a:effectLst/>
                          <a:latin typeface="Arial" panose="020B0604020202020204" pitchFamily="34" charset="0"/>
                          <a:ea typeface="+mn-ea"/>
                          <a:cs typeface="Arial" panose="020B0604020202020204" pitchFamily="34" charset="0"/>
                        </a:rPr>
                        <a:t>Resistencia </a:t>
                      </a:r>
                    </a:p>
                  </a:txBody>
                  <a:tcPr marL="9525" marR="9525" marT="9525" marB="0" anchor="ctr" anchorCtr="1"/>
                </a:tc>
                <a:tc>
                  <a:txBody>
                    <a:bodyPr/>
                    <a:lstStyle/>
                    <a:p>
                      <a:pPr algn="ctr" fontAlgn="b"/>
                      <a:r>
                        <a:rPr lang="es-AR" sz="1100" b="0" i="0" u="none" strike="noStrike" dirty="0">
                          <a:solidFill>
                            <a:srgbClr val="000000"/>
                          </a:solidFill>
                          <a:effectLst/>
                          <a:latin typeface="Arial" panose="020B0604020202020204" pitchFamily="34" charset="0"/>
                          <a:cs typeface="Arial" panose="020B0604020202020204" pitchFamily="34" charset="0"/>
                        </a:rPr>
                        <a:t>Chaco</a:t>
                      </a:r>
                    </a:p>
                  </a:txBody>
                  <a:tcPr marL="9525" marR="9525" marT="9525" marB="0" anchor="ctr" anchorCtr="1"/>
                </a:tc>
              </a:tr>
              <a:tr h="1128024">
                <a:tc>
                  <a:txBody>
                    <a:bodyPr/>
                    <a:lstStyle/>
                    <a:p>
                      <a:pPr algn="ctr" fontAlgn="b"/>
                      <a:r>
                        <a:rPr lang="es-AR" sz="1100" b="1"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nchorCtr="1"/>
                </a:tc>
                <a:tc>
                  <a:txBody>
                    <a:bodyPr/>
                    <a:lstStyle/>
                    <a:p>
                      <a:pPr algn="ctr" fontAlgn="b"/>
                      <a:r>
                        <a:rPr lang="es-AR" sz="1100" b="0" i="0" u="none" strike="noStrike" dirty="0">
                          <a:solidFill>
                            <a:srgbClr val="000000"/>
                          </a:solidFill>
                          <a:effectLst/>
                          <a:latin typeface="Arial" panose="020B0604020202020204" pitchFamily="34" charset="0"/>
                          <a:cs typeface="Arial" panose="020B0604020202020204" pitchFamily="34" charset="0"/>
                        </a:rPr>
                        <a:t>12 y13/12/2013</a:t>
                      </a:r>
                    </a:p>
                  </a:txBody>
                  <a:tcPr marL="9525" marR="9525" marT="9525" marB="0" anchor="ctr" anchorCtr="1"/>
                </a:tc>
                <a:tc>
                  <a:txBody>
                    <a:bodyPr/>
                    <a:lstStyle/>
                    <a:p>
                      <a:pPr algn="ctr" fontAlgn="b"/>
                      <a:r>
                        <a:rPr lang="es-AR" sz="1100" b="0" i="0" u="none" strike="noStrike" dirty="0" smtClean="0">
                          <a:solidFill>
                            <a:srgbClr val="000000"/>
                          </a:solidFill>
                          <a:effectLst/>
                          <a:latin typeface="Arial" panose="020B0604020202020204" pitchFamily="34" charset="0"/>
                          <a:cs typeface="Arial" panose="020B0604020202020204" pitchFamily="34" charset="0"/>
                        </a:rPr>
                        <a:t>Escuadrón </a:t>
                      </a:r>
                      <a:r>
                        <a:rPr lang="es-AR" sz="1100" b="0" i="0" u="none" strike="noStrike" dirty="0">
                          <a:solidFill>
                            <a:srgbClr val="000000"/>
                          </a:solidFill>
                          <a:effectLst/>
                          <a:latin typeface="Arial" panose="020B0604020202020204" pitchFamily="34" charset="0"/>
                          <a:cs typeface="Arial" panose="020B0604020202020204" pitchFamily="34" charset="0"/>
                        </a:rPr>
                        <a:t>20 </a:t>
                      </a:r>
                      <a:r>
                        <a:rPr lang="es-AR" sz="1100" b="0" i="0" u="none" strike="noStrike" dirty="0" smtClean="0">
                          <a:solidFill>
                            <a:srgbClr val="000000"/>
                          </a:solidFill>
                          <a:effectLst/>
                          <a:latin typeface="Arial" panose="020B0604020202020204" pitchFamily="34" charset="0"/>
                          <a:cs typeface="Arial" panose="020B0604020202020204" pitchFamily="34" charset="0"/>
                        </a:rPr>
                        <a:t>de </a:t>
                      </a:r>
                      <a:r>
                        <a:rPr lang="es-AR" sz="1100" b="0" i="0" u="none" strike="noStrike" dirty="0">
                          <a:solidFill>
                            <a:srgbClr val="000000"/>
                          </a:solidFill>
                          <a:effectLst/>
                          <a:latin typeface="Arial" panose="020B0604020202020204" pitchFamily="34" charset="0"/>
                          <a:cs typeface="Arial" panose="020B0604020202020204" pitchFamily="34" charset="0"/>
                        </a:rPr>
                        <a:t>Orán </a:t>
                      </a:r>
                    </a:p>
                  </a:txBody>
                  <a:tcPr marL="9525" marR="9525" marT="9525" marB="0" anchor="ctr" anchorCtr="1"/>
                </a:tc>
                <a:tc>
                  <a:txBody>
                    <a:bodyPr/>
                    <a:lstStyle/>
                    <a:p>
                      <a:pPr algn="ctr" fontAlgn="b"/>
                      <a:r>
                        <a:rPr lang="es-AR" sz="1050" b="0" i="0" u="none" strike="noStrike" dirty="0">
                          <a:solidFill>
                            <a:srgbClr val="000000"/>
                          </a:solidFill>
                          <a:effectLst/>
                          <a:latin typeface="Arial" panose="020B0604020202020204" pitchFamily="34" charset="0"/>
                          <a:cs typeface="Arial" panose="020B0604020202020204" pitchFamily="34" charset="0"/>
                        </a:rPr>
                        <a:t>Salta</a:t>
                      </a:r>
                    </a:p>
                  </a:txBody>
                  <a:tcPr marL="9525" marR="9525" marT="9525" marB="0" anchor="ctr" anchorCtr="1"/>
                </a:tc>
              </a:tr>
            </a:tbl>
          </a:graphicData>
        </a:graphic>
      </p:graphicFrame>
    </p:spTree>
    <p:extLst>
      <p:ext uri="{BB962C8B-B14F-4D97-AF65-F5344CB8AC3E}">
        <p14:creationId xmlns:p14="http://schemas.microsoft.com/office/powerpoint/2010/main" val="3493215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009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331640" y="2780928"/>
            <a:ext cx="6408712" cy="954107"/>
          </a:xfrm>
          <a:prstGeom prst="rect">
            <a:avLst/>
          </a:prstGeom>
        </p:spPr>
        <p:txBody>
          <a:bodyPr wrap="square">
            <a:spAutoFit/>
          </a:bodyPr>
          <a:lstStyle/>
          <a:p>
            <a:pPr algn="ctr"/>
            <a:r>
              <a:rPr lang="es-AR" sz="2800" b="1" dirty="0" smtClean="0">
                <a:solidFill>
                  <a:schemeClr val="bg1">
                    <a:lumMod val="65000"/>
                  </a:schemeClr>
                </a:solidFill>
                <a:latin typeface="Arial" panose="020B0604020202020204" pitchFamily="34" charset="0"/>
                <a:cs typeface="Arial" panose="020B0604020202020204" pitchFamily="34" charset="0"/>
              </a:rPr>
              <a:t>COLONIA PENAL DE CANDELARIA</a:t>
            </a:r>
          </a:p>
          <a:p>
            <a:pPr algn="ctr"/>
            <a:r>
              <a:rPr lang="es-AR" sz="2800" b="1" dirty="0" smtClean="0">
                <a:solidFill>
                  <a:schemeClr val="bg1">
                    <a:lumMod val="65000"/>
                  </a:schemeClr>
                </a:solidFill>
                <a:latin typeface="Arial" panose="020B0604020202020204" pitchFamily="34" charset="0"/>
                <a:cs typeface="Arial" panose="020B0604020202020204" pitchFamily="34" charset="0"/>
              </a:rPr>
              <a:t>Unidad 17 </a:t>
            </a:r>
            <a:endParaRPr lang="es-AR" sz="2800" b="1" dirty="0">
              <a:solidFill>
                <a:schemeClr val="bg1">
                  <a:lumMod val="65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2339752" y="4941168"/>
            <a:ext cx="4392488" cy="338554"/>
          </a:xfrm>
          <a:prstGeom prst="rect">
            <a:avLst/>
          </a:prstGeom>
          <a:solidFill>
            <a:srgbClr val="3EAAD8"/>
          </a:solidFill>
          <a:ln>
            <a:solidFill>
              <a:srgbClr val="0B588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600" dirty="0" smtClean="0">
                <a:latin typeface="Arial" panose="020B0604020202020204" pitchFamily="34" charset="0"/>
                <a:cs typeface="Arial" panose="020B0604020202020204" pitchFamily="34" charset="0"/>
              </a:rPr>
              <a:t>1ra inspección de PROCUVIN a esta Unidad</a:t>
            </a:r>
            <a:endParaRPr lang="es-A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417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9512" y="188640"/>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Datos generales</a:t>
            </a:r>
          </a:p>
          <a:p>
            <a:r>
              <a:rPr lang="es-MX" sz="1400" b="1" i="1" dirty="0" smtClean="0">
                <a:solidFill>
                  <a:schemeClr val="bg1">
                    <a:lumMod val="65000"/>
                  </a:schemeClr>
                </a:solidFill>
                <a:latin typeface="Arial" panose="020B0604020202020204" pitchFamily="34" charset="0"/>
                <a:cs typeface="Arial" panose="020B0604020202020204" pitchFamily="34" charset="0"/>
              </a:rPr>
              <a:t>Extraídos del sitio web del Servicio Penitenciario Federal</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539552" y="1124744"/>
            <a:ext cx="7920880" cy="5413812"/>
          </a:xfrm>
          <a:prstGeom prst="rect">
            <a:avLst/>
          </a:prstGeom>
        </p:spPr>
      </p:pic>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http://</a:t>
            </a:r>
            <a:r>
              <a:rPr lang="es-MX" sz="800" i="1" dirty="0" smtClean="0">
                <a:latin typeface="Arial" panose="020B0604020202020204" pitchFamily="34" charset="0"/>
                <a:cs typeface="Arial" panose="020B0604020202020204" pitchFamily="34" charset="0"/>
              </a:rPr>
              <a:t>www.spf.gov.ar/</a:t>
            </a:r>
            <a:endParaRPr lang="es-AR" sz="800" i="1" dirty="0">
              <a:latin typeface="Arial" panose="020B0604020202020204" pitchFamily="34" charset="0"/>
              <a:cs typeface="Arial" panose="020B0604020202020204" pitchFamily="34" charset="0"/>
            </a:endParaRPr>
          </a:p>
        </p:txBody>
      </p:sp>
      <p:cxnSp>
        <p:nvCxnSpPr>
          <p:cNvPr id="7" name="Conector recto 6"/>
          <p:cNvCxnSpPr/>
          <p:nvPr/>
        </p:nvCxnSpPr>
        <p:spPr>
          <a:xfrm>
            <a:off x="251520" y="908720"/>
            <a:ext cx="6480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31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Autoridades de la Unidad </a:t>
            </a:r>
          </a:p>
          <a:p>
            <a:r>
              <a:rPr lang="es-MX" sz="1400" b="1" i="1" dirty="0">
                <a:solidFill>
                  <a:schemeClr val="bg1">
                    <a:lumMod val="65000"/>
                  </a:schemeClr>
                </a:solidFill>
                <a:latin typeface="Arial" panose="020B0604020202020204" pitchFamily="34" charset="0"/>
                <a:cs typeface="Arial" panose="020B0604020202020204" pitchFamily="34" charset="0"/>
              </a:rPr>
              <a:t>Actualizado a Septiembre </a:t>
            </a:r>
            <a:r>
              <a:rPr lang="es-MX" sz="1400" b="1" i="1" dirty="0" smtClean="0">
                <a:solidFill>
                  <a:schemeClr val="bg1">
                    <a:lumMod val="65000"/>
                  </a:schemeClr>
                </a:solidFill>
                <a:latin typeface="Arial" panose="020B0604020202020204" pitchFamily="34" charset="0"/>
                <a:cs typeface="Arial" panose="020B0604020202020204" pitchFamily="34" charset="0"/>
              </a:rPr>
              <a:t>2014</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Listado funcional enviado </a:t>
            </a:r>
            <a:r>
              <a:rPr lang="es-MX" sz="800" i="1" dirty="0">
                <a:latin typeface="Arial" panose="020B0604020202020204" pitchFamily="34" charset="0"/>
                <a:cs typeface="Arial" panose="020B0604020202020204" pitchFamily="34" charset="0"/>
              </a:rPr>
              <a:t>por la </a:t>
            </a:r>
            <a:r>
              <a:rPr lang="es-MX" sz="800" i="1" dirty="0" smtClean="0">
                <a:latin typeface="Arial" panose="020B0604020202020204" pitchFamily="34" charset="0"/>
                <a:cs typeface="Arial" panose="020B0604020202020204" pitchFamily="34" charset="0"/>
              </a:rPr>
              <a:t>Secretaría de </a:t>
            </a:r>
            <a:r>
              <a:rPr lang="es-MX" sz="800" i="1" dirty="0">
                <a:latin typeface="Arial" panose="020B0604020202020204" pitchFamily="34" charset="0"/>
                <a:cs typeface="Arial" panose="020B0604020202020204" pitchFamily="34" charset="0"/>
              </a:rPr>
              <a:t>Personal </a:t>
            </a:r>
            <a:r>
              <a:rPr lang="es-MX" sz="800" i="1" dirty="0" smtClean="0">
                <a:latin typeface="Arial" panose="020B0604020202020204" pitchFamily="34" charset="0"/>
                <a:cs typeface="Arial" panose="020B0604020202020204" pitchFamily="34" charset="0"/>
              </a:rPr>
              <a:t>del SPF</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a 7"/>
          <p:cNvGraphicFramePr>
            <a:graphicFrameLocks noGrp="1"/>
          </p:cNvGraphicFramePr>
          <p:nvPr>
            <p:extLst>
              <p:ext uri="{D42A27DB-BD31-4B8C-83A1-F6EECF244321}">
                <p14:modId xmlns:p14="http://schemas.microsoft.com/office/powerpoint/2010/main" val="1004289290"/>
              </p:ext>
            </p:extLst>
          </p:nvPr>
        </p:nvGraphicFramePr>
        <p:xfrm>
          <a:off x="683568" y="1700808"/>
          <a:ext cx="7704855" cy="4039686"/>
        </p:xfrm>
        <a:graphic>
          <a:graphicData uri="http://schemas.openxmlformats.org/drawingml/2006/table">
            <a:tbl>
              <a:tblPr firstRow="1" bandRow="1">
                <a:tableStyleId>{6E25E649-3F16-4E02-A733-19D2CDBF48F0}</a:tableStyleId>
              </a:tblPr>
              <a:tblGrid>
                <a:gridCol w="2016224"/>
                <a:gridCol w="2606689"/>
                <a:gridCol w="1155728"/>
                <a:gridCol w="1926214"/>
              </a:tblGrid>
              <a:tr h="256603">
                <a:tc>
                  <a:txBody>
                    <a:bodyPr/>
                    <a:lstStyle/>
                    <a:p>
                      <a:pPr algn="ctr"/>
                      <a:r>
                        <a:rPr lang="es-MX" sz="1200" dirty="0" smtClean="0">
                          <a:latin typeface="Arial" panose="020B0604020202020204" pitchFamily="34" charset="0"/>
                          <a:cs typeface="Arial" panose="020B0604020202020204" pitchFamily="34" charset="0"/>
                        </a:rPr>
                        <a:t>FUNCIÓN</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NOMBRE</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GRADO</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ESCALAFÓN</a:t>
                      </a:r>
                      <a:endParaRPr lang="es-AR" sz="1200" dirty="0">
                        <a:latin typeface="Arial" panose="020B0604020202020204" pitchFamily="34" charset="0"/>
                        <a:cs typeface="Arial" panose="020B0604020202020204" pitchFamily="34" charset="0"/>
                      </a:endParaRPr>
                    </a:p>
                  </a:txBody>
                  <a:tcPr anchor="ctr"/>
                </a:tc>
              </a:tr>
              <a:tr h="391675">
                <a:tc>
                  <a:txBody>
                    <a:bodyPr/>
                    <a:lstStyle/>
                    <a:p>
                      <a:pPr algn="l"/>
                      <a:r>
                        <a:rPr lang="es-MX" sz="1200" dirty="0" smtClean="0">
                          <a:latin typeface="Arial" panose="020B0604020202020204" pitchFamily="34" charset="0"/>
                          <a:cs typeface="Arial" panose="020B0604020202020204" pitchFamily="34" charset="0"/>
                        </a:rPr>
                        <a:t>DIRECTOR</a:t>
                      </a:r>
                      <a:endParaRPr lang="es-AR" sz="1200" dirty="0">
                        <a:latin typeface="Arial" panose="020B0604020202020204" pitchFamily="34" charset="0"/>
                        <a:cs typeface="Arial" panose="020B0604020202020204" pitchFamily="34" charset="0"/>
                      </a:endParaRPr>
                    </a:p>
                  </a:txBody>
                  <a:tcPr anchor="ctr"/>
                </a:tc>
                <a:tc>
                  <a:txBody>
                    <a:bodyPr/>
                    <a:lstStyle/>
                    <a:p>
                      <a:pPr algn="l"/>
                      <a:r>
                        <a:rPr lang="es-AR" sz="1200" dirty="0" smtClean="0">
                          <a:latin typeface="Arial" panose="020B0604020202020204" pitchFamily="34" charset="0"/>
                          <a:cs typeface="Arial" panose="020B0604020202020204" pitchFamily="34" charset="0"/>
                        </a:rPr>
                        <a:t>SAUL OMAR ARRUA CARDOZO</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AR" sz="1200" dirty="0" smtClean="0">
                          <a:latin typeface="Arial" panose="020B0604020202020204" pitchFamily="34" charset="0"/>
                          <a:cs typeface="Arial" panose="020B0604020202020204" pitchFamily="34" charset="0"/>
                        </a:rPr>
                        <a:t>PREFECTO</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AR" sz="1200" dirty="0" smtClean="0">
                          <a:latin typeface="Arial" panose="020B0604020202020204" pitchFamily="34" charset="0"/>
                          <a:cs typeface="Arial" panose="020B0604020202020204" pitchFamily="34" charset="0"/>
                        </a:rPr>
                        <a:t>CUERPO GENERAL</a:t>
                      </a:r>
                      <a:endParaRPr lang="es-AR" sz="1200" dirty="0">
                        <a:latin typeface="Arial" panose="020B0604020202020204" pitchFamily="34" charset="0"/>
                        <a:cs typeface="Arial" panose="020B0604020202020204" pitchFamily="34" charset="0"/>
                      </a:endParaRPr>
                    </a:p>
                  </a:txBody>
                  <a:tcPr anchor="ctr"/>
                </a:tc>
              </a:tr>
              <a:tr h="819347">
                <a:tc>
                  <a:txBody>
                    <a:bodyPr/>
                    <a:lstStyle/>
                    <a:p>
                      <a:pPr algn="l"/>
                      <a:r>
                        <a:rPr lang="es-MX" sz="1200" dirty="0" smtClean="0">
                          <a:latin typeface="Arial" panose="020B0604020202020204" pitchFamily="34" charset="0"/>
                          <a:cs typeface="Arial" panose="020B0604020202020204" pitchFamily="34" charset="0"/>
                        </a:rPr>
                        <a:t>SUBDIRECTOR</a:t>
                      </a:r>
                      <a:endParaRPr lang="es-AR" sz="1200" dirty="0">
                        <a:latin typeface="Arial" panose="020B0604020202020204" pitchFamily="34" charset="0"/>
                        <a:cs typeface="Arial" panose="020B0604020202020204" pitchFamily="34" charset="0"/>
                      </a:endParaRPr>
                    </a:p>
                  </a:txBody>
                  <a:tcPr anchor="ctr"/>
                </a:tc>
                <a:tc>
                  <a:txBody>
                    <a:bodyPr/>
                    <a:lstStyle/>
                    <a:p>
                      <a:pPr algn="l"/>
                      <a:r>
                        <a:rPr lang="es-AR" sz="1200" dirty="0" smtClean="0">
                          <a:latin typeface="Arial" panose="020B0604020202020204" pitchFamily="34" charset="0"/>
                          <a:cs typeface="Arial" panose="020B0604020202020204" pitchFamily="34" charset="0"/>
                        </a:rPr>
                        <a:t>RUBEN DARIO HERRERA</a:t>
                      </a:r>
                    </a:p>
                    <a:p>
                      <a:pPr algn="l"/>
                      <a:endParaRPr lang="es-AR" sz="1200" dirty="0">
                        <a:latin typeface="Arial" panose="020B0604020202020204" pitchFamily="34" charset="0"/>
                        <a:cs typeface="Arial" panose="020B0604020202020204" pitchFamily="34" charset="0"/>
                      </a:endParaRPr>
                    </a:p>
                    <a:p>
                      <a:pPr algn="l"/>
                      <a:r>
                        <a:rPr lang="es-AR" sz="1200" dirty="0" smtClean="0">
                          <a:latin typeface="Arial" panose="020B0604020202020204" pitchFamily="34" charset="0"/>
                          <a:cs typeface="Arial" panose="020B0604020202020204" pitchFamily="34" charset="0"/>
                        </a:rPr>
                        <a:t>GREGORIO RAMON BILLORDO </a:t>
                      </a:r>
                      <a:r>
                        <a:rPr lang="es-AR" sz="1000" dirty="0" smtClean="0">
                          <a:latin typeface="Arial" panose="020B0604020202020204" pitchFamily="34" charset="0"/>
                          <a:cs typeface="Arial" panose="020B0604020202020204" pitchFamily="34" charset="0"/>
                        </a:rPr>
                        <a:t>(en</a:t>
                      </a:r>
                      <a:r>
                        <a:rPr lang="es-AR" sz="1000" baseline="0" dirty="0" smtClean="0">
                          <a:latin typeface="Arial" panose="020B0604020202020204" pitchFamily="34" charset="0"/>
                          <a:cs typeface="Arial" panose="020B0604020202020204" pitchFamily="34" charset="0"/>
                        </a:rPr>
                        <a:t> curso de ascenso)</a:t>
                      </a:r>
                      <a:endParaRPr lang="es-AR" sz="1000" i="1"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ALCAIDE</a:t>
                      </a:r>
                    </a:p>
                    <a:p>
                      <a:pPr algn="ctr"/>
                      <a:endParaRPr lang="es-AR" sz="12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ALCAIDE</a:t>
                      </a:r>
                      <a:r>
                        <a:rPr lang="es-MX" sz="1200" baseline="0" dirty="0" smtClean="0">
                          <a:latin typeface="Arial" panose="020B0604020202020204" pitchFamily="34" charset="0"/>
                          <a:cs typeface="Arial" panose="020B0604020202020204" pitchFamily="34" charset="0"/>
                        </a:rPr>
                        <a:t> MAYOR</a:t>
                      </a:r>
                      <a:endParaRPr lang="es-AR" sz="12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200" dirty="0" smtClean="0">
                          <a:latin typeface="Arial" panose="020B0604020202020204" pitchFamily="34" charset="0"/>
                          <a:cs typeface="Arial" panose="020B0604020202020204" pitchFamily="34" charset="0"/>
                        </a:rPr>
                        <a:t>CUERPO GENERAL</a:t>
                      </a:r>
                    </a:p>
                    <a:p>
                      <a:pPr marL="0" marR="0" indent="0" algn="ctr" defTabSz="914400" rtl="0" eaLnBrk="1" fontAlgn="auto" latinLnBrk="0" hangingPunct="1">
                        <a:lnSpc>
                          <a:spcPct val="100000"/>
                        </a:lnSpc>
                        <a:spcBef>
                          <a:spcPts val="0"/>
                        </a:spcBef>
                        <a:spcAft>
                          <a:spcPts val="0"/>
                        </a:spcAft>
                        <a:buClrTx/>
                        <a:buSzTx/>
                        <a:buFontTx/>
                        <a:buNone/>
                        <a:tabLst/>
                        <a:defRPr/>
                      </a:pPr>
                      <a:endParaRPr lang="es-AR" sz="12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AR" sz="1200" dirty="0" smtClean="0">
                          <a:latin typeface="Arial" panose="020B0604020202020204" pitchFamily="34" charset="0"/>
                          <a:cs typeface="Arial" panose="020B0604020202020204" pitchFamily="34" charset="0"/>
                        </a:rPr>
                        <a:t>CUERPO GENERAL</a:t>
                      </a:r>
                    </a:p>
                  </a:txBody>
                  <a:tcPr anchor="ctr"/>
                </a:tc>
              </a:tr>
              <a:tr h="427672">
                <a:tc>
                  <a:txBody>
                    <a:bodyPr/>
                    <a:lstStyle/>
                    <a:p>
                      <a:pPr algn="l"/>
                      <a:r>
                        <a:rPr lang="es-MX" sz="1200" dirty="0" smtClean="0">
                          <a:latin typeface="Arial" panose="020B0604020202020204" pitchFamily="34" charset="0"/>
                          <a:cs typeface="Arial" panose="020B0604020202020204" pitchFamily="34" charset="0"/>
                        </a:rPr>
                        <a:t>JEFE DIVISIÓN</a:t>
                      </a:r>
                      <a:r>
                        <a:rPr lang="es-MX" sz="1200" baseline="0" dirty="0" smtClean="0">
                          <a:latin typeface="Arial" panose="020B0604020202020204" pitchFamily="34" charset="0"/>
                          <a:cs typeface="Arial" panose="020B0604020202020204" pitchFamily="34" charset="0"/>
                        </a:rPr>
                        <a:t> ADMINISTRATIVA</a:t>
                      </a:r>
                      <a:endParaRPr lang="es-AR" sz="1200" dirty="0">
                        <a:latin typeface="Arial" panose="020B0604020202020204" pitchFamily="34" charset="0"/>
                        <a:cs typeface="Arial" panose="020B0604020202020204" pitchFamily="34" charset="0"/>
                      </a:endParaRPr>
                    </a:p>
                  </a:txBody>
                  <a:tcPr anchor="ctr"/>
                </a:tc>
                <a:tc>
                  <a:txBody>
                    <a:bodyPr/>
                    <a:lstStyle/>
                    <a:p>
                      <a:pPr algn="l"/>
                      <a:r>
                        <a:rPr lang="es-AR" sz="1200" dirty="0" smtClean="0">
                          <a:latin typeface="Arial" panose="020B0604020202020204" pitchFamily="34" charset="0"/>
                          <a:cs typeface="Arial" panose="020B0604020202020204" pitchFamily="34" charset="0"/>
                        </a:rPr>
                        <a:t>DANIEL ADOLFO MANCEL</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ALCAIDE</a:t>
                      </a:r>
                      <a:r>
                        <a:rPr lang="es-MX" sz="1200" baseline="0" dirty="0" smtClean="0">
                          <a:latin typeface="Arial" panose="020B0604020202020204" pitchFamily="34" charset="0"/>
                          <a:cs typeface="Arial" panose="020B0604020202020204" pitchFamily="34" charset="0"/>
                        </a:rPr>
                        <a:t> MAYOR</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ADMINISTRATIVO</a:t>
                      </a:r>
                      <a:endParaRPr lang="es-AR" sz="1200" dirty="0">
                        <a:latin typeface="Arial" panose="020B0604020202020204" pitchFamily="34" charset="0"/>
                        <a:cs typeface="Arial" panose="020B0604020202020204" pitchFamily="34" charset="0"/>
                      </a:endParaRPr>
                    </a:p>
                  </a:txBody>
                  <a:tcPr anchor="ctr"/>
                </a:tc>
              </a:tr>
              <a:tr h="427672">
                <a:tc>
                  <a:txBody>
                    <a:bodyPr/>
                    <a:lstStyle/>
                    <a:p>
                      <a:pPr algn="l"/>
                      <a:r>
                        <a:rPr lang="es-MX" sz="1200" dirty="0" smtClean="0">
                          <a:latin typeface="Arial" panose="020B0604020202020204" pitchFamily="34" charset="0"/>
                          <a:cs typeface="Arial" panose="020B0604020202020204" pitchFamily="34" charset="0"/>
                        </a:rPr>
                        <a:t>JEFE DE SEGURIDAD</a:t>
                      </a:r>
                      <a:r>
                        <a:rPr lang="es-MX" sz="1200" baseline="0" dirty="0" smtClean="0">
                          <a:latin typeface="Arial" panose="020B0604020202020204" pitchFamily="34" charset="0"/>
                          <a:cs typeface="Arial" panose="020B0604020202020204" pitchFamily="34" charset="0"/>
                        </a:rPr>
                        <a:t> INTERNA</a:t>
                      </a:r>
                      <a:endParaRPr lang="es-AR" sz="1200" dirty="0">
                        <a:latin typeface="Arial" panose="020B0604020202020204" pitchFamily="34" charset="0"/>
                        <a:cs typeface="Arial" panose="020B0604020202020204" pitchFamily="34" charset="0"/>
                      </a:endParaRPr>
                    </a:p>
                  </a:txBody>
                  <a:tcPr anchor="ctr"/>
                </a:tc>
                <a:tc>
                  <a:txBody>
                    <a:bodyPr/>
                    <a:lstStyle/>
                    <a:p>
                      <a:pPr algn="l"/>
                      <a:r>
                        <a:rPr lang="es-AR" sz="1200" dirty="0" smtClean="0">
                          <a:latin typeface="Arial" panose="020B0604020202020204" pitchFamily="34" charset="0"/>
                          <a:cs typeface="Arial" panose="020B0604020202020204" pitchFamily="34" charset="0"/>
                        </a:rPr>
                        <a:t>CLAUDIO DANIEL SILVERO</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ALCAIDE</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AR" sz="1200" dirty="0" smtClean="0">
                          <a:latin typeface="Arial" panose="020B0604020202020204" pitchFamily="34" charset="0"/>
                          <a:cs typeface="Arial" panose="020B0604020202020204" pitchFamily="34" charset="0"/>
                        </a:rPr>
                        <a:t>CUERPO GENERAL</a:t>
                      </a:r>
                      <a:endParaRPr lang="es-AR" sz="1200" dirty="0">
                        <a:latin typeface="Arial" panose="020B0604020202020204" pitchFamily="34" charset="0"/>
                        <a:cs typeface="Arial" panose="020B0604020202020204" pitchFamily="34" charset="0"/>
                      </a:endParaRPr>
                    </a:p>
                  </a:txBody>
                  <a:tcPr anchor="ctr"/>
                </a:tc>
              </a:tr>
              <a:tr h="539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JEFE DE SEGURIDAD</a:t>
                      </a:r>
                      <a:r>
                        <a:rPr lang="es-MX" sz="1200" baseline="0" dirty="0" smtClean="0">
                          <a:latin typeface="Arial" panose="020B0604020202020204" pitchFamily="34" charset="0"/>
                          <a:cs typeface="Arial" panose="020B0604020202020204" pitchFamily="34" charset="0"/>
                        </a:rPr>
                        <a:t> EXTERNA</a:t>
                      </a:r>
                      <a:endParaRPr lang="es-AR" sz="1200" dirty="0">
                        <a:latin typeface="Arial" panose="020B0604020202020204" pitchFamily="34" charset="0"/>
                        <a:cs typeface="Arial" panose="020B0604020202020204" pitchFamily="34" charset="0"/>
                      </a:endParaRPr>
                    </a:p>
                  </a:txBody>
                  <a:tcPr anchor="ctr"/>
                </a:tc>
                <a:tc>
                  <a:txBody>
                    <a:bodyPr/>
                    <a:lstStyle/>
                    <a:p>
                      <a:pPr algn="l"/>
                      <a:r>
                        <a:rPr lang="es-AR" sz="1200" dirty="0" smtClean="0">
                          <a:latin typeface="Arial" panose="020B0604020202020204" pitchFamily="34" charset="0"/>
                          <a:cs typeface="Arial" panose="020B0604020202020204" pitchFamily="34" charset="0"/>
                        </a:rPr>
                        <a:t>RUBEN DARIO HERRERA</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ALCAIDE</a:t>
                      </a:r>
                      <a:endParaRPr lang="es-AR" sz="12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200" dirty="0" smtClean="0">
                          <a:latin typeface="Arial" panose="020B0604020202020204" pitchFamily="34" charset="0"/>
                          <a:cs typeface="Arial" panose="020B0604020202020204" pitchFamily="34" charset="0"/>
                        </a:rPr>
                        <a:t>CUERPO GENERAL</a:t>
                      </a:r>
                    </a:p>
                    <a:p>
                      <a:pPr algn="ctr"/>
                      <a:endParaRPr lang="es-AR" sz="1200" dirty="0">
                        <a:latin typeface="Arial" panose="020B0604020202020204" pitchFamily="34" charset="0"/>
                        <a:cs typeface="Arial" panose="020B0604020202020204" pitchFamily="34" charset="0"/>
                      </a:endParaRPr>
                    </a:p>
                  </a:txBody>
                  <a:tcPr anchor="ctr"/>
                </a:tc>
              </a:tr>
              <a:tr h="598740">
                <a:tc>
                  <a:txBody>
                    <a:bodyPr/>
                    <a:lstStyle/>
                    <a:p>
                      <a:pPr algn="l"/>
                      <a:r>
                        <a:rPr lang="es-MX" sz="1200" dirty="0" smtClean="0">
                          <a:latin typeface="Arial" panose="020B0604020202020204" pitchFamily="34" charset="0"/>
                          <a:cs typeface="Arial" panose="020B0604020202020204" pitchFamily="34" charset="0"/>
                        </a:rPr>
                        <a:t>JEFE</a:t>
                      </a:r>
                      <a:r>
                        <a:rPr lang="es-MX" sz="1200" baseline="0" dirty="0" smtClean="0">
                          <a:latin typeface="Arial" panose="020B0604020202020204" pitchFamily="34" charset="0"/>
                          <a:cs typeface="Arial" panose="020B0604020202020204" pitchFamily="34" charset="0"/>
                        </a:rPr>
                        <a:t> DE SECCIÓN JUDICIAL</a:t>
                      </a:r>
                      <a:endParaRPr lang="es-AR" sz="1200" dirty="0">
                        <a:latin typeface="Arial" panose="020B0604020202020204" pitchFamily="34" charset="0"/>
                        <a:cs typeface="Arial" panose="020B0604020202020204" pitchFamily="34" charset="0"/>
                      </a:endParaRPr>
                    </a:p>
                  </a:txBody>
                  <a:tcPr anchor="ctr"/>
                </a:tc>
                <a:tc>
                  <a:txBody>
                    <a:bodyPr/>
                    <a:lstStyle/>
                    <a:p>
                      <a:pPr algn="l"/>
                      <a:r>
                        <a:rPr lang="es-AR" sz="1200" dirty="0" smtClean="0">
                          <a:latin typeface="Arial" panose="020B0604020202020204" pitchFamily="34" charset="0"/>
                          <a:cs typeface="Arial" panose="020B0604020202020204" pitchFamily="34" charset="0"/>
                        </a:rPr>
                        <a:t>SERGIO SEBASTIAN LUKOWSKI</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SUBALCAIDE</a:t>
                      </a:r>
                      <a:endParaRPr lang="es-AR" sz="12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AR" sz="12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AR" sz="1200" dirty="0" smtClean="0">
                          <a:latin typeface="Arial" panose="020B0604020202020204" pitchFamily="34" charset="0"/>
                          <a:cs typeface="Arial" panose="020B0604020202020204" pitchFamily="34" charset="0"/>
                        </a:rPr>
                        <a:t>CUERPO GENERAL</a:t>
                      </a:r>
                    </a:p>
                    <a:p>
                      <a:pPr algn="ctr"/>
                      <a:endParaRPr lang="es-AR" sz="1200" dirty="0">
                        <a:latin typeface="Arial" panose="020B0604020202020204" pitchFamily="34" charset="0"/>
                        <a:cs typeface="Arial" panose="020B0604020202020204" pitchFamily="34" charset="0"/>
                      </a:endParaRPr>
                    </a:p>
                  </a:txBody>
                  <a:tcPr anchor="ctr"/>
                </a:tc>
              </a:tr>
              <a:tr h="430529">
                <a:tc>
                  <a:txBody>
                    <a:bodyPr/>
                    <a:lstStyle/>
                    <a:p>
                      <a:pPr algn="l"/>
                      <a:r>
                        <a:rPr lang="es-AR" sz="1200" dirty="0" smtClean="0">
                          <a:latin typeface="Arial" panose="020B0604020202020204" pitchFamily="34" charset="0"/>
                          <a:cs typeface="Arial" panose="020B0604020202020204" pitchFamily="34" charset="0"/>
                        </a:rPr>
                        <a:t>JEFE SECCIÓN ASISTENCIA MEDICA</a:t>
                      </a:r>
                      <a:endParaRPr lang="es-AR" sz="1200" dirty="0">
                        <a:latin typeface="Arial" panose="020B0604020202020204" pitchFamily="34" charset="0"/>
                        <a:cs typeface="Arial" panose="020B0604020202020204" pitchFamily="34" charset="0"/>
                      </a:endParaRPr>
                    </a:p>
                  </a:txBody>
                  <a:tcPr anchor="ctr"/>
                </a:tc>
                <a:tc>
                  <a:txBody>
                    <a:bodyPr/>
                    <a:lstStyle/>
                    <a:p>
                      <a:pPr algn="l"/>
                      <a:r>
                        <a:rPr lang="es-MX" sz="1200" dirty="0" smtClean="0">
                          <a:latin typeface="Arial" panose="020B0604020202020204" pitchFamily="34" charset="0"/>
                          <a:cs typeface="Arial" panose="020B0604020202020204" pitchFamily="34" charset="0"/>
                        </a:rPr>
                        <a:t>ULISES JUAN SOTO</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SUBALCAIDE</a:t>
                      </a:r>
                      <a:endParaRPr lang="es-AR" sz="1200" dirty="0">
                        <a:latin typeface="Arial" panose="020B0604020202020204" pitchFamily="34" charset="0"/>
                        <a:cs typeface="Arial" panose="020B0604020202020204" pitchFamily="34" charset="0"/>
                      </a:endParaRPr>
                    </a:p>
                  </a:txBody>
                  <a:tcPr anchor="ctr"/>
                </a:tc>
                <a:tc>
                  <a:txBody>
                    <a:bodyPr/>
                    <a:lstStyle/>
                    <a:p>
                      <a:pPr algn="ctr"/>
                      <a:r>
                        <a:rPr lang="es-MX" sz="1200" dirty="0" smtClean="0">
                          <a:latin typeface="Arial" panose="020B0604020202020204" pitchFamily="34" charset="0"/>
                          <a:cs typeface="Arial" panose="020B0604020202020204" pitchFamily="34" charset="0"/>
                        </a:rPr>
                        <a:t>SANIDAD</a:t>
                      </a:r>
                      <a:endParaRPr lang="es-AR" sz="12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658395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Población</a:t>
            </a:r>
          </a:p>
          <a:p>
            <a:r>
              <a:rPr lang="es-MX" sz="1400" b="1" i="1" dirty="0" smtClean="0">
                <a:solidFill>
                  <a:schemeClr val="bg1">
                    <a:lumMod val="65000"/>
                  </a:schemeClr>
                </a:solidFill>
                <a:latin typeface="Arial" panose="020B0604020202020204" pitchFamily="34" charset="0"/>
                <a:cs typeface="Arial" panose="020B0604020202020204" pitchFamily="34" charset="0"/>
              </a:rPr>
              <a:t>Síntesis: Octubre 2013 a Septiembre 2014</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Reportes mensuales de población penitenciaria federal</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Gráfico 9"/>
          <p:cNvGraphicFramePr/>
          <p:nvPr>
            <p:extLst>
              <p:ext uri="{D42A27DB-BD31-4B8C-83A1-F6EECF244321}">
                <p14:modId xmlns:p14="http://schemas.microsoft.com/office/powerpoint/2010/main" val="669311638"/>
              </p:ext>
            </p:extLst>
          </p:nvPr>
        </p:nvGraphicFramePr>
        <p:xfrm>
          <a:off x="1907704" y="2348880"/>
          <a:ext cx="6120680" cy="1224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extLst>
              <p:ext uri="{D42A27DB-BD31-4B8C-83A1-F6EECF244321}">
                <p14:modId xmlns:p14="http://schemas.microsoft.com/office/powerpoint/2010/main" val="974630087"/>
              </p:ext>
            </p:extLst>
          </p:nvPr>
        </p:nvGraphicFramePr>
        <p:xfrm>
          <a:off x="1907704" y="949176"/>
          <a:ext cx="6120680" cy="226380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ángulo 17"/>
          <p:cNvSpPr/>
          <p:nvPr/>
        </p:nvSpPr>
        <p:spPr>
          <a:xfrm>
            <a:off x="899592" y="1741264"/>
            <a:ext cx="86409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000" dirty="0" smtClean="0">
                <a:latin typeface="Arial" panose="020B0604020202020204" pitchFamily="34" charset="0"/>
                <a:cs typeface="Arial" panose="020B0604020202020204" pitchFamily="34" charset="0"/>
              </a:rPr>
              <a:t>Población total SPF</a:t>
            </a:r>
            <a:endParaRPr lang="es-AR" sz="1000" dirty="0">
              <a:latin typeface="Arial" panose="020B0604020202020204" pitchFamily="34" charset="0"/>
              <a:cs typeface="Arial" panose="020B0604020202020204" pitchFamily="34" charset="0"/>
            </a:endParaRPr>
          </a:p>
        </p:txBody>
      </p:sp>
      <p:sp>
        <p:nvSpPr>
          <p:cNvPr id="19" name="Rectángulo 18"/>
          <p:cNvSpPr/>
          <p:nvPr/>
        </p:nvSpPr>
        <p:spPr>
          <a:xfrm>
            <a:off x="899592" y="2605359"/>
            <a:ext cx="8640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Arial" panose="020B0604020202020204" pitchFamily="34" charset="0"/>
                <a:cs typeface="Arial" panose="020B0604020202020204" pitchFamily="34" charset="0"/>
              </a:rPr>
              <a:t>Población Candelaria</a:t>
            </a:r>
            <a:endParaRPr lang="es-AR" sz="1000" dirty="0">
              <a:latin typeface="Arial" panose="020B0604020202020204" pitchFamily="34" charset="0"/>
              <a:cs typeface="Arial" panose="020B0604020202020204" pitchFamily="34" charset="0"/>
            </a:endParaRPr>
          </a:p>
        </p:txBody>
      </p:sp>
      <p:sp>
        <p:nvSpPr>
          <p:cNvPr id="22" name="Redondear rectángulo de esquina diagonal 21"/>
          <p:cNvSpPr/>
          <p:nvPr/>
        </p:nvSpPr>
        <p:spPr>
          <a:xfrm>
            <a:off x="179512" y="4401770"/>
            <a:ext cx="8748464" cy="194095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sz="1200" dirty="0">
                <a:latin typeface="Arial" panose="020B0604020202020204" pitchFamily="34" charset="0"/>
                <a:cs typeface="Arial" panose="020B0604020202020204" pitchFamily="34" charset="0"/>
              </a:rPr>
              <a:t>Una hipótesis explicativa radica en las características de gestión y gobierno de la </a:t>
            </a:r>
            <a:r>
              <a:rPr lang="es-MX" sz="1200" dirty="0" smtClean="0">
                <a:latin typeface="Arial" panose="020B0604020202020204" pitchFamily="34" charset="0"/>
                <a:cs typeface="Arial" panose="020B0604020202020204" pitchFamily="34" charset="0"/>
              </a:rPr>
              <a:t>unidad, </a:t>
            </a:r>
            <a:r>
              <a:rPr lang="es-MX" sz="1200" dirty="0">
                <a:latin typeface="Arial" panose="020B0604020202020204" pitchFamily="34" charset="0"/>
                <a:cs typeface="Arial" panose="020B0604020202020204" pitchFamily="34" charset="0"/>
              </a:rPr>
              <a:t>que reserva el alojamiento exclusivamente para personas calificadas como “de buena conducta” y se presenta dentro del archipiélago institucional como un espacio de </a:t>
            </a:r>
            <a:r>
              <a:rPr lang="es-MX" sz="1200" dirty="0" smtClean="0">
                <a:latin typeface="Arial" panose="020B0604020202020204" pitchFamily="34" charset="0"/>
                <a:cs typeface="Arial" panose="020B0604020202020204" pitchFamily="34" charset="0"/>
              </a:rPr>
              <a:t>“menor crueldad” </a:t>
            </a:r>
            <a:r>
              <a:rPr lang="es-MX" sz="1200" dirty="0">
                <a:latin typeface="Arial" panose="020B0604020202020204" pitchFamily="34" charset="0"/>
                <a:cs typeface="Arial" panose="020B0604020202020204" pitchFamily="34" charset="0"/>
              </a:rPr>
              <a:t>en términos relativos a las restantes unidades del servicio. En otras palabras, en el imaginario de la población carcelaria Candelaria es reservada como un espacio de privilegio y/o de menor conflictividad al cual resulta dificultoso acceder y permanecer. Si bien esta es una hipótesis que deberá ser contrastada con lo relevado en la inspección, podría constituir el factor causal que explique el comportamiento diferencial en la cantidad de alojados de esta unidad en relación a la totalidad del servicio. </a:t>
            </a:r>
            <a:r>
              <a:rPr lang="es-MX" sz="1200" dirty="0" smtClean="0">
                <a:latin typeface="Arial" panose="020B0604020202020204" pitchFamily="34" charset="0"/>
                <a:cs typeface="Arial" panose="020B0604020202020204" pitchFamily="34" charset="0"/>
              </a:rPr>
              <a:t>Por otra parte, el </a:t>
            </a:r>
            <a:r>
              <a:rPr lang="es-MX" sz="1200" dirty="0">
                <a:latin typeface="Arial" panose="020B0604020202020204" pitchFamily="34" charset="0"/>
                <a:cs typeface="Arial" panose="020B0604020202020204" pitchFamily="34" charset="0"/>
              </a:rPr>
              <a:t>hecho de que no haya un impacto equitativo en la distribución de la producción de hacinamiento, nos hace pensar respecto a la posibilidad de que dicha distribución sea parte del entramado disciplinario del gobierno carcelario. </a:t>
            </a:r>
            <a:endParaRPr lang="es-AR" sz="1200" dirty="0">
              <a:latin typeface="Arial" panose="020B0604020202020204" pitchFamily="34" charset="0"/>
              <a:cs typeface="Arial" panose="020B0604020202020204" pitchFamily="34" charset="0"/>
            </a:endParaRPr>
          </a:p>
        </p:txBody>
      </p:sp>
      <p:sp>
        <p:nvSpPr>
          <p:cNvPr id="24" name="Rectángulo 23"/>
          <p:cNvSpPr/>
          <p:nvPr/>
        </p:nvSpPr>
        <p:spPr>
          <a:xfrm>
            <a:off x="899592" y="3390091"/>
            <a:ext cx="6984776" cy="830997"/>
          </a:xfrm>
          <a:prstGeom prst="rect">
            <a:avLst/>
          </a:prstGeom>
        </p:spPr>
        <p:txBody>
          <a:bodyPr wrap="square">
            <a:spAutoFit/>
          </a:bodyPr>
          <a:lstStyle/>
          <a:p>
            <a:pPr algn="just"/>
            <a:r>
              <a:rPr lang="es-MX" sz="1200" dirty="0">
                <a:latin typeface="Arial" panose="020B0604020202020204" pitchFamily="34" charset="0"/>
                <a:cs typeface="Arial" panose="020B0604020202020204" pitchFamily="34" charset="0"/>
              </a:rPr>
              <a:t>En el período de referencia, la población total alojada en el Servicio Penitenciario Federal exhibe un crecimiento sostenido, mientras que la particularidad de esta unidad radica en que dicho incremento no impacta allí. Como puede observarse, la unidad aloja una cantidad de personas levemente menor que en similar período del año anterior. </a:t>
            </a:r>
          </a:p>
        </p:txBody>
      </p:sp>
    </p:spTree>
    <p:extLst>
      <p:ext uri="{BB962C8B-B14F-4D97-AF65-F5344CB8AC3E}">
        <p14:creationId xmlns:p14="http://schemas.microsoft.com/office/powerpoint/2010/main" val="2946981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Hechos de violencia</a:t>
            </a:r>
          </a:p>
          <a:p>
            <a:r>
              <a:rPr lang="es-MX" sz="1400" b="1" i="1" dirty="0" smtClean="0">
                <a:solidFill>
                  <a:schemeClr val="bg1">
                    <a:lumMod val="65000"/>
                  </a:schemeClr>
                </a:solidFill>
                <a:latin typeface="Arial" panose="020B0604020202020204" pitchFamily="34" charset="0"/>
                <a:cs typeface="Arial" panose="020B0604020202020204" pitchFamily="34" charset="0"/>
              </a:rPr>
              <a:t>Registrados para 2013 y 2014</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Bases de “Hechos de violencia” correspondientes a 2013 y 2014. </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a 7"/>
          <p:cNvGraphicFramePr>
            <a:graphicFrameLocks noGrp="1"/>
          </p:cNvGraphicFramePr>
          <p:nvPr>
            <p:extLst>
              <p:ext uri="{D42A27DB-BD31-4B8C-83A1-F6EECF244321}">
                <p14:modId xmlns:p14="http://schemas.microsoft.com/office/powerpoint/2010/main" val="4138853081"/>
              </p:ext>
            </p:extLst>
          </p:nvPr>
        </p:nvGraphicFramePr>
        <p:xfrm>
          <a:off x="251520" y="2060848"/>
          <a:ext cx="8562287" cy="1734486"/>
        </p:xfrm>
        <a:graphic>
          <a:graphicData uri="http://schemas.openxmlformats.org/drawingml/2006/table">
            <a:tbl>
              <a:tblPr firstRow="1" bandRow="1">
                <a:tableStyleId>{6E25E649-3F16-4E02-A733-19D2CDBF48F0}</a:tableStyleId>
              </a:tblPr>
              <a:tblGrid>
                <a:gridCol w="1646383"/>
                <a:gridCol w="1646383"/>
                <a:gridCol w="1646383"/>
                <a:gridCol w="1976755"/>
                <a:gridCol w="1646383"/>
              </a:tblGrid>
              <a:tr h="515286">
                <a:tc>
                  <a:txBody>
                    <a:bodyPr/>
                    <a:lstStyle/>
                    <a:p>
                      <a:pPr algn="ctr"/>
                      <a:r>
                        <a:rPr lang="es-MX" sz="1000" dirty="0" smtClean="0">
                          <a:latin typeface="Arial" panose="020B0604020202020204" pitchFamily="34" charset="0"/>
                          <a:cs typeface="Arial" panose="020B0604020202020204" pitchFamily="34" charset="0"/>
                        </a:rPr>
                        <a:t>Fecha</a:t>
                      </a:r>
                      <a:endParaRPr lang="es-AR" sz="10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dirty="0">
                          <a:effectLst/>
                          <a:latin typeface="Arial" panose="020B0604020202020204" pitchFamily="34" charset="0"/>
                          <a:cs typeface="Arial" panose="020B0604020202020204" pitchFamily="34" charset="0"/>
                        </a:rPr>
                        <a:t>Sector/lugar del hecho</a:t>
                      </a:r>
                      <a:endParaRPr lang="es-A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Cantidad de detenidos involucrados</a:t>
                      </a:r>
                      <a:endParaRPr lang="es-AR" sz="100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Tipo de hecho</a:t>
                      </a:r>
                      <a:endParaRPr lang="es-AR" sz="100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Lesiones</a:t>
                      </a:r>
                      <a:endParaRPr lang="es-AR" sz="1000" dirty="0">
                        <a:solidFill>
                          <a:schemeClr val="bg1"/>
                        </a:solidFill>
                        <a:latin typeface="Arial" panose="020B0604020202020204" pitchFamily="34" charset="0"/>
                        <a:cs typeface="Arial" panose="020B0604020202020204" pitchFamily="34" charset="0"/>
                      </a:endParaRPr>
                    </a:p>
                  </a:txBody>
                  <a:tcPr anchor="ctr"/>
                </a:tc>
              </a:tr>
              <a:tr h="231418">
                <a:tc>
                  <a:txBody>
                    <a:bodyPr/>
                    <a:lstStyle/>
                    <a:p>
                      <a:pPr algn="ctr" fontAlgn="ctr"/>
                      <a:r>
                        <a:rPr lang="es-AR" sz="1000" u="none" strike="noStrike" dirty="0" smtClean="0">
                          <a:effectLst/>
                          <a:latin typeface="Arial" panose="020B0604020202020204" pitchFamily="34" charset="0"/>
                          <a:cs typeface="Arial" panose="020B0604020202020204" pitchFamily="34" charset="0"/>
                        </a:rPr>
                        <a:t>14/04/2013</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000" u="none" strike="noStrike">
                          <a:effectLst/>
                          <a:latin typeface="Arial" panose="020B0604020202020204" pitchFamily="34" charset="0"/>
                          <a:cs typeface="Arial" panose="020B0604020202020204" pitchFamily="34" charset="0"/>
                        </a:rPr>
                        <a:t>SECTOR A</a:t>
                      </a:r>
                      <a:endParaRPr lang="es-A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2</a:t>
                      </a:r>
                      <a:endParaRPr lang="es-AR" sz="1000" dirty="0">
                        <a:latin typeface="Arial" panose="020B0604020202020204" pitchFamily="34" charset="0"/>
                        <a:cs typeface="Arial" panose="020B0604020202020204" pitchFamily="34" charset="0"/>
                      </a:endParaRPr>
                    </a:p>
                  </a:txBody>
                  <a:tcPr anchor="ctr"/>
                </a:tc>
                <a:tc>
                  <a:txBody>
                    <a:bodyPr/>
                    <a:lstStyle/>
                    <a:p>
                      <a:r>
                        <a:rPr lang="es-MX" sz="1000" dirty="0" smtClean="0">
                          <a:latin typeface="Arial" panose="020B0604020202020204" pitchFamily="34" charset="0"/>
                          <a:cs typeface="Arial" panose="020B0604020202020204" pitchFamily="34" charset="0"/>
                        </a:rPr>
                        <a:t>Enfrentamient</a:t>
                      </a:r>
                      <a:r>
                        <a:rPr lang="es-MX" sz="1000" baseline="0" dirty="0" smtClean="0">
                          <a:latin typeface="Arial" panose="020B0604020202020204" pitchFamily="34" charset="0"/>
                          <a:cs typeface="Arial" panose="020B0604020202020204" pitchFamily="34" charset="0"/>
                        </a:rPr>
                        <a:t>o entre detenidos</a:t>
                      </a:r>
                      <a:endParaRPr lang="es-AR" sz="1000" dirty="0">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a:effectLst/>
                          <a:latin typeface="Arial" panose="020B0604020202020204" pitchFamily="34" charset="0"/>
                          <a:cs typeface="Arial" panose="020B0604020202020204" pitchFamily="34" charset="0"/>
                        </a:rPr>
                        <a:t>No</a:t>
                      </a:r>
                      <a:endParaRPr lang="es-A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080">
                <a:tc>
                  <a:txBody>
                    <a:bodyPr/>
                    <a:lstStyle/>
                    <a:p>
                      <a:pPr algn="ctr" fontAlgn="ctr"/>
                      <a:r>
                        <a:rPr lang="es-AR" sz="1000" u="none" strike="noStrike" dirty="0">
                          <a:effectLst/>
                          <a:latin typeface="Arial" panose="020B0604020202020204" pitchFamily="34" charset="0"/>
                          <a:cs typeface="Arial" panose="020B0604020202020204" pitchFamily="34" charset="0"/>
                        </a:rPr>
                        <a:t>22/05/2013</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000" u="none" strike="noStrike">
                          <a:effectLst/>
                          <a:latin typeface="Arial" panose="020B0604020202020204" pitchFamily="34" charset="0"/>
                          <a:cs typeface="Arial" panose="020B0604020202020204" pitchFamily="34" charset="0"/>
                        </a:rPr>
                        <a:t>SECTOR B</a:t>
                      </a:r>
                      <a:endParaRPr lang="es-A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2</a:t>
                      </a:r>
                      <a:endParaRPr lang="es-AR" sz="1000" dirty="0">
                        <a:latin typeface="Arial" panose="020B0604020202020204" pitchFamily="34" charset="0"/>
                        <a:cs typeface="Arial" panose="020B0604020202020204" pitchFamily="34" charset="0"/>
                      </a:endParaRPr>
                    </a:p>
                  </a:txBody>
                  <a:tcPr anchor="ctr"/>
                </a:tc>
                <a:tc>
                  <a:txBody>
                    <a:bodyPr/>
                    <a:lstStyle/>
                    <a:p>
                      <a:r>
                        <a:rPr lang="es-MX" sz="1000" smtClean="0">
                          <a:latin typeface="Arial" panose="020B0604020202020204" pitchFamily="34" charset="0"/>
                          <a:cs typeface="Arial" panose="020B0604020202020204" pitchFamily="34" charset="0"/>
                        </a:rPr>
                        <a:t>Enfrentamient</a:t>
                      </a:r>
                      <a:r>
                        <a:rPr lang="es-MX" sz="1000" baseline="0" smtClean="0">
                          <a:latin typeface="Arial" panose="020B0604020202020204" pitchFamily="34" charset="0"/>
                          <a:cs typeface="Arial" panose="020B0604020202020204" pitchFamily="34" charset="0"/>
                        </a:rPr>
                        <a:t>o entre detenidos</a:t>
                      </a:r>
                      <a:endParaRPr lang="es-AR" sz="1000" dirty="0">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dirty="0">
                          <a:effectLst/>
                          <a:latin typeface="Arial" panose="020B0604020202020204" pitchFamily="34" charset="0"/>
                          <a:cs typeface="Arial" panose="020B0604020202020204" pitchFamily="34" charset="0"/>
                        </a:rPr>
                        <a:t>No informa</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080">
                <a:tc>
                  <a:txBody>
                    <a:bodyPr/>
                    <a:lstStyle/>
                    <a:p>
                      <a:pPr algn="ctr" fontAlgn="ctr"/>
                      <a:r>
                        <a:rPr lang="es-AR" sz="1000" u="none" strike="noStrike" dirty="0">
                          <a:effectLst/>
                          <a:latin typeface="Arial" panose="020B0604020202020204" pitchFamily="34" charset="0"/>
                          <a:cs typeface="Arial" panose="020B0604020202020204" pitchFamily="34" charset="0"/>
                        </a:rPr>
                        <a:t>06/06/2013</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000" u="none" strike="noStrike">
                          <a:effectLst/>
                          <a:latin typeface="Arial" panose="020B0604020202020204" pitchFamily="34" charset="0"/>
                          <a:cs typeface="Arial" panose="020B0604020202020204" pitchFamily="34" charset="0"/>
                        </a:rPr>
                        <a:t>SECTOR C</a:t>
                      </a:r>
                      <a:endParaRPr lang="es-A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2</a:t>
                      </a:r>
                      <a:endParaRPr lang="es-AR" sz="1000" dirty="0">
                        <a:latin typeface="Arial" panose="020B0604020202020204" pitchFamily="34" charset="0"/>
                        <a:cs typeface="Arial" panose="020B0604020202020204" pitchFamily="34" charset="0"/>
                      </a:endParaRPr>
                    </a:p>
                  </a:txBody>
                  <a:tcPr anchor="ctr"/>
                </a:tc>
                <a:tc>
                  <a:txBody>
                    <a:bodyPr/>
                    <a:lstStyle/>
                    <a:p>
                      <a:r>
                        <a:rPr lang="es-MX" sz="1000" dirty="0" smtClean="0">
                          <a:latin typeface="Arial" panose="020B0604020202020204" pitchFamily="34" charset="0"/>
                          <a:cs typeface="Arial" panose="020B0604020202020204" pitchFamily="34" charset="0"/>
                        </a:rPr>
                        <a:t>Enfrentamient</a:t>
                      </a:r>
                      <a:r>
                        <a:rPr lang="es-MX" sz="1000" baseline="0" dirty="0" smtClean="0">
                          <a:latin typeface="Arial" panose="020B0604020202020204" pitchFamily="34" charset="0"/>
                          <a:cs typeface="Arial" panose="020B0604020202020204" pitchFamily="34" charset="0"/>
                        </a:rPr>
                        <a:t>o entre detenidos</a:t>
                      </a:r>
                      <a:endParaRPr lang="es-AR" sz="1000" dirty="0">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dirty="0">
                          <a:effectLst/>
                          <a:latin typeface="Arial" panose="020B0604020202020204" pitchFamily="34" charset="0"/>
                          <a:cs typeface="Arial" panose="020B0604020202020204" pitchFamily="34" charset="0"/>
                        </a:rPr>
                        <a:t>Sí</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080">
                <a:tc>
                  <a:txBody>
                    <a:bodyPr/>
                    <a:lstStyle/>
                    <a:p>
                      <a:pPr algn="ctr" fontAlgn="ctr"/>
                      <a:r>
                        <a:rPr lang="es-AR" sz="1000" u="none" strike="noStrike" dirty="0" smtClean="0">
                          <a:effectLst/>
                          <a:latin typeface="Arial" panose="020B0604020202020204" pitchFamily="34" charset="0"/>
                          <a:cs typeface="Arial" panose="020B0604020202020204" pitchFamily="34" charset="0"/>
                        </a:rPr>
                        <a:t>16/07/2013</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pt-BR" sz="1000" u="none" strike="noStrike" dirty="0" smtClean="0">
                          <a:effectLst/>
                          <a:latin typeface="Arial" panose="020B0604020202020204" pitchFamily="34" charset="0"/>
                          <a:cs typeface="Arial" panose="020B0604020202020204" pitchFamily="34" charset="0"/>
                        </a:rPr>
                        <a:t>CAMPO </a:t>
                      </a:r>
                      <a:r>
                        <a:rPr lang="pt-BR" sz="1000" u="none" strike="noStrike" dirty="0">
                          <a:effectLst/>
                          <a:latin typeface="Arial" panose="020B0604020202020204" pitchFamily="34" charset="0"/>
                          <a:cs typeface="Arial" panose="020B0604020202020204" pitchFamily="34" charset="0"/>
                        </a:rPr>
                        <a:t>DE DEPORTE</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2</a:t>
                      </a:r>
                      <a:endParaRPr lang="es-AR" sz="1000" dirty="0">
                        <a:latin typeface="Arial" panose="020B0604020202020204" pitchFamily="34" charset="0"/>
                        <a:cs typeface="Arial" panose="020B0604020202020204" pitchFamily="34" charset="0"/>
                      </a:endParaRPr>
                    </a:p>
                  </a:txBody>
                  <a:tcPr anchor="ctr"/>
                </a:tc>
                <a:tc>
                  <a:txBody>
                    <a:bodyPr/>
                    <a:lstStyle/>
                    <a:p>
                      <a:r>
                        <a:rPr lang="es-MX" sz="1000" smtClean="0">
                          <a:latin typeface="Arial" panose="020B0604020202020204" pitchFamily="34" charset="0"/>
                          <a:cs typeface="Arial" panose="020B0604020202020204" pitchFamily="34" charset="0"/>
                        </a:rPr>
                        <a:t>Enfrentamient</a:t>
                      </a:r>
                      <a:r>
                        <a:rPr lang="es-MX" sz="1000" baseline="0" smtClean="0">
                          <a:latin typeface="Arial" panose="020B0604020202020204" pitchFamily="34" charset="0"/>
                          <a:cs typeface="Arial" panose="020B0604020202020204" pitchFamily="34" charset="0"/>
                        </a:rPr>
                        <a:t>o entre detenidos</a:t>
                      </a:r>
                      <a:endParaRPr lang="es-AR" sz="1000" dirty="0">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dirty="0">
                          <a:effectLst/>
                          <a:latin typeface="Arial" panose="020B0604020202020204" pitchFamily="34" charset="0"/>
                          <a:cs typeface="Arial" panose="020B0604020202020204" pitchFamily="34" charset="0"/>
                        </a:rPr>
                        <a:t>No informa</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080">
                <a:tc>
                  <a:txBody>
                    <a:bodyPr/>
                    <a:lstStyle/>
                    <a:p>
                      <a:pPr algn="ctr" fontAlgn="ctr"/>
                      <a:r>
                        <a:rPr lang="es-AR" sz="1000" u="none" strike="noStrike" dirty="0" smtClean="0">
                          <a:effectLst/>
                          <a:latin typeface="Arial" panose="020B0604020202020204" pitchFamily="34" charset="0"/>
                          <a:cs typeface="Arial" panose="020B0604020202020204" pitchFamily="34" charset="0"/>
                        </a:rPr>
                        <a:t>21/08/2013</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000" u="none" strike="noStrike" dirty="0">
                          <a:effectLst/>
                          <a:latin typeface="Arial" panose="020B0604020202020204" pitchFamily="34" charset="0"/>
                          <a:cs typeface="Arial" panose="020B0604020202020204" pitchFamily="34" charset="0"/>
                        </a:rPr>
                        <a:t>PABELLÓN 2</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2</a:t>
                      </a:r>
                      <a:endParaRPr lang="es-AR" sz="1000" dirty="0">
                        <a:latin typeface="Arial" panose="020B0604020202020204" pitchFamily="34" charset="0"/>
                        <a:cs typeface="Arial" panose="020B0604020202020204" pitchFamily="34" charset="0"/>
                      </a:endParaRPr>
                    </a:p>
                  </a:txBody>
                  <a:tcPr anchor="ctr"/>
                </a:tc>
                <a:tc>
                  <a:txBody>
                    <a:bodyPr/>
                    <a:lstStyle/>
                    <a:p>
                      <a:r>
                        <a:rPr lang="es-MX" sz="1000" dirty="0" smtClean="0">
                          <a:latin typeface="Arial" panose="020B0604020202020204" pitchFamily="34" charset="0"/>
                          <a:cs typeface="Arial" panose="020B0604020202020204" pitchFamily="34" charset="0"/>
                        </a:rPr>
                        <a:t>Enfrentamient</a:t>
                      </a:r>
                      <a:r>
                        <a:rPr lang="es-MX" sz="1000" baseline="0" dirty="0" smtClean="0">
                          <a:latin typeface="Arial" panose="020B0604020202020204" pitchFamily="34" charset="0"/>
                          <a:cs typeface="Arial" panose="020B0604020202020204" pitchFamily="34" charset="0"/>
                        </a:rPr>
                        <a:t>o entre detenidos</a:t>
                      </a:r>
                      <a:endParaRPr lang="es-AR" sz="1000" dirty="0">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dirty="0">
                          <a:effectLst/>
                          <a:latin typeface="Arial" panose="020B0604020202020204" pitchFamily="34" charset="0"/>
                          <a:cs typeface="Arial" panose="020B0604020202020204" pitchFamily="34" charset="0"/>
                        </a:rPr>
                        <a:t>Sí</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9" name="Rectángulo 8"/>
          <p:cNvSpPr/>
          <p:nvPr/>
        </p:nvSpPr>
        <p:spPr>
          <a:xfrm>
            <a:off x="251520" y="1340768"/>
            <a:ext cx="8568952" cy="646331"/>
          </a:xfrm>
          <a:prstGeom prst="rect">
            <a:avLst/>
          </a:prstGeom>
        </p:spPr>
        <p:txBody>
          <a:bodyPr wrap="square">
            <a:spAutoFit/>
          </a:bodyPr>
          <a:lstStyle/>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Durante el 2013 se registraron </a:t>
            </a:r>
            <a:r>
              <a:rPr lang="es-MX" sz="1200" b="1" dirty="0">
                <a:latin typeface="Arial" panose="020B0604020202020204" pitchFamily="34" charset="0"/>
                <a:cs typeface="Arial" panose="020B0604020202020204" pitchFamily="34" charset="0"/>
              </a:rPr>
              <a:t>5 hechos de violencia </a:t>
            </a:r>
            <a:r>
              <a:rPr lang="es-MX" sz="1200" dirty="0">
                <a:latin typeface="Arial" panose="020B0604020202020204" pitchFamily="34" charset="0"/>
                <a:cs typeface="Arial" panose="020B0604020202020204" pitchFamily="34" charset="0"/>
              </a:rPr>
              <a:t>dentro de la Unidad en </a:t>
            </a:r>
            <a:r>
              <a:rPr lang="es-MX" sz="1200" dirty="0" smtClean="0">
                <a:latin typeface="Arial" panose="020B0604020202020204" pitchFamily="34" charset="0"/>
                <a:cs typeface="Arial" panose="020B0604020202020204" pitchFamily="34" charset="0"/>
              </a:rPr>
              <a:t>mención, </a:t>
            </a:r>
            <a:r>
              <a:rPr lang="es-MX" sz="1200" dirty="0">
                <a:latin typeface="Arial" panose="020B0604020202020204" pitchFamily="34" charset="0"/>
                <a:cs typeface="Arial" panose="020B0604020202020204" pitchFamily="34" charset="0"/>
              </a:rPr>
              <a:t>en los meses de Abril, Mayo, Junio, Julio y Agosto. Todos fueron codificados de acuerdo a nuestro sistema de categorías como “</a:t>
            </a:r>
            <a:r>
              <a:rPr lang="es-MX" sz="1200" i="1" dirty="0">
                <a:latin typeface="Arial" panose="020B0604020202020204" pitchFamily="34" charset="0"/>
                <a:cs typeface="Arial" panose="020B0604020202020204" pitchFamily="34" charset="0"/>
              </a:rPr>
              <a:t>Enfrentamiento entre detenidos</a:t>
            </a:r>
            <a:r>
              <a:rPr lang="es-MX" sz="1200" dirty="0">
                <a:latin typeface="Arial" panose="020B0604020202020204" pitchFamily="34" charset="0"/>
                <a:cs typeface="Arial" panose="020B0604020202020204" pitchFamily="34" charset="0"/>
              </a:rPr>
              <a:t>”. Dos de estos hechos derivaron en lesiones. </a:t>
            </a:r>
            <a:endParaRPr lang="es-AR" sz="1200" dirty="0">
              <a:latin typeface="Arial" panose="020B0604020202020204" pitchFamily="34" charset="0"/>
              <a:cs typeface="Arial" panose="020B0604020202020204" pitchFamily="34" charset="0"/>
            </a:endParaRPr>
          </a:p>
        </p:txBody>
      </p:sp>
      <p:sp>
        <p:nvSpPr>
          <p:cNvPr id="10" name="Rectángulo 9"/>
          <p:cNvSpPr/>
          <p:nvPr/>
        </p:nvSpPr>
        <p:spPr>
          <a:xfrm>
            <a:off x="251520" y="4226234"/>
            <a:ext cx="8568952" cy="646331"/>
          </a:xfrm>
          <a:prstGeom prst="rect">
            <a:avLst/>
          </a:prstGeom>
        </p:spPr>
        <p:txBody>
          <a:bodyPr wrap="square">
            <a:spAutoFit/>
          </a:bodyPr>
          <a:lstStyle/>
          <a:p>
            <a:pPr marL="171450" indent="-171450" algn="just">
              <a:buFont typeface="Arial" panose="020B0604020202020204" pitchFamily="34" charset="0"/>
              <a:buChar char="•"/>
            </a:pPr>
            <a:r>
              <a:rPr lang="es-MX" sz="1200" dirty="0" smtClean="0">
                <a:latin typeface="Arial" panose="020B0604020202020204" pitchFamily="34" charset="0"/>
                <a:cs typeface="Arial" panose="020B0604020202020204" pitchFamily="34" charset="0"/>
              </a:rPr>
              <a:t>En lo que va del 2014 se registraron </a:t>
            </a:r>
            <a:r>
              <a:rPr lang="es-MX" sz="1200" b="1" dirty="0" smtClean="0">
                <a:latin typeface="Arial" panose="020B0604020202020204" pitchFamily="34" charset="0"/>
                <a:cs typeface="Arial" panose="020B0604020202020204" pitchFamily="34" charset="0"/>
              </a:rPr>
              <a:t>2 hechos de violencia</a:t>
            </a:r>
            <a:r>
              <a:rPr lang="es-MX" sz="1200" dirty="0" smtClean="0">
                <a:latin typeface="Arial" panose="020B0604020202020204" pitchFamily="34" charset="0"/>
                <a:cs typeface="Arial" panose="020B0604020202020204" pitchFamily="34" charset="0"/>
              </a:rPr>
              <a:t>, correspondientes a enero y marzo. Uno de ellos ha sido codificado como “</a:t>
            </a:r>
            <a:r>
              <a:rPr lang="es-MX" sz="1200" i="1" dirty="0" smtClean="0">
                <a:latin typeface="Arial" panose="020B0604020202020204" pitchFamily="34" charset="0"/>
                <a:cs typeface="Arial" panose="020B0604020202020204" pitchFamily="34" charset="0"/>
              </a:rPr>
              <a:t>Enfrentamiento entre detenidos</a:t>
            </a:r>
            <a:r>
              <a:rPr lang="es-MX" sz="1200" dirty="0" smtClean="0">
                <a:latin typeface="Arial" panose="020B0604020202020204" pitchFamily="34" charset="0"/>
                <a:cs typeface="Arial" panose="020B0604020202020204" pitchFamily="34" charset="0"/>
              </a:rPr>
              <a:t>” -2 detenidos involucrados-,  mientras que el segundo califica como una autoagresión. En ambos casos se registraron lesiones. </a:t>
            </a:r>
            <a:endParaRPr lang="es-AR" sz="1200" dirty="0">
              <a:latin typeface="Arial" panose="020B0604020202020204" pitchFamily="34" charset="0"/>
              <a:cs typeface="Arial" panose="020B06040202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12235435"/>
              </p:ext>
            </p:extLst>
          </p:nvPr>
        </p:nvGraphicFramePr>
        <p:xfrm>
          <a:off x="251520" y="4946314"/>
          <a:ext cx="8562287" cy="1002966"/>
        </p:xfrm>
        <a:graphic>
          <a:graphicData uri="http://schemas.openxmlformats.org/drawingml/2006/table">
            <a:tbl>
              <a:tblPr firstRow="1" bandRow="1">
                <a:tableStyleId>{6E25E649-3F16-4E02-A733-19D2CDBF48F0}</a:tableStyleId>
              </a:tblPr>
              <a:tblGrid>
                <a:gridCol w="1646383"/>
                <a:gridCol w="1646383"/>
                <a:gridCol w="1646383"/>
                <a:gridCol w="1976755"/>
                <a:gridCol w="1646383"/>
              </a:tblGrid>
              <a:tr h="515286">
                <a:tc>
                  <a:txBody>
                    <a:bodyPr/>
                    <a:lstStyle/>
                    <a:p>
                      <a:pPr algn="ctr"/>
                      <a:r>
                        <a:rPr lang="es-MX" sz="1000" dirty="0" smtClean="0">
                          <a:latin typeface="Arial" panose="020B0604020202020204" pitchFamily="34" charset="0"/>
                          <a:cs typeface="Arial" panose="020B0604020202020204" pitchFamily="34" charset="0"/>
                        </a:rPr>
                        <a:t>Fecha</a:t>
                      </a:r>
                      <a:endParaRPr lang="es-AR" sz="1000" dirty="0">
                        <a:solidFill>
                          <a:schemeClr val="bg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fontAlgn="ctr"/>
                      <a:r>
                        <a:rPr lang="es-AR" sz="1000" u="none" strike="noStrike" dirty="0">
                          <a:effectLst/>
                          <a:latin typeface="Arial" panose="020B0604020202020204" pitchFamily="34" charset="0"/>
                          <a:cs typeface="Arial" panose="020B0604020202020204" pitchFamily="34" charset="0"/>
                        </a:rPr>
                        <a:t>Sector/lugar del hecho</a:t>
                      </a:r>
                      <a:endParaRPr lang="es-A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5">
                        <a:lumMod val="75000"/>
                      </a:schemeClr>
                    </a:solidFill>
                  </a:tcPr>
                </a:tc>
                <a:tc>
                  <a:txBody>
                    <a:bodyPr/>
                    <a:lstStyle/>
                    <a:p>
                      <a:pPr algn="ctr"/>
                      <a:r>
                        <a:rPr lang="es-MX" sz="1000" dirty="0" smtClean="0">
                          <a:latin typeface="Arial" panose="020B0604020202020204" pitchFamily="34" charset="0"/>
                          <a:cs typeface="Arial" panose="020B0604020202020204" pitchFamily="34" charset="0"/>
                        </a:rPr>
                        <a:t>Cantidad de detenidos involucrados</a:t>
                      </a:r>
                      <a:endParaRPr lang="es-AR" sz="1000" dirty="0">
                        <a:solidFill>
                          <a:schemeClr val="bg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s-MX" sz="1000" dirty="0" smtClean="0">
                          <a:latin typeface="Arial" panose="020B0604020202020204" pitchFamily="34" charset="0"/>
                          <a:cs typeface="Arial" panose="020B0604020202020204" pitchFamily="34" charset="0"/>
                        </a:rPr>
                        <a:t>Tipo de hecho</a:t>
                      </a:r>
                      <a:endParaRPr lang="es-AR" sz="1000" dirty="0">
                        <a:solidFill>
                          <a:schemeClr val="bg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s-MX" sz="1000" dirty="0" smtClean="0">
                          <a:latin typeface="Arial" panose="020B0604020202020204" pitchFamily="34" charset="0"/>
                          <a:cs typeface="Arial" panose="020B0604020202020204" pitchFamily="34" charset="0"/>
                        </a:rPr>
                        <a:t>Lesiones</a:t>
                      </a:r>
                      <a:endParaRPr lang="es-AR" sz="1000" dirty="0">
                        <a:solidFill>
                          <a:schemeClr val="bg1"/>
                        </a:solidFill>
                        <a:latin typeface="Arial" panose="020B0604020202020204" pitchFamily="34" charset="0"/>
                        <a:cs typeface="Arial" panose="020B0604020202020204" pitchFamily="34" charset="0"/>
                      </a:endParaRPr>
                    </a:p>
                  </a:txBody>
                  <a:tcPr anchor="ctr">
                    <a:solidFill>
                      <a:schemeClr val="accent5">
                        <a:lumMod val="75000"/>
                      </a:schemeClr>
                    </a:solidFill>
                  </a:tcPr>
                </a:tc>
              </a:tr>
              <a:tr h="231418">
                <a:tc>
                  <a:txBody>
                    <a:bodyPr/>
                    <a:lstStyle/>
                    <a:p>
                      <a:pPr algn="ctr" fontAlgn="ctr"/>
                      <a:r>
                        <a:rPr lang="es-AR" sz="1000" b="0" i="0" u="none" strike="noStrike" dirty="0">
                          <a:solidFill>
                            <a:srgbClr val="000000"/>
                          </a:solidFill>
                          <a:effectLst/>
                          <a:latin typeface="Arial" panose="020B0604020202020204" pitchFamily="34" charset="0"/>
                        </a:rPr>
                        <a:t>30/01/2014</a:t>
                      </a:r>
                    </a:p>
                  </a:txBody>
                  <a:tcPr marL="0" marR="0" marT="0" marB="0" anchor="ctr"/>
                </a:tc>
                <a:tc>
                  <a:txBody>
                    <a:bodyPr/>
                    <a:lstStyle/>
                    <a:p>
                      <a:pPr algn="ctr" fontAlgn="ctr"/>
                      <a:r>
                        <a:rPr lang="es-AR" sz="1000" u="none" strike="noStrike" dirty="0" smtClean="0">
                          <a:effectLst/>
                          <a:latin typeface="Arial" panose="020B0604020202020204" pitchFamily="34" charset="0"/>
                          <a:cs typeface="Arial" panose="020B0604020202020204" pitchFamily="34" charset="0"/>
                        </a:rPr>
                        <a:t>S/D</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2</a:t>
                      </a:r>
                      <a:endParaRPr lang="es-AR" sz="1000" dirty="0">
                        <a:latin typeface="Arial" panose="020B0604020202020204" pitchFamily="34" charset="0"/>
                        <a:cs typeface="Arial" panose="020B0604020202020204" pitchFamily="34" charset="0"/>
                      </a:endParaRPr>
                    </a:p>
                  </a:txBody>
                  <a:tcPr anchor="ctr"/>
                </a:tc>
                <a:tc>
                  <a:txBody>
                    <a:bodyPr/>
                    <a:lstStyle/>
                    <a:p>
                      <a:r>
                        <a:rPr lang="es-MX" sz="1000" dirty="0" smtClean="0">
                          <a:latin typeface="Arial" panose="020B0604020202020204" pitchFamily="34" charset="0"/>
                          <a:cs typeface="Arial" panose="020B0604020202020204" pitchFamily="34" charset="0"/>
                        </a:rPr>
                        <a:t>Enfrentamient</a:t>
                      </a:r>
                      <a:r>
                        <a:rPr lang="es-MX" sz="1000" baseline="0" dirty="0" smtClean="0">
                          <a:latin typeface="Arial" panose="020B0604020202020204" pitchFamily="34" charset="0"/>
                          <a:cs typeface="Arial" panose="020B0604020202020204" pitchFamily="34" charset="0"/>
                        </a:rPr>
                        <a:t>o entre detenidos</a:t>
                      </a:r>
                      <a:endParaRPr lang="es-AR" sz="1000" dirty="0">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dirty="0" smtClean="0">
                          <a:effectLst/>
                          <a:latin typeface="Arial" panose="020B0604020202020204" pitchFamily="34" charset="0"/>
                          <a:cs typeface="Arial" panose="020B0604020202020204" pitchFamily="34" charset="0"/>
                        </a:rPr>
                        <a:t>Sí</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080">
                <a:tc>
                  <a:txBody>
                    <a:bodyPr/>
                    <a:lstStyle/>
                    <a:p>
                      <a:pPr algn="ctr" fontAlgn="ctr"/>
                      <a:r>
                        <a:rPr lang="es-AR" sz="1000" b="0" i="0" u="none" strike="noStrike" dirty="0">
                          <a:solidFill>
                            <a:srgbClr val="000000"/>
                          </a:solidFill>
                          <a:effectLst/>
                          <a:latin typeface="Arial" panose="020B0604020202020204" pitchFamily="34" charset="0"/>
                        </a:rPr>
                        <a:t>17/03/2014</a:t>
                      </a:r>
                    </a:p>
                  </a:txBody>
                  <a:tcPr marL="0" marR="0" marT="0" marB="0" anchor="ctr"/>
                </a:tc>
                <a:tc>
                  <a:txBody>
                    <a:bodyPr/>
                    <a:lstStyle/>
                    <a:p>
                      <a:pPr algn="ctr" fontAlgn="ctr"/>
                      <a:r>
                        <a:rPr lang="es-MX" sz="1000" b="0" i="0" u="none" strike="noStrike" dirty="0" smtClean="0">
                          <a:solidFill>
                            <a:schemeClr val="dk1"/>
                          </a:solidFill>
                          <a:effectLst/>
                          <a:latin typeface="Arial" panose="020B0604020202020204" pitchFamily="34" charset="0"/>
                          <a:cs typeface="Arial" panose="020B0604020202020204" pitchFamily="34" charset="0"/>
                        </a:rPr>
                        <a:t>P2</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MX" sz="1000" dirty="0" smtClean="0">
                          <a:latin typeface="Arial" panose="020B0604020202020204" pitchFamily="34" charset="0"/>
                          <a:cs typeface="Arial" panose="020B0604020202020204" pitchFamily="34" charset="0"/>
                        </a:rPr>
                        <a:t>1</a:t>
                      </a:r>
                      <a:endParaRPr lang="es-AR" sz="1000" dirty="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Autoagresión</a:t>
                      </a:r>
                      <a:endParaRPr lang="es-AR" sz="1000" dirty="0">
                        <a:latin typeface="Arial" panose="020B0604020202020204" pitchFamily="34" charset="0"/>
                        <a:cs typeface="Arial" panose="020B0604020202020204" pitchFamily="34" charset="0"/>
                      </a:endParaRPr>
                    </a:p>
                  </a:txBody>
                  <a:tcPr anchor="ctr"/>
                </a:tc>
                <a:tc>
                  <a:txBody>
                    <a:bodyPr/>
                    <a:lstStyle/>
                    <a:p>
                      <a:pPr algn="ctr" fontAlgn="ctr"/>
                      <a:r>
                        <a:rPr lang="es-AR" sz="1000" u="none" strike="noStrike" dirty="0" smtClean="0">
                          <a:effectLst/>
                          <a:latin typeface="Arial" panose="020B0604020202020204" pitchFamily="34" charset="0"/>
                          <a:cs typeface="Arial" panose="020B0604020202020204" pitchFamily="34" charset="0"/>
                        </a:rPr>
                        <a:t>Sí</a:t>
                      </a:r>
                      <a:endParaRPr lang="es-A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587217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9512" y="260648"/>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Fallecimientos</a:t>
            </a:r>
          </a:p>
          <a:p>
            <a:r>
              <a:rPr lang="es-MX" sz="1400" b="1" i="1" dirty="0" smtClean="0">
                <a:solidFill>
                  <a:schemeClr val="bg1">
                    <a:lumMod val="65000"/>
                  </a:schemeClr>
                </a:solidFill>
                <a:latin typeface="Arial" panose="020B0604020202020204" pitchFamily="34" charset="0"/>
                <a:cs typeface="Arial" panose="020B0604020202020204" pitchFamily="34" charset="0"/>
              </a:rPr>
              <a:t>Registrados a partir de 2010</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Base de “Fallecimientos en contextos carcelarios”</a:t>
            </a:r>
            <a:endParaRPr lang="es-AR" sz="800" i="1" dirty="0">
              <a:latin typeface="Arial" panose="020B0604020202020204" pitchFamily="34" charset="0"/>
              <a:cs typeface="Arial" panose="020B0604020202020204" pitchFamily="34" charset="0"/>
            </a:endParaRPr>
          </a:p>
        </p:txBody>
      </p:sp>
      <p:cxnSp>
        <p:nvCxnSpPr>
          <p:cNvPr id="4" name="Conector recto 3"/>
          <p:cNvCxnSpPr/>
          <p:nvPr/>
        </p:nvCxnSpPr>
        <p:spPr>
          <a:xfrm>
            <a:off x="251520" y="980728"/>
            <a:ext cx="64807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dondear rectángulo de esquina diagonal 4"/>
          <p:cNvSpPr/>
          <p:nvPr/>
        </p:nvSpPr>
        <p:spPr>
          <a:xfrm>
            <a:off x="267519" y="1742018"/>
            <a:ext cx="8568952" cy="1464231"/>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71450" indent="-1714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Desde el 2010 al presente </a:t>
            </a:r>
            <a:r>
              <a:rPr lang="es-MX" sz="1600" b="1" dirty="0" smtClean="0">
                <a:latin typeface="Arial" panose="020B0604020202020204" pitchFamily="34" charset="0"/>
                <a:cs typeface="Arial" panose="020B0604020202020204" pitchFamily="34" charset="0"/>
              </a:rPr>
              <a:t>se registraron 3 fallecimientos </a:t>
            </a:r>
            <a:r>
              <a:rPr lang="es-MX" sz="1600" dirty="0" smtClean="0">
                <a:latin typeface="Arial" panose="020B0604020202020204" pitchFamily="34" charset="0"/>
                <a:cs typeface="Arial" panose="020B0604020202020204" pitchFamily="34" charset="0"/>
              </a:rPr>
              <a:t>al interior de la Unidad 17, correspondientes a los años 2010, 2012 y 2013. Dos de estas muertes fueron “</a:t>
            </a:r>
            <a:r>
              <a:rPr lang="es-MX" sz="1600" i="1" dirty="0" smtClean="0">
                <a:latin typeface="Arial" panose="020B0604020202020204" pitchFamily="34" charset="0"/>
                <a:cs typeface="Arial" panose="020B0604020202020204" pitchFamily="34" charset="0"/>
              </a:rPr>
              <a:t>No violentas</a:t>
            </a:r>
            <a:r>
              <a:rPr lang="es-MX" sz="1600" dirty="0" smtClean="0">
                <a:latin typeface="Arial" panose="020B0604020202020204" pitchFamily="34" charset="0"/>
                <a:cs typeface="Arial" panose="020B0604020202020204" pitchFamily="34" charset="0"/>
              </a:rPr>
              <a:t>” -</a:t>
            </a:r>
            <a:r>
              <a:rPr lang="es-MX" sz="1600" i="1" dirty="0" smtClean="0">
                <a:latin typeface="Arial" panose="020B0604020202020204" pitchFamily="34" charset="0"/>
                <a:cs typeface="Arial" panose="020B0604020202020204" pitchFamily="34" charset="0"/>
              </a:rPr>
              <a:t>por enfermedad o “causas naturales</a:t>
            </a:r>
            <a:r>
              <a:rPr lang="es-MX" sz="1600" dirty="0" smtClean="0">
                <a:latin typeface="Arial" panose="020B0604020202020204" pitchFamily="34" charset="0"/>
                <a:cs typeface="Arial" panose="020B0604020202020204" pitchFamily="34" charset="0"/>
              </a:rPr>
              <a:t>”- y una “</a:t>
            </a:r>
            <a:r>
              <a:rPr lang="es-MX" sz="1600" i="1" dirty="0" smtClean="0">
                <a:latin typeface="Arial" panose="020B0604020202020204" pitchFamily="34" charset="0"/>
                <a:cs typeface="Arial" panose="020B0604020202020204" pitchFamily="34" charset="0"/>
              </a:rPr>
              <a:t>Violenta</a:t>
            </a:r>
            <a:r>
              <a:rPr lang="es-MX" sz="1600" dirty="0">
                <a:latin typeface="Arial" panose="020B0604020202020204" pitchFamily="34" charset="0"/>
                <a:cs typeface="Arial" panose="020B0604020202020204" pitchFamily="34" charset="0"/>
              </a:rPr>
              <a:t>” -</a:t>
            </a:r>
            <a:r>
              <a:rPr lang="es-MX" sz="1600" i="1" dirty="0">
                <a:latin typeface="Arial" panose="020B0604020202020204" pitchFamily="34" charset="0"/>
                <a:cs typeface="Arial" panose="020B0604020202020204" pitchFamily="34" charset="0"/>
              </a:rPr>
              <a:t>accidente, </a:t>
            </a:r>
            <a:r>
              <a:rPr lang="es-MX" sz="1600" i="1" dirty="0" smtClean="0">
                <a:latin typeface="Arial" panose="020B0604020202020204" pitchFamily="34" charset="0"/>
                <a:cs typeface="Arial" panose="020B0604020202020204" pitchFamily="34" charset="0"/>
              </a:rPr>
              <a:t>suicidios y homicidios-</a:t>
            </a:r>
            <a:r>
              <a:rPr lang="es-MX" sz="1600" dirty="0" smtClean="0">
                <a:latin typeface="Arial" panose="020B0604020202020204" pitchFamily="34" charset="0"/>
                <a:cs typeface="Arial" panose="020B0604020202020204" pitchFamily="34" charset="0"/>
              </a:rPr>
              <a:t>. Dentro de la población afectada se encuentran dos procesados y un condenado. Uno de estos detenidos estaba procesado por delitos de lesa humanidad. </a:t>
            </a:r>
            <a:endParaRPr lang="es-AR" sz="1600"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1502644"/>
              </p:ext>
            </p:extLst>
          </p:nvPr>
        </p:nvGraphicFramePr>
        <p:xfrm>
          <a:off x="287527" y="3566288"/>
          <a:ext cx="8562289" cy="1230864"/>
        </p:xfrm>
        <a:graphic>
          <a:graphicData uri="http://schemas.openxmlformats.org/drawingml/2006/table">
            <a:tbl>
              <a:tblPr firstRow="1" bandRow="1">
                <a:tableStyleId>{6E25E649-3F16-4E02-A733-19D2CDBF48F0}</a:tableStyleId>
              </a:tblPr>
              <a:tblGrid>
                <a:gridCol w="1189097"/>
                <a:gridCol w="1727224"/>
                <a:gridCol w="650970"/>
                <a:gridCol w="1427707"/>
                <a:gridCol w="1665739"/>
                <a:gridCol w="1109462"/>
                <a:gridCol w="792090"/>
              </a:tblGrid>
              <a:tr h="515286">
                <a:tc>
                  <a:txBody>
                    <a:bodyPr/>
                    <a:lstStyle/>
                    <a:p>
                      <a:pPr algn="ctr"/>
                      <a:r>
                        <a:rPr lang="es-MX" sz="1600" dirty="0" smtClean="0">
                          <a:solidFill>
                            <a:schemeClr val="bg1"/>
                          </a:solidFill>
                          <a:latin typeface="Arial" panose="020B0604020202020204" pitchFamily="34" charset="0"/>
                          <a:cs typeface="Arial" panose="020B0604020202020204" pitchFamily="34" charset="0"/>
                        </a:rPr>
                        <a:t>Fecha</a:t>
                      </a:r>
                      <a:endParaRPr lang="es-AR" sz="1600" dirty="0">
                        <a:solidFill>
                          <a:schemeClr val="bg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fontAlgn="ctr"/>
                      <a:r>
                        <a:rPr lang="es-MX" sz="1600" b="1" i="0" u="none" strike="noStrike" dirty="0" smtClean="0">
                          <a:solidFill>
                            <a:schemeClr val="bg1"/>
                          </a:solidFill>
                          <a:effectLst/>
                          <a:latin typeface="Arial" panose="020B0604020202020204" pitchFamily="34" charset="0"/>
                          <a:cs typeface="Arial" panose="020B0604020202020204" pitchFamily="34" charset="0"/>
                        </a:rPr>
                        <a:t>Nombre del fallecido</a:t>
                      </a:r>
                      <a:endParaRPr lang="es-A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s-AR" sz="1600" b="1" i="0" u="none" strike="noStrike" dirty="0">
                          <a:solidFill>
                            <a:schemeClr val="bg1"/>
                          </a:solidFill>
                          <a:effectLst/>
                          <a:latin typeface="Arial" panose="020B0604020202020204" pitchFamily="34" charset="0"/>
                          <a:cs typeface="Arial" panose="020B0604020202020204" pitchFamily="34" charset="0"/>
                        </a:rPr>
                        <a:t>Edad</a:t>
                      </a:r>
                    </a:p>
                  </a:txBody>
                  <a:tcPr marL="9525" marR="9525" marT="9525" marB="0" anchor="ctr">
                    <a:solidFill>
                      <a:schemeClr val="accent5">
                        <a:lumMod val="75000"/>
                      </a:schemeClr>
                    </a:solidFill>
                  </a:tcPr>
                </a:tc>
                <a:tc>
                  <a:txBody>
                    <a:bodyPr/>
                    <a:lstStyle/>
                    <a:p>
                      <a:pPr algn="ctr" fontAlgn="ctr"/>
                      <a:r>
                        <a:rPr lang="es-AR" sz="1600" b="1" i="0" u="none" strike="noStrike">
                          <a:solidFill>
                            <a:schemeClr val="bg1"/>
                          </a:solidFill>
                          <a:effectLst/>
                          <a:latin typeface="Arial" panose="020B0604020202020204" pitchFamily="34" charset="0"/>
                          <a:cs typeface="Arial" panose="020B0604020202020204" pitchFamily="34" charset="0"/>
                        </a:rPr>
                        <a:t>Situación Procesal</a:t>
                      </a:r>
                    </a:p>
                  </a:txBody>
                  <a:tcPr marL="9525" marR="9525" marT="9525" marB="0" anchor="ctr">
                    <a:solidFill>
                      <a:schemeClr val="accent5">
                        <a:lumMod val="75000"/>
                      </a:schemeClr>
                    </a:solidFill>
                  </a:tcPr>
                </a:tc>
                <a:tc>
                  <a:txBody>
                    <a:bodyPr/>
                    <a:lstStyle/>
                    <a:p>
                      <a:pPr algn="ctr" fontAlgn="ctr"/>
                      <a:r>
                        <a:rPr lang="es-AR" sz="1600" b="1" i="0" u="none" strike="noStrike" dirty="0">
                          <a:solidFill>
                            <a:schemeClr val="bg1"/>
                          </a:solidFill>
                          <a:effectLst/>
                          <a:latin typeface="Arial" panose="020B0604020202020204" pitchFamily="34" charset="0"/>
                          <a:cs typeface="Arial" panose="020B0604020202020204" pitchFamily="34" charset="0"/>
                        </a:rPr>
                        <a:t>Meses detenido hasta fallecer</a:t>
                      </a:r>
                    </a:p>
                  </a:txBody>
                  <a:tcPr marL="9525" marR="9525" marT="9525" marB="0" anchor="ctr">
                    <a:solidFill>
                      <a:schemeClr val="accent5">
                        <a:lumMod val="75000"/>
                      </a:schemeClr>
                    </a:solidFill>
                  </a:tcPr>
                </a:tc>
                <a:tc>
                  <a:txBody>
                    <a:bodyPr/>
                    <a:lstStyle/>
                    <a:p>
                      <a:pPr algn="ctr" fontAlgn="ctr"/>
                      <a:r>
                        <a:rPr lang="es-AR" sz="1600" b="1" i="0" u="none" strike="noStrike" dirty="0">
                          <a:solidFill>
                            <a:schemeClr val="bg1"/>
                          </a:solidFill>
                          <a:effectLst/>
                          <a:latin typeface="Arial" panose="020B0604020202020204" pitchFamily="34" charset="0"/>
                          <a:cs typeface="Arial" panose="020B0604020202020204" pitchFamily="34" charset="0"/>
                        </a:rPr>
                        <a:t>Tipo</a:t>
                      </a:r>
                    </a:p>
                  </a:txBody>
                  <a:tcPr marL="9525" marR="9525" marT="9525" marB="0" anchor="ctr">
                    <a:solidFill>
                      <a:schemeClr val="accent5">
                        <a:lumMod val="75000"/>
                      </a:schemeClr>
                    </a:solidFill>
                  </a:tcPr>
                </a:tc>
                <a:tc>
                  <a:txBody>
                    <a:bodyPr/>
                    <a:lstStyle/>
                    <a:p>
                      <a:pPr algn="ctr" fontAlgn="ctr"/>
                      <a:r>
                        <a:rPr lang="es-MX" sz="1600" b="1" i="0" u="none" strike="noStrike" dirty="0" smtClean="0">
                          <a:solidFill>
                            <a:schemeClr val="bg1"/>
                          </a:solidFill>
                          <a:effectLst/>
                          <a:latin typeface="Arial" panose="020B0604020202020204" pitchFamily="34" charset="0"/>
                          <a:cs typeface="Arial" panose="020B0604020202020204" pitchFamily="34" charset="0"/>
                        </a:rPr>
                        <a:t>Lesa</a:t>
                      </a:r>
                      <a:endParaRPr lang="es-A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5">
                        <a:lumMod val="75000"/>
                      </a:schemeClr>
                    </a:solidFill>
                  </a:tcPr>
                </a:tc>
              </a:tr>
              <a:tr h="231418">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20/12/2010</a:t>
                      </a:r>
                    </a:p>
                  </a:txBody>
                  <a:tcPr marL="9525" marR="9525" marT="9525" marB="0" anchor="ctr"/>
                </a:tc>
                <a:tc>
                  <a:txBody>
                    <a:bodyPr/>
                    <a:lstStyle/>
                    <a:p>
                      <a:pPr algn="l" fontAlgn="ctr"/>
                      <a:r>
                        <a:rPr lang="es-AR" sz="1400" b="0" i="0" u="none" strike="noStrike" dirty="0">
                          <a:solidFill>
                            <a:srgbClr val="000000"/>
                          </a:solidFill>
                          <a:effectLst/>
                          <a:latin typeface="Arial" panose="020B0604020202020204" pitchFamily="34" charset="0"/>
                          <a:cs typeface="Arial" panose="020B0604020202020204" pitchFamily="34" charset="0"/>
                        </a:rPr>
                        <a:t>Carlos </a:t>
                      </a:r>
                      <a:r>
                        <a:rPr lang="es-AR" sz="1400" b="0" i="0" u="none" strike="noStrike" dirty="0" smtClean="0">
                          <a:solidFill>
                            <a:srgbClr val="000000"/>
                          </a:solidFill>
                          <a:effectLst/>
                          <a:latin typeface="Arial" panose="020B0604020202020204" pitchFamily="34" charset="0"/>
                          <a:cs typeface="Arial" panose="020B0604020202020204" pitchFamily="34" charset="0"/>
                        </a:rPr>
                        <a:t>Ariel </a:t>
                      </a:r>
                      <a:r>
                        <a:rPr lang="es-AR" sz="1400" b="0" i="0" u="none" strike="noStrike" dirty="0" err="1" smtClean="0">
                          <a:solidFill>
                            <a:srgbClr val="000000"/>
                          </a:solidFill>
                          <a:effectLst/>
                          <a:latin typeface="Arial" panose="020B0604020202020204" pitchFamily="34" charset="0"/>
                          <a:cs typeface="Arial" panose="020B0604020202020204" pitchFamily="34" charset="0"/>
                        </a:rPr>
                        <a:t>Svica</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Procesado</a:t>
                      </a:r>
                    </a:p>
                  </a:txBody>
                  <a:tcPr marL="9525" marR="9525" marT="9525" marB="0" anchor="ctr"/>
                </a:tc>
                <a:tc>
                  <a:txBody>
                    <a:bodyPr/>
                    <a:lstStyle/>
                    <a:p>
                      <a:pPr algn="ctr" fontAlgn="b"/>
                      <a:r>
                        <a:rPr lang="es-AR" sz="14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tc>
                <a:tc>
                  <a:txBody>
                    <a:bodyPr/>
                    <a:lstStyle/>
                    <a:p>
                      <a:pPr algn="ctr" fontAlgn="b"/>
                      <a:r>
                        <a:rPr lang="es-AR" sz="1400" b="0" i="0" u="none" strike="noStrike">
                          <a:solidFill>
                            <a:srgbClr val="000000"/>
                          </a:solidFill>
                          <a:effectLst/>
                          <a:latin typeface="Arial" panose="020B0604020202020204" pitchFamily="34" charset="0"/>
                          <a:cs typeface="Arial" panose="020B0604020202020204" pitchFamily="34" charset="0"/>
                        </a:rPr>
                        <a:t>No violenta</a:t>
                      </a:r>
                    </a:p>
                  </a:txBody>
                  <a:tcPr marL="9525" marR="9525" marT="9525" marB="0" anchor="ctr"/>
                </a:tc>
                <a:tc>
                  <a:txBody>
                    <a:bodyPr/>
                    <a:lstStyle/>
                    <a:p>
                      <a:pPr algn="ctr" fontAlgn="b"/>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080">
                <a:tc>
                  <a:txBody>
                    <a:bodyPr/>
                    <a:lstStyle/>
                    <a:p>
                      <a:pPr algn="ctr" fontAlgn="ctr"/>
                      <a:r>
                        <a:rPr lang="es-AR" sz="1400" b="0" i="0" u="none" strike="noStrike" dirty="0">
                          <a:solidFill>
                            <a:srgbClr val="000000"/>
                          </a:solidFill>
                          <a:effectLst/>
                          <a:latin typeface="Arial" panose="020B0604020202020204" pitchFamily="34" charset="0"/>
                          <a:cs typeface="Arial" panose="020B0604020202020204" pitchFamily="34" charset="0"/>
                        </a:rPr>
                        <a:t>21/07/2012</a:t>
                      </a:r>
                    </a:p>
                  </a:txBody>
                  <a:tcPr marL="9525" marR="9525" marT="9525" marB="0" anchor="ctr"/>
                </a:tc>
                <a:tc>
                  <a:txBody>
                    <a:bodyPr/>
                    <a:lstStyle/>
                    <a:p>
                      <a:pPr algn="l" fontAlgn="b"/>
                      <a:r>
                        <a:rPr lang="es-AR" sz="1400" b="0" i="0" u="none" strike="noStrike" dirty="0" smtClean="0">
                          <a:solidFill>
                            <a:srgbClr val="000000"/>
                          </a:solidFill>
                          <a:effectLst/>
                          <a:latin typeface="Arial" panose="020B0604020202020204" pitchFamily="34" charset="0"/>
                          <a:cs typeface="Arial" panose="020B0604020202020204" pitchFamily="34" charset="0"/>
                        </a:rPr>
                        <a:t>Miguel Jones Solano</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tc>
                <a:tc>
                  <a:txBody>
                    <a:bodyPr/>
                    <a:lstStyle/>
                    <a:p>
                      <a:pPr algn="ctr" fontAlgn="ctr"/>
                      <a:r>
                        <a:rPr lang="es-AR" sz="1400" b="0" i="0" u="none" strike="noStrike" dirty="0">
                          <a:solidFill>
                            <a:srgbClr val="000000"/>
                          </a:solidFill>
                          <a:effectLst/>
                          <a:latin typeface="Arial" panose="020B0604020202020204" pitchFamily="34" charset="0"/>
                          <a:cs typeface="Arial" panose="020B0604020202020204" pitchFamily="34" charset="0"/>
                        </a:rPr>
                        <a:t>Condenado</a:t>
                      </a:r>
                    </a:p>
                  </a:txBody>
                  <a:tcPr marL="9525" marR="9525" marT="9525" marB="0" anchor="ctr"/>
                </a:tc>
                <a:tc>
                  <a:txBody>
                    <a:bodyPr/>
                    <a:lstStyle/>
                    <a:p>
                      <a:pPr algn="ctr" fontAlgn="ctr"/>
                      <a:r>
                        <a:rPr lang="es-AR" sz="1400" b="0" i="0" u="none" strike="noStrike">
                          <a:solidFill>
                            <a:srgbClr val="000000"/>
                          </a:solidFill>
                          <a:effectLst/>
                          <a:latin typeface="Arial" panose="020B0604020202020204" pitchFamily="34" charset="0"/>
                          <a:cs typeface="Arial" panose="020B0604020202020204" pitchFamily="34" charset="0"/>
                        </a:rPr>
                        <a:t>30,83</a:t>
                      </a:r>
                    </a:p>
                  </a:txBody>
                  <a:tcPr marL="9525" marR="9525" marT="9525" marB="0" anchor="ctr"/>
                </a:tc>
                <a:tc>
                  <a:txBody>
                    <a:bodyPr/>
                    <a:lstStyle/>
                    <a:p>
                      <a:pPr algn="ctr" fontAlgn="b"/>
                      <a:r>
                        <a:rPr lang="es-AR" sz="1400" b="0" i="0" u="none" strike="noStrike">
                          <a:solidFill>
                            <a:srgbClr val="000000"/>
                          </a:solidFill>
                          <a:effectLst/>
                          <a:latin typeface="Arial" panose="020B0604020202020204" pitchFamily="34" charset="0"/>
                          <a:cs typeface="Arial" panose="020B0604020202020204" pitchFamily="34" charset="0"/>
                        </a:rPr>
                        <a:t>Violenta</a:t>
                      </a:r>
                    </a:p>
                  </a:txBody>
                  <a:tcPr marL="9525" marR="9525" marT="9525" marB="0" anchor="ctr"/>
                </a:tc>
                <a:tc>
                  <a:txBody>
                    <a:bodyPr/>
                    <a:lstStyle/>
                    <a:p>
                      <a:pPr algn="ctr" fontAlgn="b"/>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42080">
                <a:tc>
                  <a:txBody>
                    <a:bodyPr/>
                    <a:lstStyle/>
                    <a:p>
                      <a:pPr algn="ctr" fontAlgn="ctr"/>
                      <a:r>
                        <a:rPr lang="es-AR" sz="1400" b="0" i="0" u="none" strike="noStrike" dirty="0">
                          <a:solidFill>
                            <a:srgbClr val="000000"/>
                          </a:solidFill>
                          <a:effectLst/>
                          <a:latin typeface="Arial" panose="020B0604020202020204" pitchFamily="34" charset="0"/>
                          <a:cs typeface="Arial" panose="020B0604020202020204" pitchFamily="34" charset="0"/>
                        </a:rPr>
                        <a:t>26/11/2013</a:t>
                      </a:r>
                    </a:p>
                  </a:txBody>
                  <a:tcPr marL="9525" marR="9525" marT="9525" marB="0" anchor="ctr"/>
                </a:tc>
                <a:tc>
                  <a:txBody>
                    <a:bodyPr/>
                    <a:lstStyle/>
                    <a:p>
                      <a:pPr algn="l" fontAlgn="ctr"/>
                      <a:r>
                        <a:rPr lang="es-AR" sz="1400" b="0" i="0" u="none" strike="noStrike" dirty="0" smtClean="0">
                          <a:solidFill>
                            <a:srgbClr val="000000"/>
                          </a:solidFill>
                          <a:effectLst/>
                          <a:latin typeface="Arial" panose="020B0604020202020204" pitchFamily="34" charset="0"/>
                          <a:cs typeface="Arial" panose="020B0604020202020204" pitchFamily="34" charset="0"/>
                        </a:rPr>
                        <a:t>Eduardo </a:t>
                      </a:r>
                      <a:r>
                        <a:rPr lang="es-AR" sz="1400" b="0" i="0" u="none" strike="noStrike" dirty="0" err="1" smtClean="0">
                          <a:solidFill>
                            <a:srgbClr val="000000"/>
                          </a:solidFill>
                          <a:effectLst/>
                          <a:latin typeface="Arial" panose="020B0604020202020204" pitchFamily="34" charset="0"/>
                          <a:cs typeface="Arial" panose="020B0604020202020204" pitchFamily="34" charset="0"/>
                        </a:rPr>
                        <a:t>Glinka</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4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ctr"/>
                </a:tc>
                <a:tc>
                  <a:txBody>
                    <a:bodyPr/>
                    <a:lstStyle/>
                    <a:p>
                      <a:pPr algn="ctr" fontAlgn="ctr"/>
                      <a:r>
                        <a:rPr lang="es-AR" sz="1400" b="0" i="0" u="none" strike="noStrike" dirty="0">
                          <a:solidFill>
                            <a:srgbClr val="000000"/>
                          </a:solidFill>
                          <a:effectLst/>
                          <a:latin typeface="Arial" panose="020B0604020202020204" pitchFamily="34" charset="0"/>
                          <a:cs typeface="Arial" panose="020B0604020202020204" pitchFamily="34" charset="0"/>
                        </a:rPr>
                        <a:t>Procesado</a:t>
                      </a:r>
                    </a:p>
                  </a:txBody>
                  <a:tcPr marL="9525" marR="9525" marT="9525" marB="0" anchor="ctr"/>
                </a:tc>
                <a:tc>
                  <a:txBody>
                    <a:bodyPr/>
                    <a:lstStyle/>
                    <a:p>
                      <a:pPr algn="ctr" fontAlgn="ctr"/>
                      <a:r>
                        <a:rPr lang="es-AR" sz="1400" b="0" i="0" u="none" strike="noStrike" dirty="0">
                          <a:solidFill>
                            <a:srgbClr val="000000"/>
                          </a:solidFill>
                          <a:effectLst/>
                          <a:latin typeface="Arial" panose="020B0604020202020204" pitchFamily="34" charset="0"/>
                          <a:cs typeface="Arial" panose="020B0604020202020204" pitchFamily="34" charset="0"/>
                        </a:rPr>
                        <a:t>1,13</a:t>
                      </a:r>
                    </a:p>
                  </a:txBody>
                  <a:tcPr marL="9525" marR="9525" marT="9525" marB="0" anchor="ctr"/>
                </a:tc>
                <a:tc>
                  <a:txBody>
                    <a:bodyPr/>
                    <a:lstStyle/>
                    <a:p>
                      <a:pPr algn="ctr" fontAlgn="b"/>
                      <a:r>
                        <a:rPr lang="es-AR" sz="1400" b="0" i="0" u="none" strike="noStrike" dirty="0">
                          <a:solidFill>
                            <a:srgbClr val="000000"/>
                          </a:solidFill>
                          <a:effectLst/>
                          <a:latin typeface="Arial" panose="020B0604020202020204" pitchFamily="34" charset="0"/>
                          <a:cs typeface="Arial" panose="020B0604020202020204" pitchFamily="34" charset="0"/>
                        </a:rPr>
                        <a:t>No violenta</a:t>
                      </a:r>
                    </a:p>
                  </a:txBody>
                  <a:tcPr marL="9525" marR="9525" marT="9525" marB="0" anchor="ctr"/>
                </a:tc>
                <a:tc>
                  <a:txBody>
                    <a:bodyPr/>
                    <a:lstStyle/>
                    <a:p>
                      <a:pPr algn="ctr" fontAlgn="b"/>
                      <a:r>
                        <a:rPr lang="es-MX" sz="1400" b="0" i="0" u="none" strike="noStrike" dirty="0" smtClean="0">
                          <a:solidFill>
                            <a:srgbClr val="000000"/>
                          </a:solidFill>
                          <a:effectLst/>
                          <a:latin typeface="Arial" panose="020B0604020202020204" pitchFamily="34" charset="0"/>
                          <a:cs typeface="Arial" panose="020B0604020202020204" pitchFamily="34" charset="0"/>
                        </a:rPr>
                        <a:t>Sí</a:t>
                      </a:r>
                      <a:r>
                        <a:rPr lang="es-MX" sz="1400" b="0" i="0" u="none" strike="noStrike" baseline="0" dirty="0" smtClean="0">
                          <a:solidFill>
                            <a:srgbClr val="000000"/>
                          </a:solidFill>
                          <a:effectLst/>
                          <a:latin typeface="Arial" panose="020B0604020202020204" pitchFamily="34" charset="0"/>
                          <a:cs typeface="Arial" panose="020B0604020202020204" pitchFamily="34" charset="0"/>
                        </a:rPr>
                        <a:t> </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861393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331640" y="2996952"/>
            <a:ext cx="6408712" cy="954107"/>
          </a:xfrm>
          <a:prstGeom prst="rect">
            <a:avLst/>
          </a:prstGeom>
        </p:spPr>
        <p:txBody>
          <a:bodyPr wrap="square">
            <a:spAutoFit/>
          </a:bodyPr>
          <a:lstStyle/>
          <a:p>
            <a:pPr algn="ctr"/>
            <a:r>
              <a:rPr lang="es-MX" sz="2800" b="1" dirty="0">
                <a:solidFill>
                  <a:schemeClr val="bg1">
                    <a:lumMod val="65000"/>
                  </a:schemeClr>
                </a:solidFill>
                <a:latin typeface="Arial" panose="020B0604020202020204" pitchFamily="34" charset="0"/>
                <a:cs typeface="Arial" panose="020B0604020202020204" pitchFamily="34" charset="0"/>
              </a:rPr>
              <a:t>ESCUADRONES </a:t>
            </a:r>
            <a:endParaRPr lang="es-MX" sz="2800" b="1" dirty="0" smtClean="0">
              <a:solidFill>
                <a:schemeClr val="bg1">
                  <a:lumMod val="65000"/>
                </a:schemeClr>
              </a:solidFill>
              <a:latin typeface="Arial" panose="020B0604020202020204" pitchFamily="34" charset="0"/>
              <a:cs typeface="Arial" panose="020B0604020202020204" pitchFamily="34" charset="0"/>
            </a:endParaRPr>
          </a:p>
          <a:p>
            <a:pPr algn="ctr"/>
            <a:r>
              <a:rPr lang="es-MX" sz="2800" b="1" dirty="0" smtClean="0">
                <a:solidFill>
                  <a:schemeClr val="bg1">
                    <a:lumMod val="65000"/>
                  </a:schemeClr>
                </a:solidFill>
                <a:latin typeface="Arial" panose="020B0604020202020204" pitchFamily="34" charset="0"/>
                <a:cs typeface="Arial" panose="020B0604020202020204" pitchFamily="34" charset="0"/>
              </a:rPr>
              <a:t>“</a:t>
            </a:r>
            <a:r>
              <a:rPr lang="es-MX" sz="2800" b="1" dirty="0">
                <a:solidFill>
                  <a:schemeClr val="bg1">
                    <a:lumMod val="65000"/>
                  </a:schemeClr>
                </a:solidFill>
                <a:latin typeface="Arial" panose="020B0604020202020204" pitchFamily="34" charset="0"/>
                <a:cs typeface="Arial" panose="020B0604020202020204" pitchFamily="34" charset="0"/>
              </a:rPr>
              <a:t>AGRUPACIÓN </a:t>
            </a:r>
            <a:r>
              <a:rPr lang="es-MX" sz="2800" b="1" dirty="0" smtClean="0">
                <a:solidFill>
                  <a:schemeClr val="bg1">
                    <a:lumMod val="65000"/>
                  </a:schemeClr>
                </a:solidFill>
                <a:latin typeface="Arial" panose="020B0604020202020204" pitchFamily="34" charset="0"/>
                <a:cs typeface="Arial" panose="020B0604020202020204" pitchFamily="34" charset="0"/>
              </a:rPr>
              <a:t>IV -  MISIONES”</a:t>
            </a:r>
            <a:endParaRPr lang="es-AR" sz="2800" b="1" dirty="0" smtClean="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562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9512" y="188640"/>
            <a:ext cx="5976664" cy="615553"/>
          </a:xfrm>
          <a:prstGeom prst="rect">
            <a:avLst/>
          </a:prstGeom>
          <a:noFill/>
        </p:spPr>
        <p:txBody>
          <a:bodyPr wrap="square" rtlCol="0">
            <a:spAutoFit/>
          </a:bodyPr>
          <a:lstStyle/>
          <a:p>
            <a:r>
              <a:rPr lang="es-MX" sz="2000" b="1" dirty="0" smtClean="0">
                <a:solidFill>
                  <a:srgbClr val="002060"/>
                </a:solidFill>
                <a:latin typeface="Arial" panose="020B0604020202020204" pitchFamily="34" charset="0"/>
                <a:cs typeface="Arial" panose="020B0604020202020204" pitchFamily="34" charset="0"/>
              </a:rPr>
              <a:t>Referencia geográfica</a:t>
            </a:r>
          </a:p>
          <a:p>
            <a:r>
              <a:rPr lang="es-MX" sz="1400" b="1" i="1" dirty="0" smtClean="0">
                <a:solidFill>
                  <a:schemeClr val="bg1">
                    <a:lumMod val="65000"/>
                  </a:schemeClr>
                </a:solidFill>
                <a:latin typeface="Arial" panose="020B0604020202020204" pitchFamily="34" charset="0"/>
                <a:cs typeface="Arial" panose="020B0604020202020204" pitchFamily="34" charset="0"/>
              </a:rPr>
              <a:t>Agrupación IV – “Misiones”</a:t>
            </a:r>
            <a:endParaRPr lang="es-AR" sz="1400" b="1" i="1" dirty="0">
              <a:solidFill>
                <a:schemeClr val="bg1">
                  <a:lumMod val="65000"/>
                </a:schemeClr>
              </a:solidFill>
              <a:latin typeface="Arial" panose="020B0604020202020204" pitchFamily="34" charset="0"/>
              <a:cs typeface="Arial" panose="020B0604020202020204" pitchFamily="34" charset="0"/>
            </a:endParaRPr>
          </a:p>
        </p:txBody>
      </p:sp>
      <p:sp>
        <p:nvSpPr>
          <p:cNvPr id="14" name="Elipse 13"/>
          <p:cNvSpPr/>
          <p:nvPr/>
        </p:nvSpPr>
        <p:spPr>
          <a:xfrm>
            <a:off x="3440662" y="7100828"/>
            <a:ext cx="127525" cy="121909"/>
          </a:xfrm>
          <a:prstGeom prst="ellipse">
            <a:avLst/>
          </a:prstGeom>
          <a:solidFill>
            <a:srgbClr val="FFFF00"/>
          </a:solidFill>
          <a:ln>
            <a:solidFill>
              <a:srgbClr val="FFFF0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AR"/>
          </a:p>
        </p:txBody>
      </p:sp>
      <p:grpSp>
        <p:nvGrpSpPr>
          <p:cNvPr id="41" name="Grupo 40"/>
          <p:cNvGrpSpPr/>
          <p:nvPr/>
        </p:nvGrpSpPr>
        <p:grpSpPr>
          <a:xfrm>
            <a:off x="0" y="908720"/>
            <a:ext cx="8532440" cy="5904076"/>
            <a:chOff x="0" y="908720"/>
            <a:chExt cx="8532440" cy="5904076"/>
          </a:xfrm>
        </p:grpSpPr>
        <p:sp>
          <p:nvSpPr>
            <p:cNvPr id="6" name="CuadroTexto 5"/>
            <p:cNvSpPr txBox="1"/>
            <p:nvPr/>
          </p:nvSpPr>
          <p:spPr>
            <a:xfrm>
              <a:off x="0" y="6597352"/>
              <a:ext cx="7632848" cy="215444"/>
            </a:xfrm>
            <a:prstGeom prst="rect">
              <a:avLst/>
            </a:prstGeom>
            <a:noFill/>
          </p:spPr>
          <p:txBody>
            <a:bodyPr wrap="square" rtlCol="0">
              <a:spAutoFit/>
            </a:bodyPr>
            <a:lstStyle/>
            <a:p>
              <a:r>
                <a:rPr lang="es-MX" sz="800" i="1" dirty="0">
                  <a:latin typeface="Arial" panose="020B0604020202020204" pitchFamily="34" charset="0"/>
                  <a:cs typeface="Arial" panose="020B0604020202020204" pitchFamily="34" charset="0"/>
                </a:rPr>
                <a:t>Fuente: </a:t>
              </a:r>
              <a:r>
                <a:rPr lang="es-MX" sz="800" i="1" dirty="0" smtClean="0">
                  <a:latin typeface="Arial" panose="020B0604020202020204" pitchFamily="34" charset="0"/>
                  <a:cs typeface="Arial" panose="020B0604020202020204" pitchFamily="34" charset="0"/>
                </a:rPr>
                <a:t>http</a:t>
              </a:r>
              <a:r>
                <a:rPr lang="es-MX" sz="800" i="1" dirty="0">
                  <a:latin typeface="Arial" panose="020B0604020202020204" pitchFamily="34" charset="0"/>
                  <a:cs typeface="Arial" panose="020B0604020202020204" pitchFamily="34" charset="0"/>
                </a:rPr>
                <a:t>://gendarmeria.gov.ar/</a:t>
              </a:r>
              <a:endParaRPr lang="es-AR" sz="800" i="1" dirty="0">
                <a:latin typeface="Arial" panose="020B0604020202020204" pitchFamily="34" charset="0"/>
                <a:cs typeface="Arial" panose="020B0604020202020204" pitchFamily="34" charset="0"/>
              </a:endParaRPr>
            </a:p>
          </p:txBody>
        </p:sp>
        <p:cxnSp>
          <p:nvCxnSpPr>
            <p:cNvPr id="7" name="Conector recto 6"/>
            <p:cNvCxnSpPr/>
            <p:nvPr/>
          </p:nvCxnSpPr>
          <p:spPr>
            <a:xfrm>
              <a:off x="251520" y="908720"/>
              <a:ext cx="64807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108" y="1007532"/>
              <a:ext cx="4611012" cy="5805264"/>
            </a:xfrm>
            <a:prstGeom prst="rect">
              <a:avLst/>
            </a:prstGeom>
          </p:spPr>
        </p:pic>
        <p:sp>
          <p:nvSpPr>
            <p:cNvPr id="16" name="Rectángulo 15"/>
            <p:cNvSpPr/>
            <p:nvPr/>
          </p:nvSpPr>
          <p:spPr>
            <a:xfrm>
              <a:off x="507094" y="4581128"/>
              <a:ext cx="1112578" cy="360040"/>
            </a:xfrm>
            <a:prstGeom prst="rect">
              <a:avLst/>
            </a:prstGeom>
            <a:solidFill>
              <a:srgbClr val="92D050"/>
            </a:solidFill>
            <a:ln>
              <a:solidFill>
                <a:srgbClr val="92D05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900" b="1" dirty="0">
                  <a:solidFill>
                    <a:schemeClr val="tx1"/>
                  </a:solidFill>
                  <a:latin typeface="Arial" panose="020B0604020202020204" pitchFamily="34" charset="0"/>
                  <a:cs typeface="Arial" panose="020B0604020202020204" pitchFamily="34" charset="0"/>
                </a:rPr>
                <a:t>ESCUADRÓN 11 </a:t>
              </a:r>
              <a:endParaRPr lang="es-MX" sz="900" b="1" dirty="0" smtClean="0">
                <a:solidFill>
                  <a:schemeClr val="tx1"/>
                </a:solidFill>
                <a:latin typeface="Arial" panose="020B0604020202020204" pitchFamily="34" charset="0"/>
                <a:cs typeface="Arial" panose="020B0604020202020204" pitchFamily="34" charset="0"/>
              </a:endParaRPr>
            </a:p>
            <a:p>
              <a:pPr algn="ctr"/>
              <a:r>
                <a:rPr lang="es-MX" sz="900" b="1" dirty="0" smtClean="0">
                  <a:solidFill>
                    <a:schemeClr val="tx1"/>
                  </a:solidFill>
                  <a:latin typeface="Arial" panose="020B0604020202020204" pitchFamily="34" charset="0"/>
                  <a:cs typeface="Arial" panose="020B0604020202020204" pitchFamily="34" charset="0"/>
                </a:rPr>
                <a:t>“San Ignacio”</a:t>
              </a:r>
              <a:endParaRPr lang="es-AR" sz="900" b="1" dirty="0">
                <a:solidFill>
                  <a:schemeClr val="tx1"/>
                </a:solidFill>
                <a:latin typeface="Arial" panose="020B0604020202020204" pitchFamily="34" charset="0"/>
                <a:cs typeface="Arial" panose="020B0604020202020204" pitchFamily="34" charset="0"/>
              </a:endParaRPr>
            </a:p>
          </p:txBody>
        </p:sp>
        <p:cxnSp>
          <p:nvCxnSpPr>
            <p:cNvPr id="20" name="Conector recto de flecha 19"/>
            <p:cNvCxnSpPr/>
            <p:nvPr/>
          </p:nvCxnSpPr>
          <p:spPr>
            <a:xfrm flipH="1" flipV="1">
              <a:off x="1691680" y="4764646"/>
              <a:ext cx="1368152" cy="1"/>
            </a:xfrm>
            <a:prstGeom prst="straightConnector1">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4" name="Rectángulo 23"/>
            <p:cNvSpPr/>
            <p:nvPr/>
          </p:nvSpPr>
          <p:spPr>
            <a:xfrm>
              <a:off x="179512" y="6093296"/>
              <a:ext cx="1112578" cy="360040"/>
            </a:xfrm>
            <a:prstGeom prst="rect">
              <a:avLst/>
            </a:prstGeom>
            <a:solidFill>
              <a:srgbClr val="92D050"/>
            </a:solidFill>
            <a:ln>
              <a:solidFill>
                <a:srgbClr val="92D05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900" b="1" dirty="0">
                  <a:solidFill>
                    <a:schemeClr val="tx1"/>
                  </a:solidFill>
                  <a:latin typeface="Arial" panose="020B0604020202020204" pitchFamily="34" charset="0"/>
                  <a:cs typeface="Arial" panose="020B0604020202020204" pitchFamily="34" charset="0"/>
                </a:rPr>
                <a:t>ESCUADRÓN 8</a:t>
              </a:r>
              <a:endParaRPr lang="es-MX" sz="900" b="1" dirty="0" smtClean="0">
                <a:solidFill>
                  <a:schemeClr val="tx1"/>
                </a:solidFill>
                <a:latin typeface="Arial" panose="020B0604020202020204" pitchFamily="34" charset="0"/>
                <a:cs typeface="Arial" panose="020B0604020202020204" pitchFamily="34" charset="0"/>
              </a:endParaRPr>
            </a:p>
            <a:p>
              <a:pPr algn="ctr"/>
              <a:r>
                <a:rPr lang="es-MX" sz="900" b="1" dirty="0" smtClean="0">
                  <a:solidFill>
                    <a:schemeClr val="tx1"/>
                  </a:solidFill>
                  <a:latin typeface="Arial" panose="020B0604020202020204" pitchFamily="34" charset="0"/>
                  <a:cs typeface="Arial" panose="020B0604020202020204" pitchFamily="34" charset="0"/>
                </a:rPr>
                <a:t>“Alto Uruguay”</a:t>
              </a:r>
              <a:endParaRPr lang="es-AR" sz="900" b="1" dirty="0">
                <a:solidFill>
                  <a:schemeClr val="tx1"/>
                </a:solidFill>
                <a:latin typeface="Arial" panose="020B0604020202020204" pitchFamily="34" charset="0"/>
                <a:cs typeface="Arial" panose="020B0604020202020204" pitchFamily="34" charset="0"/>
              </a:endParaRPr>
            </a:p>
          </p:txBody>
        </p:sp>
        <p:cxnSp>
          <p:nvCxnSpPr>
            <p:cNvPr id="25" name="Conector recto de flecha 24"/>
            <p:cNvCxnSpPr/>
            <p:nvPr/>
          </p:nvCxnSpPr>
          <p:spPr>
            <a:xfrm flipH="1" flipV="1">
              <a:off x="1364098" y="6276814"/>
              <a:ext cx="1368152" cy="1"/>
            </a:xfrm>
            <a:prstGeom prst="straightConnector1">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6" name="Rectángulo 25"/>
            <p:cNvSpPr/>
            <p:nvPr/>
          </p:nvSpPr>
          <p:spPr>
            <a:xfrm>
              <a:off x="2160140" y="2803351"/>
              <a:ext cx="1112578" cy="360040"/>
            </a:xfrm>
            <a:prstGeom prst="rect">
              <a:avLst/>
            </a:prstGeom>
            <a:solidFill>
              <a:srgbClr val="92D050"/>
            </a:solidFill>
            <a:ln>
              <a:solidFill>
                <a:srgbClr val="92D05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900" b="1" dirty="0">
                  <a:solidFill>
                    <a:schemeClr val="tx1"/>
                  </a:solidFill>
                  <a:latin typeface="Arial" panose="020B0604020202020204" pitchFamily="34" charset="0"/>
                  <a:cs typeface="Arial" panose="020B0604020202020204" pitchFamily="34" charset="0"/>
                </a:rPr>
                <a:t>ESCUADRÓN </a:t>
              </a:r>
              <a:r>
                <a:rPr lang="es-MX" sz="900" b="1" dirty="0" smtClean="0">
                  <a:solidFill>
                    <a:schemeClr val="tx1"/>
                  </a:solidFill>
                  <a:latin typeface="Arial" panose="020B0604020202020204" pitchFamily="34" charset="0"/>
                  <a:cs typeface="Arial" panose="020B0604020202020204" pitchFamily="34" charset="0"/>
                </a:rPr>
                <a:t>10 </a:t>
              </a:r>
            </a:p>
            <a:p>
              <a:pPr algn="ctr"/>
              <a:r>
                <a:rPr lang="es-MX" sz="900" b="1" dirty="0" smtClean="0">
                  <a:solidFill>
                    <a:schemeClr val="tx1"/>
                  </a:solidFill>
                  <a:latin typeface="Arial" panose="020B0604020202020204" pitchFamily="34" charset="0"/>
                  <a:cs typeface="Arial" panose="020B0604020202020204" pitchFamily="34" charset="0"/>
                </a:rPr>
                <a:t>“Eldorado”</a:t>
              </a:r>
              <a:endParaRPr lang="es-AR" sz="900" b="1" dirty="0">
                <a:solidFill>
                  <a:schemeClr val="tx1"/>
                </a:solidFill>
                <a:latin typeface="Arial" panose="020B0604020202020204" pitchFamily="34" charset="0"/>
                <a:cs typeface="Arial" panose="020B0604020202020204" pitchFamily="34" charset="0"/>
              </a:endParaRPr>
            </a:p>
          </p:txBody>
        </p:sp>
        <p:cxnSp>
          <p:nvCxnSpPr>
            <p:cNvPr id="27" name="Conector recto de flecha 26"/>
            <p:cNvCxnSpPr/>
            <p:nvPr/>
          </p:nvCxnSpPr>
          <p:spPr>
            <a:xfrm flipH="1" flipV="1">
              <a:off x="3344726" y="2986869"/>
              <a:ext cx="1368152" cy="1"/>
            </a:xfrm>
            <a:prstGeom prst="straightConnector1">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8" name="Rectángulo 27"/>
            <p:cNvSpPr/>
            <p:nvPr/>
          </p:nvSpPr>
          <p:spPr>
            <a:xfrm>
              <a:off x="2091270" y="1340768"/>
              <a:ext cx="1112578" cy="360040"/>
            </a:xfrm>
            <a:prstGeom prst="rect">
              <a:avLst/>
            </a:prstGeom>
            <a:solidFill>
              <a:srgbClr val="92D050"/>
            </a:solidFill>
            <a:ln>
              <a:solidFill>
                <a:srgbClr val="92D05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900" b="1" dirty="0">
                  <a:solidFill>
                    <a:schemeClr val="tx1"/>
                  </a:solidFill>
                  <a:latin typeface="Arial" panose="020B0604020202020204" pitchFamily="34" charset="0"/>
                  <a:cs typeface="Arial" panose="020B0604020202020204" pitchFamily="34" charset="0"/>
                </a:rPr>
                <a:t>ESCUADRÓN </a:t>
              </a:r>
              <a:r>
                <a:rPr lang="es-MX" sz="900" b="1" dirty="0" smtClean="0">
                  <a:solidFill>
                    <a:schemeClr val="tx1"/>
                  </a:solidFill>
                  <a:latin typeface="Arial" panose="020B0604020202020204" pitchFamily="34" charset="0"/>
                  <a:cs typeface="Arial" panose="020B0604020202020204" pitchFamily="34" charset="0"/>
                </a:rPr>
                <a:t>13 </a:t>
              </a:r>
            </a:p>
            <a:p>
              <a:pPr algn="ctr"/>
              <a:r>
                <a:rPr lang="es-MX" sz="900" b="1" dirty="0" smtClean="0">
                  <a:solidFill>
                    <a:schemeClr val="tx1"/>
                  </a:solidFill>
                  <a:latin typeface="Arial" panose="020B0604020202020204" pitchFamily="34" charset="0"/>
                  <a:cs typeface="Arial" panose="020B0604020202020204" pitchFamily="34" charset="0"/>
                </a:rPr>
                <a:t>“Iguazú”</a:t>
              </a:r>
              <a:endParaRPr lang="es-AR" sz="900" b="1" dirty="0">
                <a:solidFill>
                  <a:schemeClr val="tx1"/>
                </a:solidFill>
                <a:latin typeface="Arial" panose="020B0604020202020204" pitchFamily="34" charset="0"/>
                <a:cs typeface="Arial" panose="020B0604020202020204" pitchFamily="34" charset="0"/>
              </a:endParaRPr>
            </a:p>
          </p:txBody>
        </p:sp>
        <p:cxnSp>
          <p:nvCxnSpPr>
            <p:cNvPr id="29" name="Conector recto de flecha 28"/>
            <p:cNvCxnSpPr/>
            <p:nvPr/>
          </p:nvCxnSpPr>
          <p:spPr>
            <a:xfrm flipH="1" flipV="1">
              <a:off x="3275856" y="1524286"/>
              <a:ext cx="1368152" cy="1"/>
            </a:xfrm>
            <a:prstGeom prst="straightConnector1">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0" name="Conector recto de flecha 29"/>
            <p:cNvCxnSpPr/>
            <p:nvPr/>
          </p:nvCxnSpPr>
          <p:spPr>
            <a:xfrm flipV="1">
              <a:off x="6513908" y="2741426"/>
              <a:ext cx="866404" cy="2"/>
            </a:xfrm>
            <a:prstGeom prst="curvedConnector3">
              <a:avLst>
                <a:gd name="adj1" fmla="val 50000"/>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33" name="Rectángulo 32"/>
            <p:cNvSpPr/>
            <p:nvPr/>
          </p:nvSpPr>
          <p:spPr>
            <a:xfrm>
              <a:off x="7419862" y="2561405"/>
              <a:ext cx="1112578" cy="425463"/>
            </a:xfrm>
            <a:prstGeom prst="rect">
              <a:avLst/>
            </a:prstGeom>
            <a:solidFill>
              <a:srgbClr val="92D050"/>
            </a:solidFill>
            <a:ln>
              <a:solidFill>
                <a:srgbClr val="92D05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900" b="1" dirty="0">
                  <a:solidFill>
                    <a:schemeClr val="tx1"/>
                  </a:solidFill>
                  <a:latin typeface="Arial" panose="020B0604020202020204" pitchFamily="34" charset="0"/>
                  <a:cs typeface="Arial" panose="020B0604020202020204" pitchFamily="34" charset="0"/>
                </a:rPr>
                <a:t>ESCUADRÓN </a:t>
              </a:r>
              <a:r>
                <a:rPr lang="es-MX" sz="900" b="1" dirty="0" smtClean="0">
                  <a:solidFill>
                    <a:schemeClr val="tx1"/>
                  </a:solidFill>
                  <a:latin typeface="Arial" panose="020B0604020202020204" pitchFamily="34" charset="0"/>
                  <a:cs typeface="Arial" panose="020B0604020202020204" pitchFamily="34" charset="0"/>
                </a:rPr>
                <a:t>12</a:t>
              </a:r>
            </a:p>
            <a:p>
              <a:pPr algn="ctr"/>
              <a:r>
                <a:rPr lang="es-MX" sz="900" b="1" dirty="0" smtClean="0">
                  <a:solidFill>
                    <a:schemeClr val="tx1"/>
                  </a:solidFill>
                  <a:latin typeface="Arial" panose="020B0604020202020204" pitchFamily="34" charset="0"/>
                  <a:cs typeface="Arial" panose="020B0604020202020204" pitchFamily="34" charset="0"/>
                </a:rPr>
                <a:t>“Bernardo de Irigoyen”</a:t>
              </a:r>
              <a:endParaRPr lang="es-AR" sz="900" b="1" dirty="0">
                <a:solidFill>
                  <a:schemeClr val="tx1"/>
                </a:solidFill>
                <a:latin typeface="Arial" panose="020B0604020202020204" pitchFamily="34" charset="0"/>
                <a:cs typeface="Arial" panose="020B0604020202020204" pitchFamily="34" charset="0"/>
              </a:endParaRPr>
            </a:p>
          </p:txBody>
        </p:sp>
        <p:cxnSp>
          <p:nvCxnSpPr>
            <p:cNvPr id="34" name="Conector recto de flecha 33"/>
            <p:cNvCxnSpPr/>
            <p:nvPr/>
          </p:nvCxnSpPr>
          <p:spPr>
            <a:xfrm flipV="1">
              <a:off x="4139952" y="5301207"/>
              <a:ext cx="1368152" cy="1"/>
            </a:xfrm>
            <a:prstGeom prst="straightConnector1">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35" name="Rectángulo 34"/>
            <p:cNvSpPr/>
            <p:nvPr/>
          </p:nvSpPr>
          <p:spPr>
            <a:xfrm>
              <a:off x="5554674" y="5132696"/>
              <a:ext cx="1112578" cy="360040"/>
            </a:xfrm>
            <a:prstGeom prst="rect">
              <a:avLst/>
            </a:prstGeom>
            <a:solidFill>
              <a:srgbClr val="92D050"/>
            </a:solidFill>
            <a:ln>
              <a:solidFill>
                <a:srgbClr val="92D05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900" b="1" dirty="0">
                  <a:solidFill>
                    <a:schemeClr val="tx1"/>
                  </a:solidFill>
                  <a:latin typeface="Arial" panose="020B0604020202020204" pitchFamily="34" charset="0"/>
                  <a:cs typeface="Arial" panose="020B0604020202020204" pitchFamily="34" charset="0"/>
                </a:rPr>
                <a:t>ESCUADRÓN </a:t>
              </a:r>
              <a:r>
                <a:rPr lang="es-MX" sz="900" b="1" dirty="0" smtClean="0">
                  <a:solidFill>
                    <a:schemeClr val="tx1"/>
                  </a:solidFill>
                  <a:latin typeface="Arial" panose="020B0604020202020204" pitchFamily="34" charset="0"/>
                  <a:cs typeface="Arial" panose="020B0604020202020204" pitchFamily="34" charset="0"/>
                </a:rPr>
                <a:t>9 </a:t>
              </a:r>
            </a:p>
            <a:p>
              <a:pPr algn="ctr"/>
              <a:r>
                <a:rPr lang="es-MX" sz="900" b="1" dirty="0" smtClean="0">
                  <a:solidFill>
                    <a:schemeClr val="tx1"/>
                  </a:solidFill>
                  <a:latin typeface="Arial" panose="020B0604020202020204" pitchFamily="34" charset="0"/>
                  <a:cs typeface="Arial" panose="020B0604020202020204" pitchFamily="34" charset="0"/>
                </a:rPr>
                <a:t>“</a:t>
              </a:r>
              <a:r>
                <a:rPr lang="es-MX" sz="900" b="1" dirty="0" err="1" smtClean="0">
                  <a:solidFill>
                    <a:schemeClr val="tx1"/>
                  </a:solidFill>
                  <a:latin typeface="Arial" panose="020B0604020202020204" pitchFamily="34" charset="0"/>
                  <a:cs typeface="Arial" panose="020B0604020202020204" pitchFamily="34" charset="0"/>
                </a:rPr>
                <a:t>Oberá</a:t>
              </a:r>
              <a:r>
                <a:rPr lang="es-MX" sz="900" b="1" dirty="0" smtClean="0">
                  <a:solidFill>
                    <a:schemeClr val="tx1"/>
                  </a:solidFill>
                  <a:latin typeface="Arial" panose="020B0604020202020204" pitchFamily="34" charset="0"/>
                  <a:cs typeface="Arial" panose="020B0604020202020204" pitchFamily="34" charset="0"/>
                </a:rPr>
                <a:t>”</a:t>
              </a:r>
              <a:endParaRPr lang="es-AR" sz="900" b="1" dirty="0">
                <a:solidFill>
                  <a:schemeClr val="tx1"/>
                </a:solidFill>
                <a:latin typeface="Arial" panose="020B0604020202020204" pitchFamily="34" charset="0"/>
                <a:cs typeface="Arial" panose="020B0604020202020204" pitchFamily="34" charset="0"/>
              </a:endParaRPr>
            </a:p>
          </p:txBody>
        </p:sp>
        <p:sp>
          <p:nvSpPr>
            <p:cNvPr id="36" name="Rectángulo 35"/>
            <p:cNvSpPr/>
            <p:nvPr/>
          </p:nvSpPr>
          <p:spPr>
            <a:xfrm>
              <a:off x="645525" y="5298476"/>
              <a:ext cx="1112578" cy="360040"/>
            </a:xfrm>
            <a:prstGeom prst="rect">
              <a:avLst/>
            </a:prstGeom>
            <a:solidFill>
              <a:srgbClr val="92D050"/>
            </a:solidFill>
            <a:ln>
              <a:solidFill>
                <a:srgbClr val="92D050"/>
              </a:solidFill>
            </a:ln>
            <a:effectLst>
              <a:glow rad="1397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900" b="1" dirty="0">
                  <a:solidFill>
                    <a:schemeClr val="tx1"/>
                  </a:solidFill>
                  <a:latin typeface="Arial" panose="020B0604020202020204" pitchFamily="34" charset="0"/>
                  <a:cs typeface="Arial" panose="020B0604020202020204" pitchFamily="34" charset="0"/>
                </a:rPr>
                <a:t>ESCUADRÓN </a:t>
              </a:r>
              <a:r>
                <a:rPr lang="es-MX" sz="900" b="1" dirty="0" smtClean="0">
                  <a:solidFill>
                    <a:schemeClr val="tx1"/>
                  </a:solidFill>
                  <a:latin typeface="Arial" panose="020B0604020202020204" pitchFamily="34" charset="0"/>
                  <a:cs typeface="Arial" panose="020B0604020202020204" pitchFamily="34" charset="0"/>
                </a:rPr>
                <a:t>50 </a:t>
              </a:r>
            </a:p>
            <a:p>
              <a:pPr algn="ctr"/>
              <a:r>
                <a:rPr lang="es-MX" sz="900" b="1" dirty="0" smtClean="0">
                  <a:solidFill>
                    <a:schemeClr val="tx1"/>
                  </a:solidFill>
                  <a:latin typeface="Arial" panose="020B0604020202020204" pitchFamily="34" charset="0"/>
                  <a:cs typeface="Arial" panose="020B0604020202020204" pitchFamily="34" charset="0"/>
                </a:rPr>
                <a:t>“Posadas”</a:t>
              </a:r>
              <a:endParaRPr lang="es-AR" sz="900" b="1" dirty="0">
                <a:solidFill>
                  <a:schemeClr val="tx1"/>
                </a:solidFill>
                <a:latin typeface="Arial" panose="020B0604020202020204" pitchFamily="34" charset="0"/>
                <a:cs typeface="Arial" panose="020B0604020202020204" pitchFamily="34" charset="0"/>
              </a:endParaRPr>
            </a:p>
          </p:txBody>
        </p:sp>
        <p:cxnSp>
          <p:nvCxnSpPr>
            <p:cNvPr id="38" name="Conector recto de flecha 37"/>
            <p:cNvCxnSpPr/>
            <p:nvPr/>
          </p:nvCxnSpPr>
          <p:spPr>
            <a:xfrm flipH="1">
              <a:off x="1786108" y="5013176"/>
              <a:ext cx="409628" cy="298114"/>
            </a:xfrm>
            <a:prstGeom prst="straightConnector1">
              <a:avLst/>
            </a:prstGeom>
            <a:ln>
              <a:tailEnd type="triangle"/>
            </a:ln>
            <a:effectLst>
              <a:glow rad="101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447105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1244</Words>
  <Application>Microsoft Office PowerPoint</Application>
  <PresentationFormat>Presentación en pantalla (4:3)</PresentationFormat>
  <Paragraphs>344</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ana-ana</cp:lastModifiedBy>
  <cp:revision>78</cp:revision>
  <cp:lastPrinted>2014-09-24T18:13:38Z</cp:lastPrinted>
  <dcterms:created xsi:type="dcterms:W3CDTF">2014-04-29T17:52:53Z</dcterms:created>
  <dcterms:modified xsi:type="dcterms:W3CDTF">2014-12-20T12:58:28Z</dcterms:modified>
</cp:coreProperties>
</file>