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670" r:id="rId21"/>
    <p:sldMasterId id="2147483671" r:id="rId22"/>
    <p:sldMasterId id="2147483672" r:id="rId23"/>
    <p:sldMasterId id="2147483673" r:id="rId24"/>
    <p:sldMasterId id="2147483674" r:id="rId25"/>
    <p:sldMasterId id="2147483675" r:id="rId26"/>
    <p:sldMasterId id="2147483676" r:id="rId27"/>
    <p:sldMasterId id="2147483677" r:id="rId28"/>
    <p:sldMasterId id="2147483678" r:id="rId29"/>
    <p:sldMasterId id="2147483679" r:id="rId30"/>
    <p:sldMasterId id="2147483680" r:id="rId31"/>
    <p:sldMasterId id="2147483681" r:id="rId32"/>
    <p:sldMasterId id="2147483682" r:id="rId33"/>
    <p:sldMasterId id="2147483683" r:id="rId34"/>
    <p:sldMasterId id="2147483684" r:id="rId35"/>
    <p:sldMasterId id="2147483685" r:id="rId36"/>
    <p:sldMasterId id="2147483686" r:id="rId37"/>
  </p:sldMasterIdLst>
  <p:notesMasterIdLst>
    <p:notesMasterId r:id="rId63"/>
  </p:notesMasterIdLst>
  <p:sldIdLst>
    <p:sldId id="256" r:id="rId38"/>
    <p:sldId id="258" r:id="rId39"/>
    <p:sldId id="261" r:id="rId40"/>
    <p:sldId id="262" r:id="rId41"/>
    <p:sldId id="263" r:id="rId42"/>
    <p:sldId id="264" r:id="rId43"/>
    <p:sldId id="265" r:id="rId44"/>
    <p:sldId id="266" r:id="rId45"/>
    <p:sldId id="296" r:id="rId46"/>
    <p:sldId id="268" r:id="rId47"/>
    <p:sldId id="269" r:id="rId48"/>
    <p:sldId id="291" r:id="rId49"/>
    <p:sldId id="271" r:id="rId50"/>
    <p:sldId id="272" r:id="rId51"/>
    <p:sldId id="273" r:id="rId52"/>
    <p:sldId id="276" r:id="rId53"/>
    <p:sldId id="279" r:id="rId54"/>
    <p:sldId id="294" r:id="rId55"/>
    <p:sldId id="283" r:id="rId56"/>
    <p:sldId id="281" r:id="rId57"/>
    <p:sldId id="282" r:id="rId58"/>
    <p:sldId id="278" r:id="rId59"/>
    <p:sldId id="277" r:id="rId60"/>
    <p:sldId id="285" r:id="rId61"/>
    <p:sldId id="260" r:id="rId62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F7E"/>
    <a:srgbClr val="7F7F7F"/>
    <a:srgbClr val="FF66CC"/>
    <a:srgbClr val="FF3399"/>
    <a:srgbClr val="FF0066"/>
    <a:srgbClr val="003D7A"/>
    <a:srgbClr val="2D2DB9"/>
    <a:srgbClr val="606060"/>
    <a:srgbClr val="002F42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6" autoAdjust="0"/>
    <p:restoredTop sz="92989" autoAdjust="0"/>
  </p:normalViewPr>
  <p:slideViewPr>
    <p:cSldViewPr>
      <p:cViewPr varScale="1">
        <p:scale>
          <a:sx n="113" d="100"/>
          <a:sy n="113" d="100"/>
        </p:scale>
        <p:origin x="43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p47-f000\Procuvin\09%20Area%20Interdisciplinaria\SPF\Reportes\2019\Primer%20semestre\1&#176;sem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15512641425744E-3"/>
          <c:y val="8.6010221111931656E-2"/>
          <c:w val="0.96300587218886335"/>
          <c:h val="0.763173609319844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</c:v>
                </c:pt>
              </c:strCache>
            </c:strRef>
          </c:tx>
          <c:spPr>
            <a:ln w="41275" cap="rnd">
              <a:solidFill>
                <a:srgbClr val="FF66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CC"/>
              </a:solidFill>
              <a:ln w="9525">
                <a:solidFill>
                  <a:srgbClr val="FF66C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Ago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Dic</c:v>
                </c:pt>
                <c:pt idx="7">
                  <c:v>Ene</c:v>
                </c:pt>
                <c:pt idx="8">
                  <c:v>Feb</c:v>
                </c:pt>
                <c:pt idx="9">
                  <c:v>Mar</c:v>
                </c:pt>
                <c:pt idx="10">
                  <c:v>Abr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12302</c:v>
                </c:pt>
                <c:pt idx="1">
                  <c:v>12372</c:v>
                </c:pt>
                <c:pt idx="2">
                  <c:v>12482</c:v>
                </c:pt>
                <c:pt idx="3">
                  <c:v>12557</c:v>
                </c:pt>
                <c:pt idx="4">
                  <c:v>12686</c:v>
                </c:pt>
                <c:pt idx="5">
                  <c:v>13106</c:v>
                </c:pt>
                <c:pt idx="6">
                  <c:v>13358</c:v>
                </c:pt>
                <c:pt idx="7">
                  <c:v>13481</c:v>
                </c:pt>
                <c:pt idx="8">
                  <c:v>13727</c:v>
                </c:pt>
                <c:pt idx="9">
                  <c:v>13892</c:v>
                </c:pt>
                <c:pt idx="10">
                  <c:v>14169</c:v>
                </c:pt>
                <c:pt idx="11">
                  <c:v>14135</c:v>
                </c:pt>
                <c:pt idx="12">
                  <c:v>14066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Capacidad utilizable</c:v>
                </c:pt>
              </c:strCache>
            </c:strRef>
          </c:tx>
          <c:spPr>
            <a:ln w="412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Ago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Dic</c:v>
                </c:pt>
                <c:pt idx="7">
                  <c:v>Ene</c:v>
                </c:pt>
                <c:pt idx="8">
                  <c:v>Feb</c:v>
                </c:pt>
                <c:pt idx="9">
                  <c:v>Mar</c:v>
                </c:pt>
                <c:pt idx="10">
                  <c:v>Abr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12063</c:v>
                </c:pt>
                <c:pt idx="1">
                  <c:v>12077</c:v>
                </c:pt>
                <c:pt idx="2">
                  <c:v>12159</c:v>
                </c:pt>
                <c:pt idx="3">
                  <c:v>12317</c:v>
                </c:pt>
                <c:pt idx="4">
                  <c:v>12242</c:v>
                </c:pt>
                <c:pt idx="5">
                  <c:v>12235</c:v>
                </c:pt>
                <c:pt idx="6">
                  <c:v>12235</c:v>
                </c:pt>
                <c:pt idx="7">
                  <c:v>12235</c:v>
                </c:pt>
                <c:pt idx="8">
                  <c:v>12235</c:v>
                </c:pt>
                <c:pt idx="9">
                  <c:v>12235</c:v>
                </c:pt>
                <c:pt idx="10">
                  <c:v>12235</c:v>
                </c:pt>
                <c:pt idx="11">
                  <c:v>12235</c:v>
                </c:pt>
                <c:pt idx="12">
                  <c:v>12235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Hoja1!$A$2:$A$14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Ago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Dic</c:v>
                </c:pt>
                <c:pt idx="7">
                  <c:v>Ene</c:v>
                </c:pt>
                <c:pt idx="8">
                  <c:v>Feb</c:v>
                </c:pt>
                <c:pt idx="9">
                  <c:v>Mar</c:v>
                </c:pt>
                <c:pt idx="10">
                  <c:v>Abr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Hoja1!$D$2:$D$14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547424"/>
        <c:axId val="377547816"/>
      </c:lineChart>
      <c:catAx>
        <c:axId val="3775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77547816"/>
        <c:crosses val="autoZero"/>
        <c:auto val="1"/>
        <c:lblAlgn val="ctr"/>
        <c:lblOffset val="100"/>
        <c:noMultiLvlLbl val="0"/>
      </c:catAx>
      <c:valAx>
        <c:axId val="377547816"/>
        <c:scaling>
          <c:orientation val="minMax"/>
          <c:max val="15000"/>
          <c:min val="10000"/>
        </c:scaling>
        <c:delete val="1"/>
        <c:axPos val="l"/>
        <c:numFmt formatCode="General" sourceLinked="1"/>
        <c:majorTickMark val="none"/>
        <c:minorTickMark val="none"/>
        <c:tickLblPos val="nextTo"/>
        <c:crossAx val="3775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3665477222924711"/>
          <c:y val="0.14275341066891864"/>
          <c:w val="0.38624197479037742"/>
          <c:h val="7.1935874830835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536574757844573E-2"/>
          <c:y val="1.6002851535014632E-2"/>
          <c:w val="0.92546342524215541"/>
          <c:h val="0.8380903279265267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marker>
            <c:spPr>
              <a:solidFill>
                <a:srgbClr val="FF66CC"/>
              </a:solidFill>
              <a:ln>
                <a:solidFill>
                  <a:srgbClr val="FF66CC"/>
                </a:solidFill>
              </a:ln>
            </c:spPr>
          </c:marker>
          <c:dLbls>
            <c:dLbl>
              <c:idx val="5"/>
              <c:layout>
                <c:manualLayout>
                  <c:x val="-3.6563099347909474E-2"/>
                  <c:y val="3.7758550112770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1163795837373035E-2"/>
                  <c:y val="-6.4176612702566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pPr>
                <a:noFill/>
                <a:ln w="25360">
                  <a:noFill/>
                </a:ln>
              </c:spPr>
              <c:txPr>
                <a:bodyPr rot="0" vert="horz"/>
                <a:lstStyle/>
                <a:p>
                  <a:pPr>
                    <a:defRPr sz="1198" b="1">
                      <a:latin typeface="+mn-lt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60">
                <a:noFill/>
              </a:ln>
            </c:spPr>
            <c:txPr>
              <a:bodyPr rot="0" vert="horz"/>
              <a:lstStyle/>
              <a:p>
                <a:pPr>
                  <a:defRPr sz="1198">
                    <a:latin typeface="+mn-lt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 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5995</c:v>
                </c:pt>
                <c:pt idx="1">
                  <c:v>5956</c:v>
                </c:pt>
                <c:pt idx="2">
                  <c:v>5989</c:v>
                </c:pt>
                <c:pt idx="3">
                  <c:v>6050</c:v>
                </c:pt>
                <c:pt idx="4">
                  <c:v>6168</c:v>
                </c:pt>
                <c:pt idx="5">
                  <c:v>6153</c:v>
                </c:pt>
                <c:pt idx="6">
                  <c:v>6263</c:v>
                </c:pt>
                <c:pt idx="7">
                  <c:v>6502</c:v>
                </c:pt>
                <c:pt idx="8">
                  <c:v>6623</c:v>
                </c:pt>
                <c:pt idx="9">
                  <c:v>6671</c:v>
                </c:pt>
                <c:pt idx="10">
                  <c:v>6816</c:v>
                </c:pt>
                <c:pt idx="11">
                  <c:v>6838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spPr>
            <a:ln>
              <a:solidFill>
                <a:srgbClr val="7F7F7F"/>
              </a:solidFill>
            </a:ln>
          </c:spPr>
          <c:marker>
            <c:spPr>
              <a:solidFill>
                <a:srgbClr val="7F7F7F"/>
              </a:solidFill>
              <a:ln>
                <a:solidFill>
                  <a:srgbClr val="7F7F7F"/>
                </a:solidFill>
              </a:ln>
            </c:spPr>
          </c:marker>
          <c:dLbls>
            <c:dLbl>
              <c:idx val="5"/>
              <c:layout>
                <c:manualLayout>
                  <c:x val="-3.6563099347909474E-2"/>
                  <c:y val="-4.4553960087434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286158706571345E-2"/>
                  <c:y val="9.4757429093526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pPr>
                <a:noFill/>
                <a:ln w="25360">
                  <a:noFill/>
                </a:ln>
              </c:spPr>
              <c:txPr>
                <a:bodyPr rot="0" vert="horz"/>
                <a:lstStyle/>
                <a:p>
                  <a:pPr>
                    <a:defRPr sz="1198" b="1">
                      <a:latin typeface="+mn-lt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tx>
                <c:rich>
                  <a:bodyPr/>
                  <a:lstStyle/>
                  <a:p>
                    <a:r>
                      <a:rPr lang="en-US" sz="1198" dirty="0" smtClean="0">
                        <a:solidFill>
                          <a:schemeClr val="tx1"/>
                        </a:solidFill>
                        <a:latin typeface="+mn-lt"/>
                      </a:rPr>
                      <a:t>39,0</a:t>
                    </a:r>
                    <a:endParaRPr lang="en-US" dirty="0" smtClean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sz="1198" dirty="0">
                        <a:solidFill>
                          <a:schemeClr val="tx1"/>
                        </a:solidFill>
                        <a:latin typeface="+mn-lt"/>
                      </a:rPr>
                      <a:t>39,0</a:t>
                    </a:r>
                    <a:endParaRPr lang="en-US" dirty="0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0">
                <a:noFill/>
              </a:ln>
            </c:spPr>
            <c:txPr>
              <a:bodyPr rot="0" vert="horz"/>
              <a:lstStyle/>
              <a:p>
                <a:pPr>
                  <a:defRPr sz="1198">
                    <a:latin typeface="+mn-lt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 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5746</c:v>
                </c:pt>
                <c:pt idx="1">
                  <c:v>5842</c:v>
                </c:pt>
                <c:pt idx="2">
                  <c:v>5874</c:v>
                </c:pt>
                <c:pt idx="3">
                  <c:v>5925</c:v>
                </c:pt>
                <c:pt idx="4">
                  <c:v>6228</c:v>
                </c:pt>
                <c:pt idx="5">
                  <c:v>6282</c:v>
                </c:pt>
                <c:pt idx="6">
                  <c:v>6284</c:v>
                </c:pt>
                <c:pt idx="7">
                  <c:v>6302</c:v>
                </c:pt>
                <c:pt idx="8">
                  <c:v>6338</c:v>
                </c:pt>
                <c:pt idx="9">
                  <c:v>6387</c:v>
                </c:pt>
                <c:pt idx="10">
                  <c:v>6254</c:v>
                </c:pt>
                <c:pt idx="11">
                  <c:v>6309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spPr>
            <a:ln>
              <a:solidFill>
                <a:srgbClr val="003F7E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003F7E"/>
                </a:solidFill>
              </a:ln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98" dirty="0" smtClean="0">
                        <a:solidFill>
                          <a:schemeClr val="tx1"/>
                        </a:solidFill>
                        <a:latin typeface="+mn-lt"/>
                      </a:rPr>
                      <a:t>663</a:t>
                    </a:r>
                    <a:endParaRPr lang="en-US" sz="1100" dirty="0">
                      <a:latin typeface="Century Gothic" panose="020B0502020202020204" pitchFamily="34" charset="0"/>
                    </a:endParaRP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0">
                <a:noFill/>
              </a:ln>
            </c:spPr>
            <c:txPr>
              <a:bodyPr rot="0" vert="horz"/>
              <a:lstStyle/>
              <a:p>
                <a:pPr>
                  <a:defRPr sz="1198">
                    <a:latin typeface="+mn-lt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 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  <c:pt idx="0">
                  <c:v>631</c:v>
                </c:pt>
                <c:pt idx="1">
                  <c:v>684</c:v>
                </c:pt>
                <c:pt idx="2">
                  <c:v>694</c:v>
                </c:pt>
                <c:pt idx="3">
                  <c:v>711</c:v>
                </c:pt>
                <c:pt idx="4">
                  <c:v>710</c:v>
                </c:pt>
                <c:pt idx="5">
                  <c:v>923</c:v>
                </c:pt>
                <c:pt idx="6">
                  <c:v>934</c:v>
                </c:pt>
                <c:pt idx="7">
                  <c:v>933</c:v>
                </c:pt>
                <c:pt idx="8">
                  <c:v>931</c:v>
                </c:pt>
                <c:pt idx="9">
                  <c:v>931</c:v>
                </c:pt>
                <c:pt idx="10">
                  <c:v>917</c:v>
                </c:pt>
                <c:pt idx="11">
                  <c:v>919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179920"/>
        <c:axId val="300180312"/>
      </c:lineChart>
      <c:catAx>
        <c:axId val="30017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198">
                <a:latin typeface="+mn-lt"/>
              </a:defRPr>
            </a:pPr>
            <a:endParaRPr lang="es-AR"/>
          </a:p>
        </c:txPr>
        <c:crossAx val="300180312"/>
        <c:crosses val="autoZero"/>
        <c:auto val="1"/>
        <c:lblAlgn val="ctr"/>
        <c:lblOffset val="100"/>
        <c:noMultiLvlLbl val="1"/>
      </c:catAx>
      <c:valAx>
        <c:axId val="300180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0179920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1.5337265810703464E-3"/>
          <c:y val="0.36020408436271795"/>
          <c:w val="0.12584475216460012"/>
          <c:h val="0.2429500158634017"/>
        </c:manualLayout>
      </c:layout>
      <c:overlay val="0"/>
      <c:txPr>
        <a:bodyPr/>
        <a:lstStyle/>
        <a:p>
          <a:pPr>
            <a:defRPr sz="1048">
              <a:latin typeface="+mn-lt"/>
            </a:defRPr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s-A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2031504233658"/>
          <c:y val="3.4374781402889389E-2"/>
          <c:w val="0.8388060897986116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Procesadas/dos</c:v>
                </c:pt>
              </c:strCache>
            </c:strRef>
          </c:tx>
          <c:spPr>
            <a:solidFill>
              <a:srgbClr val="FF66CC"/>
            </a:solidFill>
            <a:ln w="9529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Total población </c:v>
                </c:pt>
                <c:pt idx="1">
                  <c:v>Nacional</c:v>
                </c:pt>
                <c:pt idx="2">
                  <c:v>Federal</c:v>
                </c:pt>
                <c:pt idx="3">
                  <c:v>Provincial en SPF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0.58380146483680584</c:v>
                </c:pt>
                <c:pt idx="1">
                  <c:v>0.52318946598390637</c:v>
                </c:pt>
                <c:pt idx="2">
                  <c:v>0.69868441908384848</c:v>
                </c:pt>
                <c:pt idx="3">
                  <c:v>0.24591947769314473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9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1.6181229773462784E-3"/>
                  <c:y val="-8.956984573422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Total población </c:v>
                </c:pt>
                <c:pt idx="1">
                  <c:v>Nacional</c:v>
                </c:pt>
                <c:pt idx="2">
                  <c:v>Federal</c:v>
                </c:pt>
                <c:pt idx="3">
                  <c:v>Provincial en SPF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0.41619853516319422</c:v>
                </c:pt>
                <c:pt idx="1">
                  <c:v>0.47681053401609363</c:v>
                </c:pt>
                <c:pt idx="2">
                  <c:v>0.30131558091615152</c:v>
                </c:pt>
                <c:pt idx="3">
                  <c:v>0.75408052230685529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0181096"/>
        <c:axId val="300181488"/>
      </c:barChart>
      <c:catAx>
        <c:axId val="300181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9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  <c:crossAx val="300181488"/>
        <c:crosses val="autoZero"/>
        <c:auto val="1"/>
        <c:lblAlgn val="ctr"/>
        <c:lblOffset val="100"/>
        <c:noMultiLvlLbl val="0"/>
      </c:catAx>
      <c:valAx>
        <c:axId val="300181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00181096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0"/>
          <c:y val="0.14549773771576141"/>
          <c:w val="0.16232730885834254"/>
          <c:h val="0.42877766284576352"/>
        </c:manualLayout>
      </c:layout>
      <c:overlay val="0"/>
      <c:spPr>
        <a:noFill/>
        <a:ln w="2541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19039711775655E-2"/>
          <c:y val="0.11626270464172592"/>
          <c:w val="0.98025821425099635"/>
          <c:h val="0.630888529886914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1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452988199467074E-3"/>
                  <c:y val="-8.04060397135333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226494099733676E-3"/>
                  <c:y val="-0.100151883276303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05239591416177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914916707344941E-17"/>
                  <c:y val="-0.113346138679353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226494099733537E-3"/>
                  <c:y val="-0.132423899355068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5829833414689882E-17"/>
                  <c:y val="-0.158233371070942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7.7309859692417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0452988199467074E-3"/>
                  <c:y val="-0.170592141248902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5226494099734654E-3"/>
                  <c:y val="-0.10520092096727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1165966682937976E-16"/>
                  <c:y val="-7.9609733759047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5226494099733537E-3"/>
                  <c:y val="-0.139194280844135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2">
                <a:noFill/>
              </a:ln>
            </c:spPr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CPF JOV. ADULTOS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U.34</c:v>
                </c:pt>
                <c:pt idx="15">
                  <c:v>U. 35</c:v>
                </c:pt>
              </c:strCache>
            </c:strRef>
          </c:cat>
          <c:val>
            <c:numRef>
              <c:f>Hoja1!$B$2:$B$17</c:f>
              <c:numCache>
                <c:formatCode>General</c:formatCode>
                <c:ptCount val="16"/>
                <c:pt idx="0">
                  <c:v>84</c:v>
                </c:pt>
                <c:pt idx="1">
                  <c:v>137</c:v>
                </c:pt>
                <c:pt idx="2">
                  <c:v>116</c:v>
                </c:pt>
                <c:pt idx="3">
                  <c:v>193</c:v>
                </c:pt>
                <c:pt idx="4">
                  <c:v>207</c:v>
                </c:pt>
                <c:pt idx="5">
                  <c:v>1</c:v>
                </c:pt>
                <c:pt idx="6">
                  <c:v>264</c:v>
                </c:pt>
                <c:pt idx="7">
                  <c:v>30</c:v>
                </c:pt>
                <c:pt idx="8">
                  <c:v>102</c:v>
                </c:pt>
                <c:pt idx="9">
                  <c:v>22</c:v>
                </c:pt>
                <c:pt idx="10">
                  <c:v>408</c:v>
                </c:pt>
                <c:pt idx="11">
                  <c:v>29</c:v>
                </c:pt>
                <c:pt idx="12">
                  <c:v>35</c:v>
                </c:pt>
                <c:pt idx="13">
                  <c:v>191</c:v>
                </c:pt>
                <c:pt idx="14">
                  <c:v>79</c:v>
                </c:pt>
                <c:pt idx="15">
                  <c:v>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555456"/>
        <c:axId val="300182272"/>
      </c:barChart>
      <c:catAx>
        <c:axId val="39155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n-lt"/>
              </a:defRPr>
            </a:pPr>
            <a:endParaRPr lang="es-AR"/>
          </a:p>
        </c:txPr>
        <c:crossAx val="300182272"/>
        <c:crosses val="autoZero"/>
        <c:auto val="1"/>
        <c:lblAlgn val="ctr"/>
        <c:lblOffset val="100"/>
        <c:noMultiLvlLbl val="0"/>
      </c:catAx>
      <c:valAx>
        <c:axId val="300182272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91555456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1874231713713E-2"/>
          <c:y val="7.0175438596491224E-2"/>
          <c:w val="0.98398812576828631"/>
          <c:h val="0.80354699083667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3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3357685965235439E-18"/>
                  <c:y val="-0.391723074089423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56249301558052E-3"/>
                  <c:y val="-0.413777685684026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55624930155792E-3"/>
                  <c:y val="-0.132317078786204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321054012985218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3408297647004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1285674816963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105673435557397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55624930155792E-3"/>
                  <c:y val="-0.141053552516461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0.105934521342726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55624930155792E-3"/>
                  <c:y val="-0.110529539070774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55624930155792E-3"/>
                  <c:y val="-9.05677579776212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6.62315236911175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4556249301558987E-3"/>
                  <c:y val="-6.75553713680526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8.92323985817562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455624930155792E-3"/>
                  <c:y val="-0.107629506837961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Hoja1!$A$2:$A$16</c:f>
              <c:strCache>
                <c:ptCount val="15"/>
                <c:pt idx="0">
                  <c:v>CPF I</c:v>
                </c:pt>
                <c:pt idx="1">
                  <c:v>CPF II</c:v>
                </c:pt>
                <c:pt idx="2">
                  <c:v>CPF III - CFNOA</c:v>
                </c:pt>
                <c:pt idx="3">
                  <c:v>CPF - CABA</c:v>
                </c:pt>
                <c:pt idx="4">
                  <c:v>CPF IV </c:v>
                </c:pt>
                <c:pt idx="5">
                  <c:v>CPF V - Senillosa</c:v>
                </c:pt>
                <c:pt idx="6">
                  <c:v>CPFVI-Cuyo</c:v>
                </c:pt>
                <c:pt idx="7">
                  <c:v>U. 4</c:v>
                </c:pt>
                <c:pt idx="8">
                  <c:v>U. 5</c:v>
                </c:pt>
                <c:pt idx="9">
                  <c:v>U. 6</c:v>
                </c:pt>
                <c:pt idx="10">
                  <c:v>U. 7</c:v>
                </c:pt>
                <c:pt idx="11">
                  <c:v>U. 8</c:v>
                </c:pt>
                <c:pt idx="12">
                  <c:v>U. 10</c:v>
                </c:pt>
                <c:pt idx="13">
                  <c:v>U. 11</c:v>
                </c:pt>
                <c:pt idx="14">
                  <c:v>U. 12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2462</c:v>
                </c:pt>
                <c:pt idx="1">
                  <c:v>2806</c:v>
                </c:pt>
                <c:pt idx="2">
                  <c:v>620</c:v>
                </c:pt>
                <c:pt idx="3">
                  <c:v>1951</c:v>
                </c:pt>
                <c:pt idx="4">
                  <c:v>701</c:v>
                </c:pt>
                <c:pt idx="5">
                  <c:v>536</c:v>
                </c:pt>
                <c:pt idx="6">
                  <c:v>348</c:v>
                </c:pt>
                <c:pt idx="7">
                  <c:v>551</c:v>
                </c:pt>
                <c:pt idx="8">
                  <c:v>316</c:v>
                </c:pt>
                <c:pt idx="9">
                  <c:v>501</c:v>
                </c:pt>
                <c:pt idx="10">
                  <c:v>398</c:v>
                </c:pt>
                <c:pt idx="11">
                  <c:v>173</c:v>
                </c:pt>
                <c:pt idx="12">
                  <c:v>118</c:v>
                </c:pt>
                <c:pt idx="13">
                  <c:v>186</c:v>
                </c:pt>
                <c:pt idx="14">
                  <c:v>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0183056"/>
        <c:axId val="300183448"/>
      </c:barChart>
      <c:catAx>
        <c:axId val="30018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+mn-lt"/>
              </a:defRPr>
            </a:pPr>
            <a:endParaRPr lang="es-AR"/>
          </a:p>
        </c:txPr>
        <c:crossAx val="300183448"/>
        <c:crosses val="autoZero"/>
        <c:auto val="1"/>
        <c:lblAlgn val="ctr"/>
        <c:lblOffset val="100"/>
        <c:noMultiLvlLbl val="0"/>
      </c:catAx>
      <c:valAx>
        <c:axId val="300183448"/>
        <c:scaling>
          <c:orientation val="minMax"/>
          <c:max val="27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0183056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70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25456120421193E-3"/>
          <c:y val="0.3165858064187857"/>
          <c:w val="0.98025821425099635"/>
          <c:h val="0.39825525040387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Noviembre</c:v>
                </c:pt>
              </c:strCache>
            </c:strRef>
          </c:tx>
          <c:spPr>
            <a:solidFill>
              <a:srgbClr val="FF66CC"/>
            </a:solidFill>
            <a:ln w="9521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92">
                <a:noFill/>
              </a:ln>
            </c:spPr>
            <c:txPr>
              <a:bodyPr/>
              <a:lstStyle/>
              <a:p>
                <a:pPr>
                  <a:defRPr sz="900"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CPF JA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U.34</c:v>
                </c:pt>
                <c:pt idx="15">
                  <c:v>U. 35</c:v>
                </c:pt>
              </c:strCache>
            </c:strRef>
          </c:cat>
          <c:val>
            <c:numRef>
              <c:f>Hoja1!$B$2:$B$17</c:f>
              <c:numCache>
                <c:formatCode>General</c:formatCode>
                <c:ptCount val="16"/>
                <c:pt idx="0">
                  <c:v>84</c:v>
                </c:pt>
                <c:pt idx="1">
                  <c:v>137</c:v>
                </c:pt>
                <c:pt idx="2">
                  <c:v>116</c:v>
                </c:pt>
                <c:pt idx="3">
                  <c:v>193</c:v>
                </c:pt>
                <c:pt idx="4">
                  <c:v>200</c:v>
                </c:pt>
                <c:pt idx="5">
                  <c:v>1</c:v>
                </c:pt>
                <c:pt idx="6">
                  <c:v>272</c:v>
                </c:pt>
                <c:pt idx="7">
                  <c:v>27</c:v>
                </c:pt>
                <c:pt idx="8">
                  <c:v>102</c:v>
                </c:pt>
                <c:pt idx="9">
                  <c:v>21</c:v>
                </c:pt>
                <c:pt idx="10">
                  <c:v>387</c:v>
                </c:pt>
                <c:pt idx="11">
                  <c:v>31</c:v>
                </c:pt>
                <c:pt idx="12">
                  <c:v>45</c:v>
                </c:pt>
                <c:pt idx="13">
                  <c:v>178</c:v>
                </c:pt>
                <c:pt idx="14">
                  <c:v>80</c:v>
                </c:pt>
                <c:pt idx="15">
                  <c:v>190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Noviembre2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Hoja1!$A$2:$A$17</c:f>
              <c:strCache>
                <c:ptCount val="16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CPF JA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U.34</c:v>
                </c:pt>
                <c:pt idx="15">
                  <c:v>U. 35</c:v>
                </c:pt>
              </c:strCache>
            </c:strRef>
          </c:cat>
          <c:val>
            <c:numRef>
              <c:f>Hoja1!$C$2:$C$17</c:f>
              <c:numCache>
                <c:formatCode>General</c:formatCode>
                <c:ptCount val="16"/>
                <c:pt idx="0">
                  <c:v>68</c:v>
                </c:pt>
                <c:pt idx="1">
                  <c:v>138</c:v>
                </c:pt>
                <c:pt idx="2">
                  <c:v>110</c:v>
                </c:pt>
                <c:pt idx="3">
                  <c:v>136</c:v>
                </c:pt>
                <c:pt idx="4">
                  <c:v>201</c:v>
                </c:pt>
                <c:pt idx="5">
                  <c:v>9</c:v>
                </c:pt>
                <c:pt idx="6">
                  <c:v>284</c:v>
                </c:pt>
                <c:pt idx="7">
                  <c:v>51</c:v>
                </c:pt>
                <c:pt idx="8">
                  <c:v>99</c:v>
                </c:pt>
                <c:pt idx="9">
                  <c:v>22</c:v>
                </c:pt>
                <c:pt idx="10">
                  <c:v>352</c:v>
                </c:pt>
                <c:pt idx="11">
                  <c:v>29</c:v>
                </c:pt>
                <c:pt idx="12">
                  <c:v>25</c:v>
                </c:pt>
                <c:pt idx="13">
                  <c:v>243</c:v>
                </c:pt>
                <c:pt idx="15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16"/>
        <c:axId val="300184232"/>
        <c:axId val="300184624"/>
      </c:barChart>
      <c:catAx>
        <c:axId val="300184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+mn-lt"/>
              </a:defRPr>
            </a:pPr>
            <a:endParaRPr lang="es-AR"/>
          </a:p>
        </c:txPr>
        <c:crossAx val="300184624"/>
        <c:crosses val="autoZero"/>
        <c:auto val="1"/>
        <c:lblAlgn val="ctr"/>
        <c:lblOffset val="100"/>
        <c:noMultiLvlLbl val="0"/>
      </c:catAx>
      <c:valAx>
        <c:axId val="300184624"/>
        <c:scaling>
          <c:orientation val="minMax"/>
          <c:max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30018423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94556658678535E-2"/>
          <c:y val="8.4815602865298129E-3"/>
          <c:w val="0.98110541234376203"/>
          <c:h val="0.70527412803549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CPF I</c:v>
                </c:pt>
                <c:pt idx="1">
                  <c:v>CPF II</c:v>
                </c:pt>
                <c:pt idx="2">
                  <c:v>CPF III - CFNOA</c:v>
                </c:pt>
                <c:pt idx="3">
                  <c:v>CPF CABA</c:v>
                </c:pt>
                <c:pt idx="4">
                  <c:v>CPF IV </c:v>
                </c:pt>
                <c:pt idx="5">
                  <c:v>CPF V - Senillosa</c:v>
                </c:pt>
                <c:pt idx="6">
                  <c:v>CPFVI-Cuyo</c:v>
                </c:pt>
                <c:pt idx="7">
                  <c:v>U. 4</c:v>
                </c:pt>
                <c:pt idx="8">
                  <c:v>U. 5</c:v>
                </c:pt>
                <c:pt idx="9">
                  <c:v>U. 6</c:v>
                </c:pt>
                <c:pt idx="10">
                  <c:v>U. 7</c:v>
                </c:pt>
                <c:pt idx="11">
                  <c:v>U. 8</c:v>
                </c:pt>
                <c:pt idx="12">
                  <c:v>U. 10</c:v>
                </c:pt>
                <c:pt idx="13">
                  <c:v>U. 11</c:v>
                </c:pt>
                <c:pt idx="14">
                  <c:v>U. 12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2462</c:v>
                </c:pt>
                <c:pt idx="1">
                  <c:v>2806</c:v>
                </c:pt>
                <c:pt idx="2">
                  <c:v>620</c:v>
                </c:pt>
                <c:pt idx="3">
                  <c:v>1951</c:v>
                </c:pt>
                <c:pt idx="4">
                  <c:v>701</c:v>
                </c:pt>
                <c:pt idx="5">
                  <c:v>536</c:v>
                </c:pt>
                <c:pt idx="6">
                  <c:v>348</c:v>
                </c:pt>
                <c:pt idx="7">
                  <c:v>551</c:v>
                </c:pt>
                <c:pt idx="8">
                  <c:v>316</c:v>
                </c:pt>
                <c:pt idx="9">
                  <c:v>501</c:v>
                </c:pt>
                <c:pt idx="10">
                  <c:v>398</c:v>
                </c:pt>
                <c:pt idx="11">
                  <c:v>173</c:v>
                </c:pt>
                <c:pt idx="12">
                  <c:v>118</c:v>
                </c:pt>
                <c:pt idx="13">
                  <c:v>186</c:v>
                </c:pt>
                <c:pt idx="14">
                  <c:v>309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Capacidad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9068596394212281E-3"/>
                  <c:y val="8.481560286529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33835444482484E-3"/>
                  <c:y val="8.481560286529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51934269085876E-3"/>
                  <c:y val="8.4815602865297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451671801894328E-3"/>
                  <c:y val="-4.2407801432649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CPF I</c:v>
                </c:pt>
                <c:pt idx="1">
                  <c:v>CPF II</c:v>
                </c:pt>
                <c:pt idx="2">
                  <c:v>CPF III - CFNOA</c:v>
                </c:pt>
                <c:pt idx="3">
                  <c:v>CPF CABA</c:v>
                </c:pt>
                <c:pt idx="4">
                  <c:v>CPF IV </c:v>
                </c:pt>
                <c:pt idx="5">
                  <c:v>CPF V - Senillosa</c:v>
                </c:pt>
                <c:pt idx="6">
                  <c:v>CPFVI-Cuyo</c:v>
                </c:pt>
                <c:pt idx="7">
                  <c:v>U. 4</c:v>
                </c:pt>
                <c:pt idx="8">
                  <c:v>U. 5</c:v>
                </c:pt>
                <c:pt idx="9">
                  <c:v>U. 6</c:v>
                </c:pt>
                <c:pt idx="10">
                  <c:v>U. 7</c:v>
                </c:pt>
                <c:pt idx="11">
                  <c:v>U. 8</c:v>
                </c:pt>
                <c:pt idx="12">
                  <c:v>U. 10</c:v>
                </c:pt>
                <c:pt idx="13">
                  <c:v>U. 11</c:v>
                </c:pt>
                <c:pt idx="14">
                  <c:v>U. 12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1943</c:v>
                </c:pt>
                <c:pt idx="1">
                  <c:v>2404</c:v>
                </c:pt>
                <c:pt idx="2">
                  <c:v>471</c:v>
                </c:pt>
                <c:pt idx="3">
                  <c:v>1754</c:v>
                </c:pt>
                <c:pt idx="4">
                  <c:v>552</c:v>
                </c:pt>
                <c:pt idx="5">
                  <c:v>388</c:v>
                </c:pt>
                <c:pt idx="6">
                  <c:v>218</c:v>
                </c:pt>
                <c:pt idx="7">
                  <c:v>476</c:v>
                </c:pt>
                <c:pt idx="8">
                  <c:v>304</c:v>
                </c:pt>
                <c:pt idx="9">
                  <c:v>507</c:v>
                </c:pt>
                <c:pt idx="10">
                  <c:v>387</c:v>
                </c:pt>
                <c:pt idx="11">
                  <c:v>162</c:v>
                </c:pt>
                <c:pt idx="12">
                  <c:v>123</c:v>
                </c:pt>
                <c:pt idx="13">
                  <c:v>190</c:v>
                </c:pt>
                <c:pt idx="14">
                  <c:v>317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Hoja1!$A$2:$A$16</c:f>
              <c:strCache>
                <c:ptCount val="15"/>
                <c:pt idx="0">
                  <c:v>CPF I</c:v>
                </c:pt>
                <c:pt idx="1">
                  <c:v>CPF II</c:v>
                </c:pt>
                <c:pt idx="2">
                  <c:v>CPF III - CFNOA</c:v>
                </c:pt>
                <c:pt idx="3">
                  <c:v>CPF CABA</c:v>
                </c:pt>
                <c:pt idx="4">
                  <c:v>CPF IV </c:v>
                </c:pt>
                <c:pt idx="5">
                  <c:v>CPF V - Senillosa</c:v>
                </c:pt>
                <c:pt idx="6">
                  <c:v>CPFVI-Cuyo</c:v>
                </c:pt>
                <c:pt idx="7">
                  <c:v>U. 4</c:v>
                </c:pt>
                <c:pt idx="8">
                  <c:v>U. 5</c:v>
                </c:pt>
                <c:pt idx="9">
                  <c:v>U. 6</c:v>
                </c:pt>
                <c:pt idx="10">
                  <c:v>U. 7</c:v>
                </c:pt>
                <c:pt idx="11">
                  <c:v>U. 8</c:v>
                </c:pt>
                <c:pt idx="12">
                  <c:v>U. 10</c:v>
                </c:pt>
                <c:pt idx="13">
                  <c:v>U. 11</c:v>
                </c:pt>
                <c:pt idx="14">
                  <c:v>U. 12</c:v>
                </c:pt>
              </c:strCache>
            </c:strRef>
          </c:cat>
          <c:val>
            <c:numRef>
              <c:f>Hoja1!$D$2:$D$16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9"/>
        <c:axId val="427559552"/>
        <c:axId val="427559944"/>
      </c:barChart>
      <c:catAx>
        <c:axId val="42755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7559944"/>
        <c:crosses val="autoZero"/>
        <c:auto val="1"/>
        <c:lblAlgn val="ctr"/>
        <c:lblOffset val="100"/>
        <c:noMultiLvlLbl val="0"/>
      </c:catAx>
      <c:valAx>
        <c:axId val="427559944"/>
        <c:scaling>
          <c:orientation val="minMax"/>
          <c:max val="2900"/>
        </c:scaling>
        <c:delete val="1"/>
        <c:axPos val="l"/>
        <c:numFmt formatCode="General" sourceLinked="1"/>
        <c:majorTickMark val="out"/>
        <c:minorTickMark val="none"/>
        <c:tickLblPos val="nextTo"/>
        <c:crossAx val="42755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77335398836015068"/>
          <c:y val="0.18883259002808933"/>
          <c:w val="0.19392209982384886"/>
          <c:h val="8.1577249650386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19379844961239E-3"/>
          <c:y val="0.15937809771666467"/>
          <c:w val="0.96818253897818729"/>
          <c:h val="0.6047855706164931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563080"/>
        <c:axId val="427563472"/>
      </c:lineChart>
      <c:catAx>
        <c:axId val="427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7563472"/>
        <c:crosses val="autoZero"/>
        <c:auto val="1"/>
        <c:lblAlgn val="ctr"/>
        <c:lblOffset val="100"/>
        <c:noMultiLvlLbl val="1"/>
      </c:catAx>
      <c:valAx>
        <c:axId val="427563472"/>
        <c:scaling>
          <c:orientation val="minMax"/>
          <c:max val="1500"/>
          <c:min val="600"/>
        </c:scaling>
        <c:delete val="1"/>
        <c:axPos val="l"/>
        <c:numFmt formatCode="General" sourceLinked="1"/>
        <c:majorTickMark val="out"/>
        <c:minorTickMark val="none"/>
        <c:tickLblPos val="nextTo"/>
        <c:crossAx val="42756308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77262080605E-3"/>
          <c:y val="3.1465816478474656E-3"/>
          <c:w val="0.99583333333333335"/>
          <c:h val="0.8020944881889763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Columna4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 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1037</c:v>
                </c:pt>
                <c:pt idx="1">
                  <c:v>1025</c:v>
                </c:pt>
                <c:pt idx="2">
                  <c:v>1032</c:v>
                </c:pt>
                <c:pt idx="3">
                  <c:v>1049</c:v>
                </c:pt>
                <c:pt idx="4">
                  <c:v>1129</c:v>
                </c:pt>
                <c:pt idx="5">
                  <c:v>1135</c:v>
                </c:pt>
                <c:pt idx="6">
                  <c:v>1131</c:v>
                </c:pt>
                <c:pt idx="7">
                  <c:v>1168</c:v>
                </c:pt>
                <c:pt idx="8">
                  <c:v>1170</c:v>
                </c:pt>
                <c:pt idx="9">
                  <c:v>1170</c:v>
                </c:pt>
                <c:pt idx="10">
                  <c:v>1159</c:v>
                </c:pt>
                <c:pt idx="11">
                  <c:v>1176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 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 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7564256"/>
        <c:axId val="427564648"/>
      </c:lineChart>
      <c:catAx>
        <c:axId val="4275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7564648"/>
        <c:crosses val="autoZero"/>
        <c:auto val="1"/>
        <c:lblAlgn val="ctr"/>
        <c:lblOffset val="100"/>
        <c:noMultiLvlLbl val="0"/>
      </c:catAx>
      <c:valAx>
        <c:axId val="427564648"/>
        <c:scaling>
          <c:orientation val="minMax"/>
          <c:max val="2000"/>
          <c:min val="500"/>
        </c:scaling>
        <c:delete val="1"/>
        <c:axPos val="l"/>
        <c:numFmt formatCode="General" sourceLinked="1"/>
        <c:majorTickMark val="none"/>
        <c:minorTickMark val="none"/>
        <c:tickLblPos val="nextTo"/>
        <c:crossAx val="42756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748486311752425E-2"/>
          <c:y val="5.23963243077889E-2"/>
          <c:w val="0.8797412465507285"/>
          <c:h val="0.78020209867052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492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097" b="1">
                    <a:solidFill>
                      <a:schemeClr val="bg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47.8</c:v>
                </c:pt>
                <c:pt idx="1">
                  <c:v>30.1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rgbClr val="FF66CC"/>
            </a:solidFill>
            <a:ln w="9492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097" b="1">
                    <a:solidFill>
                      <a:schemeClr val="bg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44.9</c:v>
                </c:pt>
                <c:pt idx="1">
                  <c:v>64.900000000000006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spPr>
            <a:solidFill>
              <a:srgbClr val="003D7A"/>
            </a:solidFill>
            <a:ln w="9492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097" b="1">
                    <a:solidFill>
                      <a:schemeClr val="bg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6.5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100"/>
        <c:axId val="427565824"/>
        <c:axId val="427566216"/>
      </c:barChart>
      <c:catAx>
        <c:axId val="42756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492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  <c:crossAx val="427566216"/>
        <c:crosses val="autoZero"/>
        <c:auto val="1"/>
        <c:lblAlgn val="ctr"/>
        <c:lblOffset val="100"/>
        <c:noMultiLvlLbl val="0"/>
      </c:catAx>
      <c:valAx>
        <c:axId val="42756621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427565824"/>
        <c:crosses val="autoZero"/>
        <c:crossBetween val="between"/>
      </c:valAx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0.36516564461700352"/>
          <c:y val="0.18669383974062065"/>
          <c:w val="0.16575934925889838"/>
          <c:h val="0.25070370140740283"/>
        </c:manualLayout>
      </c:layout>
      <c:overlay val="0"/>
      <c:spPr>
        <a:noFill/>
        <a:ln w="25310">
          <a:noFill/>
        </a:ln>
      </c:spPr>
      <c:txPr>
        <a:bodyPr rot="0" spcFirstLastPara="1" vertOverflow="ellipsis" vert="horz" wrap="square" anchor="ctr" anchorCtr="1"/>
        <a:lstStyle/>
        <a:p>
          <a:pPr>
            <a:defRPr sz="8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7">
          <a:latin typeface="Century Gothic" panose="020B0502020202020204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54970102421411E-3"/>
          <c:y val="1.7316017316017316E-2"/>
          <c:w val="0.95993401806770884"/>
          <c:h val="0.866704389224074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Procesadas </c:v>
                </c:pt>
              </c:strCache>
            </c:strRef>
          </c:tx>
          <c:spPr>
            <a:solidFill>
              <a:srgbClr val="FF66CC"/>
            </a:solidFill>
            <a:ln w="950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46">
                <a:noFill/>
              </a:ln>
            </c:spPr>
            <c:txPr>
              <a:bodyPr/>
              <a:lstStyle/>
              <a:p>
                <a:pPr algn="ctr">
                  <a:defRPr lang="es-AR" sz="1098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58.4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0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46">
                <a:noFill/>
              </a:ln>
            </c:spPr>
            <c:txPr>
              <a:bodyPr/>
              <a:lstStyle/>
              <a:p>
                <a:pPr algn="ctr">
                  <a:defRPr lang="es-AR" sz="1098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femenina + trans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41.6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427567000"/>
        <c:axId val="426341440"/>
      </c:barChart>
      <c:catAx>
        <c:axId val="427567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  <c:crossAx val="426341440"/>
        <c:crosses val="autoZero"/>
        <c:auto val="1"/>
        <c:lblAlgn val="ctr"/>
        <c:lblOffset val="100"/>
        <c:noMultiLvlLbl val="0"/>
      </c:catAx>
      <c:valAx>
        <c:axId val="42634144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427567000"/>
        <c:crosses val="autoZero"/>
        <c:crossBetween val="between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34995034404483227"/>
          <c:y val="9.4559688659607205E-2"/>
          <c:w val="0.28036769052517085"/>
          <c:h val="0.52600552086161645"/>
        </c:manualLayout>
      </c:layout>
      <c:overlay val="0"/>
      <c:spPr>
        <a:noFill/>
        <a:ln w="25346">
          <a:noFill/>
        </a:ln>
      </c:spPr>
      <c:txPr>
        <a:bodyPr rot="0" spcFirstLastPara="1" vertOverflow="ellipsis" vert="horz" wrap="square" anchor="ctr" anchorCtr="1"/>
        <a:lstStyle/>
        <a:p>
          <a:pPr>
            <a:defRPr sz="898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>
          <a:latin typeface="Century Gothic" panose="020B0502020202020204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67198157908441"/>
          <c:y val="8.8478132015745267E-2"/>
          <c:w val="0.43495646438757979"/>
          <c:h val="0.874410262971190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FF66CC"/>
              </a:solidFill>
              <a:ln w="9498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2F42"/>
              </a:solidFill>
              <a:ln w="9498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498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6752387950036737"/>
                  <c:y val="-1.1598385358636687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err="1" smtClean="0">
                        <a:solidFill>
                          <a:schemeClr val="tx1"/>
                        </a:solidFill>
                      </a:rPr>
                      <a:t>Nacional</a:t>
                    </a:r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48,6%</a:t>
                    </a:r>
                    <a:endParaRPr lang="en-US" b="1" baseline="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94961439886196E-2"/>
                  <c:y val="0.1469477372493865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Provincial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6,5%</a:t>
                    </a:r>
                    <a:endParaRPr lang="en-US" b="1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0.15576781778104337"/>
                  <c:y val="7.73225690575779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Federal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44,9%</a:t>
                    </a:r>
                    <a:endParaRPr lang="en-US" b="1" baseline="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Nacional</c:v>
                </c:pt>
                <c:pt idx="1">
                  <c:v>Provincial</c:v>
                </c:pt>
                <c:pt idx="2">
                  <c:v>Federal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6838</c:v>
                </c:pt>
                <c:pt idx="1">
                  <c:v>919</c:v>
                </c:pt>
                <c:pt idx="2">
                  <c:v>6309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/>
      </a:pPr>
      <a:endParaRPr lang="es-A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70582304127676"/>
          <c:y val="3.550194724579514E-2"/>
          <c:w val="0.60656141218700488"/>
          <c:h val="0.8696008571282801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0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FF66CC"/>
              </a:solidFill>
              <a:ln w="950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9505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9737913617305719"/>
                  <c:y val="1.374041257801738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996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98" dirty="0" err="1">
                        <a:latin typeface="+mn-lt"/>
                      </a:rPr>
                      <a:t>Jóvenes</a:t>
                    </a:r>
                    <a:r>
                      <a:rPr lang="en-US" sz="998" dirty="0">
                        <a:latin typeface="+mn-lt"/>
                      </a:rPr>
                      <a:t> </a:t>
                    </a:r>
                  </a:p>
                  <a:p>
                    <a:pPr algn="ctr">
                      <a:defRPr sz="996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98" dirty="0" err="1">
                        <a:latin typeface="+mn-lt"/>
                      </a:rPr>
                      <a:t>Adultas</a:t>
                    </a:r>
                    <a:r>
                      <a:rPr lang="en-US" sz="998" dirty="0">
                        <a:latin typeface="+mn-lt"/>
                      </a:rPr>
                      <a:t>
</a:t>
                    </a:r>
                    <a:r>
                      <a:rPr lang="en-US" sz="998" dirty="0" smtClean="0">
                        <a:latin typeface="+mn-lt"/>
                      </a:rPr>
                      <a:t>3%</a:t>
                    </a:r>
                    <a:endParaRPr lang="en-US" sz="1000" dirty="0"/>
                  </a:p>
                </c:rich>
              </c:tx>
              <c:spPr>
                <a:noFill/>
                <a:ln w="2534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961786556341475"/>
                  <c:y val="0.2135127036245976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998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AR" sz="998" dirty="0">
                        <a:latin typeface="+mn-lt"/>
                      </a:rPr>
                      <a:t>Mayores de 21 años
</a:t>
                    </a:r>
                    <a:r>
                      <a:rPr lang="es-AR" sz="998" dirty="0" smtClean="0">
                        <a:latin typeface="+mn-lt"/>
                      </a:rPr>
                      <a:t>97%</a:t>
                    </a:r>
                    <a:endParaRPr lang="es-AR" sz="1000" dirty="0"/>
                  </a:p>
                </c:rich>
              </c:tx>
              <c:spPr>
                <a:noFill/>
                <a:ln w="2534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528056433048339"/>
                  <c:y val="0.10165975201424272"/>
                </c:manualLayout>
              </c:layout>
              <c:tx>
                <c:rich>
                  <a:bodyPr/>
                  <a:lstStyle/>
                  <a:p>
                    <a:fld id="{6D916743-AD35-4C64-8561-D89DE21215E6}" type="CATEGORYNAME">
                      <a:rPr lang="es-AR" sz="898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pPr/>
                      <a:t>[NOMBRE DE CATEGORÍA]</a:t>
                    </a:fld>
                    <a:endParaRPr lang="es-AR" sz="9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Arial" pitchFamily="34" charset="0"/>
                    </a:endParaRPr>
                  </a:p>
                  <a:p>
                    <a:r>
                      <a:rPr lang="es-AR" sz="898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[NOM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 w="2534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98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Jóvenes Adultos</c:v>
                </c:pt>
                <c:pt idx="1">
                  <c:v>Mayores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41.6</c:v>
                </c:pt>
                <c:pt idx="1">
                  <c:v>1157.5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  <c:holeSize val="50"/>
      </c:doughnutChart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6">
          <a:latin typeface="Century Gothic" panose="020B0502020202020204" pitchFamily="34" charset="0"/>
        </a:defRPr>
      </a:pPr>
      <a:endParaRPr lang="es-A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5653315687756E-2"/>
          <c:y val="0.12836191997089116"/>
          <c:w val="0.95422944459162662"/>
          <c:h val="0.533462767233070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6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9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pPr>
                      <a:defRPr sz="1046" b="1">
                        <a:latin typeface="+mn-lt"/>
                        <a:cs typeface="Arial" pitchFamily="34" charset="0"/>
                      </a:defRPr>
                    </a:pPr>
                    <a:r>
                      <a:rPr lang="es-AR" b="0" dirty="0" smtClean="0"/>
                      <a:t>25</a:t>
                    </a:r>
                    <a:endParaRPr lang="es-AR" b="0" dirty="0"/>
                  </a:p>
                </c:rich>
              </c:tx>
              <c:spPr>
                <a:noFill/>
                <a:ln w="25070">
                  <a:noFill/>
                </a:ln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6054635082599429E-2"/>
                  <c:y val="-0.17869994390224875"/>
                </c:manualLayout>
              </c:layout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1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1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1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70">
                <a:noFill/>
              </a:ln>
            </c:spPr>
            <c:txPr>
              <a:bodyPr/>
              <a:lstStyle/>
              <a:p>
                <a:pPr>
                  <a:defRPr sz="1046">
                    <a:latin typeface="+mn-lt"/>
                    <a:cs typeface="Arial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12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42616"/>
        <c:axId val="426343008"/>
      </c:lineChart>
      <c:catAx>
        <c:axId val="426342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6">
                <a:latin typeface="+mn-lt"/>
                <a:cs typeface="Arial" pitchFamily="34" charset="0"/>
              </a:defRPr>
            </a:pPr>
            <a:endParaRPr lang="es-AR"/>
          </a:p>
        </c:txPr>
        <c:crossAx val="426343008"/>
        <c:crosses val="autoZero"/>
        <c:auto val="1"/>
        <c:lblAlgn val="ctr"/>
        <c:lblOffset val="10"/>
        <c:noMultiLvlLbl val="1"/>
      </c:catAx>
      <c:valAx>
        <c:axId val="42634300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26342616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txPr>
    <a:bodyPr/>
    <a:lstStyle/>
    <a:p>
      <a:pPr>
        <a:defRPr sz="1776"/>
      </a:pPr>
      <a:endParaRPr lang="es-A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2580407732474E-2"/>
          <c:y val="0.14131648325081872"/>
          <c:w val="0.95422944459162662"/>
          <c:h val="0.533462767233070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6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9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pPr>
                      <a:defRPr sz="1046" b="1">
                        <a:latin typeface="+mn-lt"/>
                        <a:cs typeface="Arial" pitchFamily="34" charset="0"/>
                      </a:defRPr>
                    </a:pPr>
                    <a:r>
                      <a:rPr lang="es-AR" b="0" dirty="0" smtClean="0"/>
                      <a:t>25</a:t>
                    </a:r>
                    <a:endParaRPr lang="es-AR" b="0" dirty="0"/>
                  </a:p>
                </c:rich>
              </c:tx>
              <c:spPr>
                <a:noFill/>
                <a:ln w="25070">
                  <a:noFill/>
                </a:ln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6054635082599429E-2"/>
                  <c:y val="-0.17869994390224875"/>
                </c:manualLayout>
              </c:layout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1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1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1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70">
                <a:noFill/>
              </a:ln>
            </c:spPr>
            <c:txPr>
              <a:bodyPr/>
              <a:lstStyle/>
              <a:p>
                <a:pPr>
                  <a:defRPr sz="1046">
                    <a:latin typeface="+mn-lt"/>
                    <a:cs typeface="Arial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29</c:v>
                </c:pt>
                <c:pt idx="1">
                  <c:v>28</c:v>
                </c:pt>
                <c:pt idx="2">
                  <c:v>25</c:v>
                </c:pt>
                <c:pt idx="3">
                  <c:v>22</c:v>
                </c:pt>
                <c:pt idx="4">
                  <c:v>24</c:v>
                </c:pt>
                <c:pt idx="5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43792"/>
        <c:axId val="426344184"/>
      </c:lineChart>
      <c:catAx>
        <c:axId val="42634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6">
                <a:latin typeface="+mn-lt"/>
                <a:cs typeface="Arial" pitchFamily="34" charset="0"/>
              </a:defRPr>
            </a:pPr>
            <a:endParaRPr lang="es-AR"/>
          </a:p>
        </c:txPr>
        <c:crossAx val="426344184"/>
        <c:crosses val="autoZero"/>
        <c:auto val="1"/>
        <c:lblAlgn val="ctr"/>
        <c:lblOffset val="10"/>
        <c:noMultiLvlLbl val="1"/>
      </c:catAx>
      <c:valAx>
        <c:axId val="42634418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26343792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txPr>
    <a:bodyPr/>
    <a:lstStyle/>
    <a:p>
      <a:pPr>
        <a:defRPr sz="1776"/>
      </a:pPr>
      <a:endParaRPr lang="es-A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5653315687756E-2"/>
          <c:y val="0.12836191997089116"/>
          <c:w val="0.95422944459162662"/>
          <c:h val="0.533462767233070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6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9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pPr>
                      <a:defRPr sz="1046" b="1">
                        <a:latin typeface="+mn-lt"/>
                        <a:cs typeface="Arial" pitchFamily="34" charset="0"/>
                      </a:defRPr>
                    </a:pPr>
                    <a:r>
                      <a:rPr lang="en-US" b="0" dirty="0" smtClean="0"/>
                      <a:t>25</a:t>
                    </a:r>
                    <a:endParaRPr lang="en-US" b="0" dirty="0"/>
                  </a:p>
                </c:rich>
              </c:tx>
              <c:spPr>
                <a:noFill/>
                <a:ln w="25070">
                  <a:noFill/>
                </a:ln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6054635082599429E-2"/>
                  <c:y val="-0.17869994390224875"/>
                </c:manualLayout>
              </c:layout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1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1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0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noFill/>
                <a:ln w="25070">
                  <a:noFill/>
                </a:ln>
              </c:spPr>
              <c:txPr>
                <a:bodyPr/>
                <a:lstStyle/>
                <a:p>
                  <a:pPr>
                    <a:defRPr sz="1046" b="1">
                      <a:latin typeface="+mn-lt"/>
                      <a:cs typeface="Arial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70">
                <a:noFill/>
              </a:ln>
            </c:spPr>
            <c:txPr>
              <a:bodyPr/>
              <a:lstStyle/>
              <a:p>
                <a:pPr>
                  <a:defRPr sz="1046">
                    <a:latin typeface="+mn-lt"/>
                    <a:cs typeface="Arial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 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42</c:v>
                </c:pt>
                <c:pt idx="1">
                  <c:v>40</c:v>
                </c:pt>
                <c:pt idx="2">
                  <c:v>38</c:v>
                </c:pt>
                <c:pt idx="3">
                  <c:v>36</c:v>
                </c:pt>
                <c:pt idx="4">
                  <c:v>36</c:v>
                </c:pt>
                <c:pt idx="5">
                  <c:v>38</c:v>
                </c:pt>
                <c:pt idx="6">
                  <c:v>29</c:v>
                </c:pt>
                <c:pt idx="7">
                  <c:v>26</c:v>
                </c:pt>
                <c:pt idx="8">
                  <c:v>26</c:v>
                </c:pt>
                <c:pt idx="9">
                  <c:v>22</c:v>
                </c:pt>
                <c:pt idx="10">
                  <c:v>24</c:v>
                </c:pt>
                <c:pt idx="11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44968"/>
        <c:axId val="426345360"/>
      </c:lineChart>
      <c:catAx>
        <c:axId val="426344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6">
                <a:latin typeface="+mn-lt"/>
                <a:cs typeface="Arial" pitchFamily="34" charset="0"/>
              </a:defRPr>
            </a:pPr>
            <a:endParaRPr lang="es-AR"/>
          </a:p>
        </c:txPr>
        <c:crossAx val="426345360"/>
        <c:crosses val="autoZero"/>
        <c:auto val="1"/>
        <c:lblAlgn val="ctr"/>
        <c:lblOffset val="10"/>
        <c:noMultiLvlLbl val="1"/>
      </c:catAx>
      <c:valAx>
        <c:axId val="42634536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26344968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txPr>
    <a:bodyPr/>
    <a:lstStyle/>
    <a:p>
      <a:pPr>
        <a:defRPr sz="1776"/>
      </a:pPr>
      <a:endParaRPr lang="es-A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'1°sem 2019'!$B$23:$B$34</c:f>
              <c:strCache>
                <c:ptCount val="12"/>
                <c:pt idx="0">
                  <c:v>jul</c:v>
                </c:pt>
                <c:pt idx="1">
                  <c:v>ago 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'1°sem 2019'!$C$23:$C$34</c:f>
              <c:numCache>
                <c:formatCode>General</c:formatCode>
                <c:ptCount val="12"/>
                <c:pt idx="0">
                  <c:v>430</c:v>
                </c:pt>
                <c:pt idx="1">
                  <c:v>414</c:v>
                </c:pt>
                <c:pt idx="2">
                  <c:v>416</c:v>
                </c:pt>
                <c:pt idx="3">
                  <c:v>415</c:v>
                </c:pt>
                <c:pt idx="4">
                  <c:v>438</c:v>
                </c:pt>
                <c:pt idx="5">
                  <c:v>412</c:v>
                </c:pt>
                <c:pt idx="6">
                  <c:v>423</c:v>
                </c:pt>
                <c:pt idx="7">
                  <c:v>447</c:v>
                </c:pt>
                <c:pt idx="8">
                  <c:v>442</c:v>
                </c:pt>
                <c:pt idx="9">
                  <c:v>472</c:v>
                </c:pt>
                <c:pt idx="10">
                  <c:v>457</c:v>
                </c:pt>
                <c:pt idx="11">
                  <c:v>442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464048"/>
        <c:axId val="423464440"/>
      </c:lineChart>
      <c:catAx>
        <c:axId val="42346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3464440"/>
        <c:crosses val="autoZero"/>
        <c:auto val="1"/>
        <c:lblAlgn val="ctr"/>
        <c:lblOffset val="100"/>
        <c:noMultiLvlLbl val="0"/>
      </c:catAx>
      <c:valAx>
        <c:axId val="423464440"/>
        <c:scaling>
          <c:orientation val="minMax"/>
          <c:max val="500"/>
          <c:min val="380"/>
        </c:scaling>
        <c:delete val="1"/>
        <c:axPos val="l"/>
        <c:numFmt formatCode="General" sourceLinked="1"/>
        <c:majorTickMark val="out"/>
        <c:minorTickMark val="none"/>
        <c:tickLblPos val="nextTo"/>
        <c:crossAx val="4234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8259000231502"/>
          <c:y val="0"/>
          <c:w val="0.60578463367233959"/>
          <c:h val="0.8374163589093152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78486353185716"/>
                  <c:y val="-4.86876353984197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Mujeres</a:t>
                    </a: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9907389207467"/>
                      <c:h val="0.148665237513202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043350957720626"/>
                  <c:y val="0.113701762037716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Varones</a:t>
                    </a: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91%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1823728987376"/>
                      <c:h val="0.2440353898801622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41.6</c:v>
                </c:pt>
                <c:pt idx="1">
                  <c:v>405.5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96602462378893E-2"/>
          <c:y val="1.5963450036513754E-2"/>
          <c:w val="0.98302471393336865"/>
          <c:h val="0.827719326077716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rgbClr val="FF66CC"/>
            </a:solidFill>
            <a:ln w="9494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>
                  <a:defRPr sz="1047" b="1">
                    <a:solidFill>
                      <a:schemeClr val="bg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 formatCode="General">
                  <c:v>58.4</c:v>
                </c:pt>
                <c:pt idx="1">
                  <c:v>76.400000000000006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494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>
                  <a:defRPr sz="1047" b="1">
                    <a:solidFill>
                      <a:schemeClr val="bg1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 formatCode="General">
                  <c:v>41.6</c:v>
                </c:pt>
                <c:pt idx="1">
                  <c:v>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347712"/>
        <c:axId val="426348104"/>
      </c:barChart>
      <c:catAx>
        <c:axId val="42634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494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  <c:crossAx val="426348104"/>
        <c:crosses val="autoZero"/>
        <c:auto val="1"/>
        <c:lblAlgn val="ctr"/>
        <c:lblOffset val="100"/>
        <c:noMultiLvlLbl val="0"/>
      </c:catAx>
      <c:valAx>
        <c:axId val="42634810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426347712"/>
        <c:crosses val="autoZero"/>
        <c:crossBetween val="between"/>
      </c:valAx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x val="0.34173947083020489"/>
          <c:y val="4.1288240609268105E-2"/>
          <c:w val="0.31060585641953681"/>
          <c:h val="0.62396583623768342"/>
        </c:manualLayout>
      </c:layout>
      <c:overlay val="0"/>
      <c:spPr>
        <a:noFill/>
        <a:ln w="25319">
          <a:noFill/>
        </a:ln>
      </c:spPr>
      <c:txPr>
        <a:bodyPr rot="0" spcFirstLastPara="1" vertOverflow="ellipsis" vert="horz" wrap="square" anchor="ctr" anchorCtr="1"/>
        <a:lstStyle/>
        <a:p>
          <a:pPr>
            <a:defRPr sz="8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7">
          <a:latin typeface="Century Gothic" panose="020B0502020202020204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9305374841664E-3"/>
          <c:y val="1.2232086424531472E-2"/>
          <c:w val="0.96509300927725761"/>
          <c:h val="0.81714189360460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rgbClr val="FF66CC"/>
            </a:solidFill>
            <a:ln w="9529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2">
                <a:noFill/>
              </a:ln>
            </c:spPr>
            <c:txPr>
              <a:bodyPr/>
              <a:lstStyle/>
              <a:p>
                <a:pPr algn="ctr">
                  <a:defRPr lang="es-AR" sz="105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 formatCode="0.0">
                  <c:v>48.6</c:v>
                </c:pt>
                <c:pt idx="1">
                  <c:v>70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9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412">
                <a:noFill/>
              </a:ln>
            </c:spPr>
            <c:txPr>
              <a:bodyPr/>
              <a:lstStyle/>
              <a:p>
                <a:pPr algn="ctr">
                  <a:defRPr lang="es-AR" sz="105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jóv.adult.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 formatCode="0.0">
                  <c:v>44.9</c:v>
                </c:pt>
                <c:pt idx="1">
                  <c:v>26.6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spPr>
            <a:solidFill>
              <a:schemeClr val="accent6"/>
            </a:solidFill>
            <a:ln w="9529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3.64464744779975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2">
                <a:noFill/>
              </a:ln>
            </c:spPr>
            <c:txPr>
              <a:bodyPr/>
              <a:lstStyle/>
              <a:p>
                <a:pPr algn="ctr">
                  <a:defRPr lang="es-AR" sz="105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Total SPF</c:v>
                </c:pt>
                <c:pt idx="1">
                  <c:v>Población jóv.adult.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 formatCode="0.0">
                  <c:v>6.5</c:v>
                </c:pt>
                <c:pt idx="1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100"/>
        <c:axId val="426348888"/>
        <c:axId val="429957360"/>
      </c:barChart>
      <c:catAx>
        <c:axId val="42634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9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  <c:crossAx val="429957360"/>
        <c:crosses val="autoZero"/>
        <c:auto val="1"/>
        <c:lblAlgn val="ctr"/>
        <c:lblOffset val="100"/>
        <c:noMultiLvlLbl val="0"/>
      </c:catAx>
      <c:valAx>
        <c:axId val="429957360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426348888"/>
        <c:crosses val="autoZero"/>
        <c:crossBetween val="between"/>
      </c:valAx>
      <c:spPr>
        <a:noFill/>
        <a:ln w="25406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</c:legendEntry>
      <c:layout>
        <c:manualLayout>
          <c:xMode val="edge"/>
          <c:yMode val="edge"/>
          <c:x val="0.38298380735194981"/>
          <c:y val="8.9966438621401829E-2"/>
          <c:w val="0.22414325258523016"/>
          <c:h val="0.53953444344047152"/>
        </c:manualLayout>
      </c:layout>
      <c:overlay val="0"/>
      <c:spPr>
        <a:noFill/>
        <a:ln w="25412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>
          <a:solidFill>
            <a:schemeClr val="bg1"/>
          </a:solidFill>
          <a:latin typeface="Century Gothic" panose="020B0502020202020204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0690802941908"/>
          <c:y val="4.4804739514611953E-2"/>
          <c:w val="0.592998251021711"/>
          <c:h val="0.9401924641495450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491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FF66CC"/>
              </a:solidFill>
              <a:ln w="9491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491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9621958901285688"/>
                  <c:y val="-1.392606760397054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lnSpc>
                        <a:spcPct val="150000"/>
                      </a:lnSpc>
                      <a:defRPr lang="es-AR" sz="1042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046" b="0" i="0" u="none" strike="noStrike" kern="1200" baseline="0" dirty="0" err="1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Jóvenes</a:t>
                    </a:r>
                    <a:r>
                      <a:rPr lang="en-US" sz="1046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 </a:t>
                    </a:r>
                    <a:endParaRPr lang="en-US" sz="1050" b="0" i="0" u="none" strike="noStrike" kern="1200" baseline="0" dirty="0" smtClean="0">
                      <a:solidFill>
                        <a:prstClr val="black"/>
                      </a:solidFill>
                      <a:latin typeface="+mn-lt"/>
                      <a:ea typeface="+mn-ea"/>
                      <a:cs typeface="Arial" pitchFamily="34" charset="0"/>
                    </a:endParaRPr>
                  </a:p>
                  <a:p>
                    <a:pPr algn="ctr">
                      <a:lnSpc>
                        <a:spcPct val="150000"/>
                      </a:lnSpc>
                      <a:defRPr lang="es-AR" sz="1042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046" b="0" i="0" u="none" strike="noStrike" kern="1200" baseline="0" dirty="0" err="1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Adultos</a:t>
                    </a:r>
                    <a:r>
                      <a:rPr lang="en-US" sz="1046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
</a:t>
                    </a:r>
                    <a:r>
                      <a:rPr lang="en-US" sz="1046" b="1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3,2%</a:t>
                    </a:r>
                    <a:endParaRPr lang="en-US" sz="1050" b="1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 w="2530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966289578223303"/>
                  <c:y val="-7.29457725819065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lnSpc>
                        <a:spcPct val="150000"/>
                      </a:lnSpc>
                      <a:defRPr lang="es-AR" sz="1046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046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Mayores </a:t>
                    </a:r>
                    <a:r>
                      <a:rPr lang="en-US" sz="1046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21 </a:t>
                    </a:r>
                    <a:r>
                      <a:rPr lang="en-US" sz="1046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años
</a:t>
                    </a:r>
                    <a:r>
                      <a:rPr lang="en-US" sz="1046" b="1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96,8%</a:t>
                    </a:r>
                    <a:endParaRPr lang="en-US" sz="1050" b="1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 w="2530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528056433048339"/>
                  <c:y val="0.10165975201424272"/>
                </c:manualLayout>
              </c:layout>
              <c:tx>
                <c:rich>
                  <a:bodyPr/>
                  <a:lstStyle/>
                  <a:p>
                    <a:fld id="{6D916743-AD35-4C64-8561-D89DE21215E6}" type="CATEGORYNAME">
                      <a:rPr lang="es-AR" sz="896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pPr/>
                      <a:t>[NOMBRE DE CATEGORÍA]</a:t>
                    </a:fld>
                    <a:endParaRPr lang="es-AR" sz="9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Arial" pitchFamily="34" charset="0"/>
                    </a:endParaRPr>
                  </a:p>
                  <a:p>
                    <a:r>
                      <a:rPr lang="es-AR" sz="896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[NOM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 w="25308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AR" sz="1046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Jóvenes Adultos</c:v>
                </c:pt>
                <c:pt idx="1">
                  <c:v>Mayores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442</c:v>
                </c:pt>
                <c:pt idx="1">
                  <c:v>13621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4"/>
        <c:holeSize val="50"/>
      </c:doughnutChart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40422076204274"/>
          <c:y val="8.5394057916780591E-2"/>
          <c:w val="0.39029153770677588"/>
          <c:h val="0.908685087676923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19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FF66CC"/>
              </a:solidFill>
              <a:ln w="9519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19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7450226167828334"/>
                  <c:y val="-9.4771789166569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lnSpc>
                        <a:spcPct val="150000"/>
                      </a:lnSpc>
                      <a:defRPr sz="10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rPr>
                      <a:t>Con </a:t>
                    </a:r>
                    <a:r>
                      <a:rPr lang="en-US" sz="1000" baseline="0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rPr>
                      <a:t>prisión</a:t>
                    </a:r>
                    <a:r>
                      <a:rPr lang="en-US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rPr>
                      <a:t> </a:t>
                    </a:r>
                    <a:r>
                      <a:rPr lang="en-US" sz="1000" baseline="0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rPr>
                      <a:t>preventiva</a:t>
                    </a:r>
                    <a:endParaRPr lang="en-US" sz="1000" baseline="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cs typeface="Arial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  <a:defRPr sz="10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0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rPr>
                      <a:t>58,4%</a:t>
                    </a:r>
                    <a:endParaRPr lang="en-US" sz="1050" b="1" dirty="0">
                      <a:solidFill>
                        <a:srgbClr val="FF0066"/>
                      </a:solidFill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 w="25383">
                  <a:noFill/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98282510497128"/>
                      <c:h val="0.407331822060617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845930130625641"/>
                  <c:y val="1.546849314609630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lnSpc>
                        <a:spcPct val="150000"/>
                      </a:lnSpc>
                      <a:defRPr sz="10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000" baseline="0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rPr>
                      <a:t>Condenados</a:t>
                    </a:r>
                    <a:r>
                      <a:rPr lang="en-US" sz="10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rPr>
                      <a:t>/as</a:t>
                    </a:r>
                  </a:p>
                  <a:p>
                    <a:pPr>
                      <a:lnSpc>
                        <a:spcPct val="150000"/>
                      </a:lnSpc>
                      <a:defRPr sz="10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10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rPr>
                      <a:t>41,6%</a:t>
                    </a:r>
                    <a:endParaRPr lang="en-US" sz="1050" b="1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noFill/>
                <a:ln w="25383">
                  <a:noFill/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44393940557109"/>
                      <c:h val="0.28473366121307692"/>
                    </c:manualLayout>
                  </c15:layout>
                </c:ext>
              </c:extLst>
            </c:dLbl>
            <c:spPr>
              <a:noFill/>
              <a:ln w="25383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Procesados</c:v>
                </c:pt>
                <c:pt idx="1">
                  <c:v>Condenados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8210</c:v>
                </c:pt>
                <c:pt idx="1">
                  <c:v>5853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8"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612180033693"/>
          <c:y val="2.5422192291753003E-2"/>
          <c:w val="0.45840888651579093"/>
          <c:h val="0.9614199129714049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 w="9527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7" cap="flat" cmpd="sng" algn="ctr">
                <a:noFill/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17637230724560299"/>
                  <c:y val="6.338375466224616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latin typeface="+mn-lt"/>
                      </a:rPr>
                      <a:t>Población</a:t>
                    </a:r>
                    <a:r>
                      <a:rPr lang="en-US" dirty="0" smtClean="0">
                        <a:latin typeface="+mn-lt"/>
                      </a:rPr>
                      <a:t> </a:t>
                    </a:r>
                    <a:r>
                      <a:rPr lang="en-US" dirty="0" err="1" smtClean="0">
                        <a:latin typeface="+mn-lt"/>
                      </a:rPr>
                      <a:t>femenina</a:t>
                    </a:r>
                    <a:r>
                      <a:rPr lang="en-US" dirty="0">
                        <a:latin typeface="+mn-lt"/>
                      </a:rPr>
                      <a:t>
</a:t>
                    </a:r>
                    <a:r>
                      <a:rPr lang="en-US" b="1" dirty="0" smtClean="0">
                        <a:latin typeface="+mn-lt"/>
                      </a:rPr>
                      <a:t>8%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327509419031414"/>
                  <c:y val="-5.3819868713422619E-2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+mn-lt"/>
                      </a:defRPr>
                    </a:pPr>
                    <a:r>
                      <a:rPr lang="en-US" sz="1050" dirty="0" err="1" smtClean="0">
                        <a:latin typeface="+mn-lt"/>
                      </a:rPr>
                      <a:t>Población</a:t>
                    </a:r>
                    <a:r>
                      <a:rPr lang="en-US" sz="1050" dirty="0" smtClean="0">
                        <a:latin typeface="+mn-lt"/>
                      </a:rPr>
                      <a:t> </a:t>
                    </a:r>
                    <a:r>
                      <a:rPr lang="en-US" sz="1050" dirty="0" err="1" smtClean="0">
                        <a:latin typeface="+mn-lt"/>
                      </a:rPr>
                      <a:t>masculina</a:t>
                    </a:r>
                    <a:r>
                      <a:rPr lang="en-US" sz="1050" dirty="0">
                        <a:latin typeface="+mn-lt"/>
                      </a:rPr>
                      <a:t>
</a:t>
                    </a:r>
                    <a:r>
                      <a:rPr lang="en-US" sz="1050" b="1" dirty="0" smtClean="0">
                        <a:latin typeface="+mn-lt"/>
                      </a:rPr>
                      <a:t>92,7%</a:t>
                    </a:r>
                    <a:endParaRPr lang="en-US" sz="1050" b="1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851888155631923"/>
                  <c:y val="-0.1614598010774968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latin typeface="+mn-lt"/>
                      </a:rPr>
                      <a:t>Población</a:t>
                    </a:r>
                    <a:r>
                      <a:rPr lang="en-US" baseline="0" dirty="0" smtClean="0">
                        <a:latin typeface="+mn-lt"/>
                      </a:rPr>
                      <a:t> </a:t>
                    </a:r>
                    <a:r>
                      <a:rPr lang="en-US" baseline="0" dirty="0" err="1" smtClean="0">
                        <a:latin typeface="+mn-lt"/>
                      </a:rPr>
                      <a:t>transgénero</a:t>
                    </a:r>
                    <a:r>
                      <a:rPr lang="en-US" baseline="0" dirty="0" smtClean="0">
                        <a:latin typeface="+mn-lt"/>
                      </a:rPr>
                      <a:t> </a:t>
                    </a:r>
                    <a:r>
                      <a:rPr lang="en-US" dirty="0">
                        <a:latin typeface="+mn-lt"/>
                      </a:rPr>
                      <a:t>
</a:t>
                    </a:r>
                    <a:r>
                      <a:rPr lang="en-US" b="1" dirty="0" smtClean="0">
                        <a:latin typeface="+mn-lt"/>
                      </a:rPr>
                      <a:t>0,3%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4">
                <a:noFill/>
              </a:ln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Femenino</c:v>
                </c:pt>
                <c:pt idx="1">
                  <c:v>Masculino</c:v>
                </c:pt>
                <c:pt idx="2">
                  <c:v>Trans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1127</c:v>
                </c:pt>
                <c:pt idx="1">
                  <c:v>13040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4"/>
        <c:holeSize val="50"/>
      </c:doughnutChart>
      <c:spPr>
        <a:noFill/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s-AR" sz="900" b="0" i="0" u="none" strike="noStrike" kern="1200" baseline="0">
          <a:solidFill>
            <a:prstClr val="black"/>
          </a:solidFill>
          <a:latin typeface="Arial" pitchFamily="34" charset="0"/>
          <a:ea typeface="+mn-ea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33688524946214"/>
          <c:y val="0.18616152685779647"/>
          <c:w val="0.83785322643368154"/>
          <c:h val="0.640821654736775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 prisión preventiva</c:v>
                </c:pt>
              </c:strCache>
            </c:strRef>
          </c:tx>
          <c:spPr>
            <a:solidFill>
              <a:srgbClr val="FF66CC"/>
            </a:solidFill>
            <a:ln w="949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3"/>
              <c:layout>
                <c:manualLayout>
                  <c:x val="0"/>
                  <c:y val="-6.7031523025772538E-17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+mn-lt"/>
                      </a:rPr>
                      <a:t>61</a:t>
                    </a:r>
                    <a:endParaRPr lang="en-US" b="0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22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AR" sz="996" b="0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Hoja1!$B$2:$B$17</c:f>
              <c:numCache>
                <c:formatCode>0</c:formatCode>
                <c:ptCount val="16"/>
                <c:pt idx="0">
                  <c:v>56.840034965034967</c:v>
                </c:pt>
                <c:pt idx="1">
                  <c:v>51.62930676629307</c:v>
                </c:pt>
                <c:pt idx="2">
                  <c:v>45.791457286432163</c:v>
                </c:pt>
                <c:pt idx="3">
                  <c:v>44.544480171489816</c:v>
                </c:pt>
                <c:pt idx="4">
                  <c:v>56.096203095423675</c:v>
                </c:pt>
                <c:pt idx="5">
                  <c:v>52.976059740830223</c:v>
                </c:pt>
                <c:pt idx="6">
                  <c:v>52.889131622064447</c:v>
                </c:pt>
                <c:pt idx="7">
                  <c:v>51.561181434599156</c:v>
                </c:pt>
                <c:pt idx="8">
                  <c:v>52.627752388865808</c:v>
                </c:pt>
                <c:pt idx="9">
                  <c:v>55</c:v>
                </c:pt>
                <c:pt idx="10">
                  <c:v>57</c:v>
                </c:pt>
                <c:pt idx="11">
                  <c:v>60</c:v>
                </c:pt>
                <c:pt idx="12">
                  <c:v>61</c:v>
                </c:pt>
                <c:pt idx="13">
                  <c:v>60</c:v>
                </c:pt>
                <c:pt idx="14">
                  <c:v>57</c:v>
                </c:pt>
                <c:pt idx="15">
                  <c:v>58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49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22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AR" sz="996" b="0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Hoja1!$C$2:$C$17</c:f>
              <c:numCache>
                <c:formatCode>0</c:formatCode>
                <c:ptCount val="16"/>
                <c:pt idx="0">
                  <c:v>43.159965034965033</c:v>
                </c:pt>
                <c:pt idx="1">
                  <c:v>48.37069323370693</c:v>
                </c:pt>
                <c:pt idx="2">
                  <c:v>54.208542713567837</c:v>
                </c:pt>
                <c:pt idx="3">
                  <c:v>55.455519828510184</c:v>
                </c:pt>
                <c:pt idx="4">
                  <c:v>43.903796904576325</c:v>
                </c:pt>
                <c:pt idx="5">
                  <c:v>47.023940259169777</c:v>
                </c:pt>
                <c:pt idx="6">
                  <c:v>47.110868377935553</c:v>
                </c:pt>
                <c:pt idx="7">
                  <c:v>48.438818565400844</c:v>
                </c:pt>
                <c:pt idx="8">
                  <c:v>47.372247611134192</c:v>
                </c:pt>
                <c:pt idx="9">
                  <c:v>45</c:v>
                </c:pt>
                <c:pt idx="10">
                  <c:v>43</c:v>
                </c:pt>
                <c:pt idx="11">
                  <c:v>40</c:v>
                </c:pt>
                <c:pt idx="12">
                  <c:v>39</c:v>
                </c:pt>
                <c:pt idx="13">
                  <c:v>40</c:v>
                </c:pt>
                <c:pt idx="14">
                  <c:v>43</c:v>
                </c:pt>
                <c:pt idx="15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377550560"/>
        <c:axId val="377550952"/>
      </c:barChart>
      <c:catAx>
        <c:axId val="37755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49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AR" sz="898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  <c:crossAx val="377550952"/>
        <c:crosses val="autoZero"/>
        <c:auto val="1"/>
        <c:lblAlgn val="ctr"/>
        <c:lblOffset val="100"/>
        <c:noMultiLvlLbl val="0"/>
      </c:catAx>
      <c:valAx>
        <c:axId val="37755095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77550560"/>
        <c:crosses val="autoZero"/>
        <c:crossBetween val="between"/>
      </c:valAx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0"/>
          <c:y val="0.28947635643905167"/>
          <c:w val="0.14691810966501875"/>
          <c:h val="0.50600117608249795"/>
        </c:manualLayout>
      </c:layout>
      <c:overlay val="0"/>
      <c:spPr>
        <a:noFill/>
        <a:ln w="25322">
          <a:noFill/>
        </a:ln>
      </c:spPr>
      <c:txPr>
        <a:bodyPr rot="0" spcFirstLastPara="1" vertOverflow="ellipsis" vert="horz" wrap="square" anchor="ctr" anchorCtr="1"/>
        <a:lstStyle/>
        <a:p>
          <a:pPr>
            <a:defRPr sz="898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4743284905933"/>
          <c:y val="8.2001069311301383E-2"/>
          <c:w val="0.86408268457714632"/>
          <c:h val="0.7380739110543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 prisión preventiva </c:v>
                </c:pt>
              </c:strCache>
            </c:strRef>
          </c:tx>
          <c:spPr>
            <a:solidFill>
              <a:srgbClr val="FF66CC"/>
            </a:solidFill>
            <a:ln w="9522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5"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rPr>
                      <a:t>61,0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rPr>
                      <a:t>61,0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AR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58.5</c:v>
                </c:pt>
                <c:pt idx="1">
                  <c:v>58.5</c:v>
                </c:pt>
                <c:pt idx="2">
                  <c:v>58</c:v>
                </c:pt>
                <c:pt idx="3">
                  <c:v>58</c:v>
                </c:pt>
                <c:pt idx="4">
                  <c:v>58</c:v>
                </c:pt>
                <c:pt idx="5">
                  <c:v>58</c:v>
                </c:pt>
                <c:pt idx="6">
                  <c:v>58.4</c:v>
                </c:pt>
                <c:pt idx="7">
                  <c:v>59.4</c:v>
                </c:pt>
                <c:pt idx="8">
                  <c:v>59.7</c:v>
                </c:pt>
                <c:pt idx="9" formatCode="0.0%">
                  <c:v>0.60237137412661446</c:v>
                </c:pt>
                <c:pt idx="10" formatCode="0.0%">
                  <c:v>0.59391581181464448</c:v>
                </c:pt>
                <c:pt idx="11">
                  <c:v>58.4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2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2"/>
              <c:spPr>
                <a:noFill/>
                <a:ln w="2539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AR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rPr>
                      <a:t>39,0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rPr>
                      <a:t>39,0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AR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41.5</c:v>
                </c:pt>
                <c:pt idx="1">
                  <c:v>41.5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41.6</c:v>
                </c:pt>
                <c:pt idx="7">
                  <c:v>40.6</c:v>
                </c:pt>
                <c:pt idx="8">
                  <c:v>40.299999999999997</c:v>
                </c:pt>
                <c:pt idx="9" formatCode="0.0%">
                  <c:v>0.39734631942974097</c:v>
                </c:pt>
                <c:pt idx="10" formatCode="0.0%">
                  <c:v>0.40587194906261054</c:v>
                </c:pt>
                <c:pt idx="11">
                  <c:v>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377551736"/>
        <c:axId val="377552128"/>
      </c:barChart>
      <c:catAx>
        <c:axId val="377551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2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AR" sz="9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defRPr>
            </a:pPr>
            <a:endParaRPr lang="es-AR"/>
          </a:p>
        </c:txPr>
        <c:crossAx val="377552128"/>
        <c:crosses val="autoZero"/>
        <c:auto val="1"/>
        <c:lblAlgn val="ctr"/>
        <c:lblOffset val="100"/>
        <c:noMultiLvlLbl val="1"/>
      </c:catAx>
      <c:valAx>
        <c:axId val="3775521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77551736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"/>
          <c:y val="0.22854790359326912"/>
          <c:w val="0.12667526275372784"/>
          <c:h val="0.61115205776942849"/>
        </c:manualLayout>
      </c:layout>
      <c:overlay val="0"/>
      <c:spPr>
        <a:noFill/>
        <a:ln w="25390">
          <a:noFill/>
        </a:ln>
      </c:spPr>
      <c:txPr>
        <a:bodyPr rot="0" spcFirstLastPara="1" vertOverflow="ellipsis" vert="horz" wrap="square" anchor="ctr" anchorCtr="1"/>
        <a:lstStyle/>
        <a:p>
          <a:pPr>
            <a:defRPr lang="es-AR"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es-AR" sz="800" b="0" i="0" u="none" strike="noStrike" kern="1200" baseline="0">
          <a:solidFill>
            <a:prstClr val="black"/>
          </a:solidFill>
          <a:latin typeface="Century Gothic" panose="020B0502020202020204" pitchFamily="34" charset="0"/>
          <a:ea typeface="+mn-ea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06673332592673E-2"/>
          <c:y val="0.1828030303030303"/>
          <c:w val="0.96766562974484316"/>
          <c:h val="0.6449141414141413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Procesados/as</c:v>
                </c:pt>
              </c:strCache>
            </c:strRef>
          </c:tx>
          <c:spPr>
            <a:ln w="28575" cap="rnd">
              <a:solidFill>
                <a:srgbClr val="FF66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CC"/>
              </a:solidFill>
              <a:ln w="9525">
                <a:solidFill>
                  <a:srgbClr val="FF66C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7232</c:v>
                </c:pt>
                <c:pt idx="1">
                  <c:v>7303</c:v>
                </c:pt>
                <c:pt idx="2">
                  <c:v>7278</c:v>
                </c:pt>
                <c:pt idx="3">
                  <c:v>7307</c:v>
                </c:pt>
                <c:pt idx="4">
                  <c:v>7625</c:v>
                </c:pt>
                <c:pt idx="5">
                  <c:v>7740</c:v>
                </c:pt>
                <c:pt idx="6">
                  <c:v>7866</c:v>
                </c:pt>
                <c:pt idx="7">
                  <c:v>8157</c:v>
                </c:pt>
                <c:pt idx="8">
                  <c:v>8294</c:v>
                </c:pt>
                <c:pt idx="9">
                  <c:v>8535</c:v>
                </c:pt>
                <c:pt idx="10">
                  <c:v>8395</c:v>
                </c:pt>
                <c:pt idx="11">
                  <c:v>8210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5136</c:v>
                </c:pt>
                <c:pt idx="1">
                  <c:v>5175</c:v>
                </c:pt>
                <c:pt idx="2">
                  <c:v>5275</c:v>
                </c:pt>
                <c:pt idx="3">
                  <c:v>5376</c:v>
                </c:pt>
                <c:pt idx="4">
                  <c:v>5478</c:v>
                </c:pt>
                <c:pt idx="5">
                  <c:v>5615</c:v>
                </c:pt>
                <c:pt idx="6">
                  <c:v>5612</c:v>
                </c:pt>
                <c:pt idx="7">
                  <c:v>5567</c:v>
                </c:pt>
                <c:pt idx="8">
                  <c:v>5595</c:v>
                </c:pt>
                <c:pt idx="9">
                  <c:v>5630</c:v>
                </c:pt>
                <c:pt idx="10">
                  <c:v>5737</c:v>
                </c:pt>
                <c:pt idx="11">
                  <c:v>5853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177568"/>
        <c:axId val="300177960"/>
      </c:lineChart>
      <c:catAx>
        <c:axId val="3001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0177960"/>
        <c:crosses val="autoZero"/>
        <c:auto val="1"/>
        <c:lblAlgn val="ctr"/>
        <c:lblOffset val="100"/>
        <c:noMultiLvlLbl val="0"/>
      </c:catAx>
      <c:valAx>
        <c:axId val="300177960"/>
        <c:scaling>
          <c:orientation val="minMax"/>
          <c:max val="10000"/>
          <c:min val="4000"/>
        </c:scaling>
        <c:delete val="1"/>
        <c:axPos val="l"/>
        <c:numFmt formatCode="General" sourceLinked="1"/>
        <c:majorTickMark val="none"/>
        <c:minorTickMark val="none"/>
        <c:tickLblPos val="nextTo"/>
        <c:crossAx val="300177568"/>
        <c:crosses val="autoZero"/>
        <c:crossBetween val="between"/>
        <c:minorUnit val="4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87330578778342E-2"/>
          <c:y val="3.437493030559368E-2"/>
          <c:w val="0.89404568355484404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2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 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48.5</c:v>
                </c:pt>
                <c:pt idx="1">
                  <c:v>47.7</c:v>
                </c:pt>
                <c:pt idx="2">
                  <c:v>47.7</c:v>
                </c:pt>
                <c:pt idx="3">
                  <c:v>47.7</c:v>
                </c:pt>
                <c:pt idx="4">
                  <c:v>47.1</c:v>
                </c:pt>
                <c:pt idx="5">
                  <c:v>46.1</c:v>
                </c:pt>
                <c:pt idx="6">
                  <c:v>46.5</c:v>
                </c:pt>
                <c:pt idx="7">
                  <c:v>47.3</c:v>
                </c:pt>
                <c:pt idx="8">
                  <c:v>47.7</c:v>
                </c:pt>
                <c:pt idx="9" formatCode="0.0%">
                  <c:v>0.47081657138824196</c:v>
                </c:pt>
                <c:pt idx="10" formatCode="0.0%">
                  <c:v>0.48220728687654757</c:v>
                </c:pt>
                <c:pt idx="11" formatCode="0.0%">
                  <c:v>0.48613678373382624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5240341988487583E-3"/>
                  <c:y val="1.99463427673775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080113996162527E-3"/>
                  <c:y val="1.59570742139020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5080113996162527E-3"/>
                  <c:y val="-3.9892685534755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39,0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</a:rPr>
                      <a:t>39,0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2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 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46.4</c:v>
                </c:pt>
                <c:pt idx="1">
                  <c:v>46.8</c:v>
                </c:pt>
                <c:pt idx="2">
                  <c:v>46.8</c:v>
                </c:pt>
                <c:pt idx="3">
                  <c:v>46.7</c:v>
                </c:pt>
                <c:pt idx="4">
                  <c:v>47.5</c:v>
                </c:pt>
                <c:pt idx="5">
                  <c:v>47</c:v>
                </c:pt>
                <c:pt idx="6">
                  <c:v>46.6</c:v>
                </c:pt>
                <c:pt idx="7">
                  <c:v>45.9</c:v>
                </c:pt>
                <c:pt idx="8">
                  <c:v>45.6</c:v>
                </c:pt>
                <c:pt idx="9" formatCode="0.0%">
                  <c:v>0.45077281388947704</c:v>
                </c:pt>
                <c:pt idx="10" formatCode="0.0%">
                  <c:v>0.44244782454899184</c:v>
                </c:pt>
                <c:pt idx="11" formatCode="0.0%">
                  <c:v>0.44852836627328307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spPr>
            <a:solidFill>
              <a:srgbClr val="003F7E"/>
            </a:solidFill>
            <a:ln w="9525" cap="flat" cmpd="sng" algn="ctr">
              <a:noFill/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5,6</a:t>
                    </a:r>
                    <a:endParaRPr lang="en-US" sz="1100" dirty="0">
                      <a:latin typeface="Century Gothic" panose="020B050202020202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2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jul</c:v>
                </c:pt>
                <c:pt idx="1">
                  <c:v>ago 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dic</c:v>
                </c:pt>
                <c:pt idx="6">
                  <c:v>ene</c:v>
                </c:pt>
                <c:pt idx="7">
                  <c:v>feb</c:v>
                </c:pt>
                <c:pt idx="8">
                  <c:v>mar</c:v>
                </c:pt>
                <c:pt idx="9">
                  <c:v>abr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  <c:pt idx="0">
                  <c:v>5.0999999999999996</c:v>
                </c:pt>
                <c:pt idx="1">
                  <c:v>5.5</c:v>
                </c:pt>
                <c:pt idx="2">
                  <c:v>5.5</c:v>
                </c:pt>
                <c:pt idx="3">
                  <c:v>5.6</c:v>
                </c:pt>
                <c:pt idx="4">
                  <c:v>5.4</c:v>
                </c:pt>
                <c:pt idx="5">
                  <c:v>6.9</c:v>
                </c:pt>
                <c:pt idx="6">
                  <c:v>6.98</c:v>
                </c:pt>
                <c:pt idx="7">
                  <c:v>6.8</c:v>
                </c:pt>
                <c:pt idx="8">
                  <c:v>6.7</c:v>
                </c:pt>
                <c:pt idx="9" formatCode="0.0%">
                  <c:v>6.5706824758275106E-2</c:v>
                </c:pt>
                <c:pt idx="10" formatCode="0.0%">
                  <c:v>6.4874425185709239E-2</c:v>
                </c:pt>
                <c:pt idx="11" formatCode="0.0%">
                  <c:v>6.5334849992890659E-2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300178744"/>
        <c:axId val="300179136"/>
      </c:barChart>
      <c:catAx>
        <c:axId val="30017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300179136"/>
        <c:crosses val="autoZero"/>
        <c:auto val="1"/>
        <c:lblAlgn val="ctr"/>
        <c:lblOffset val="100"/>
        <c:noMultiLvlLbl val="1"/>
      </c:catAx>
      <c:valAx>
        <c:axId val="300179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00178744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6.0320448822136366E-3"/>
          <c:y val="0.26947013976194156"/>
          <c:w val="9.6596942331361124E-2"/>
          <c:h val="0.454670303083623"/>
        </c:manualLayout>
      </c:layout>
      <c:overlay val="0"/>
      <c:spPr>
        <a:noFill/>
        <a:ln w="25402">
          <a:noFill/>
        </a:ln>
      </c:spPr>
      <c:txPr>
        <a:bodyPr rot="0" vert="horz"/>
        <a:lstStyle/>
        <a:p>
          <a:pPr>
            <a:defRPr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+mn-lt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0.05421</cdr:x>
      <cdr:y>0.22424</cdr:y>
    </cdr:from>
    <cdr:to>
      <cdr:x>0.10744</cdr:x>
      <cdr:y>0.27958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440036" y="775072"/>
          <a:ext cx="432048" cy="191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0.15303</cdr:x>
      <cdr:y>0.87295</cdr:y>
    </cdr:from>
    <cdr:to>
      <cdr:x>0.2243</cdr:x>
      <cdr:y>0.94509</cdr:y>
    </cdr:to>
    <cdr:sp macro="" textlink="">
      <cdr:nvSpPr>
        <cdr:cNvPr id="2" name="44 Rectángulo"/>
        <cdr:cNvSpPr/>
      </cdr:nvSpPr>
      <cdr:spPr bwMode="auto">
        <a:xfrm xmlns:a="http://schemas.openxmlformats.org/drawingml/2006/main">
          <a:off x="1340975" y="2614264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charset="0"/>
              <a:ea typeface="Microsoft YaHei" pitchFamily="34" charset="-122"/>
              <a:cs typeface="+mn-cs"/>
            </a:defRPr>
          </a:lvl1pPr>
          <a:lvl2pPr marL="742950" indent="-28575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charset="0"/>
              <a:ea typeface="Microsoft YaHei" pitchFamily="34" charset="-122"/>
              <a:cs typeface="+mn-cs"/>
            </a:defRPr>
          </a:lvl2pPr>
          <a:lvl3pPr marL="11430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charset="0"/>
              <a:ea typeface="Microsoft YaHei" pitchFamily="34" charset="-122"/>
              <a:cs typeface="+mn-cs"/>
            </a:defRPr>
          </a:lvl3pPr>
          <a:lvl4pPr marL="16002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charset="0"/>
              <a:ea typeface="Microsoft YaHei" pitchFamily="34" charset="-122"/>
              <a:cs typeface="+mn-cs"/>
            </a:defRPr>
          </a:lvl4pPr>
          <a:lvl5pPr marL="20574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charset="0"/>
              <a:ea typeface="Microsoft YaHei" pitchFamily="34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bg1"/>
              </a:solidFill>
              <a:latin typeface="Arial" charset="0"/>
              <a:ea typeface="Microsoft YaHei" pitchFamily="34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bg1"/>
              </a:solidFill>
              <a:latin typeface="Arial" charset="0"/>
              <a:ea typeface="Microsoft YaHei" pitchFamily="34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bg1"/>
              </a:solidFill>
              <a:latin typeface="Arial" charset="0"/>
              <a:ea typeface="Microsoft YaHei" pitchFamily="34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bg1"/>
              </a:solidFill>
              <a:latin typeface="Arial" charset="0"/>
              <a:ea typeface="Microsoft YaHei" pitchFamily="34" charset="-122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+ 24%</a:t>
          </a:r>
        </a:p>
      </cdr:txBody>
    </cdr:sp>
  </cdr:relSizeAnchor>
  <cdr:relSizeAnchor xmlns:cdr="http://schemas.openxmlformats.org/drawingml/2006/chartDrawing">
    <cdr:from>
      <cdr:x>0.21554</cdr:x>
      <cdr:y>0.87068</cdr:y>
    </cdr:from>
    <cdr:to>
      <cdr:x>0.28681</cdr:x>
      <cdr:y>0.94281</cdr:y>
    </cdr:to>
    <cdr:sp macro="" textlink="">
      <cdr:nvSpPr>
        <cdr:cNvPr id="3" name="44 Rectángulo"/>
        <cdr:cNvSpPr/>
      </cdr:nvSpPr>
      <cdr:spPr bwMode="auto">
        <a:xfrm xmlns:a="http://schemas.openxmlformats.org/drawingml/2006/main">
          <a:off x="1888779" y="2607441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+ 11,2%</a:t>
          </a:r>
        </a:p>
      </cdr:txBody>
    </cdr:sp>
  </cdr:relSizeAnchor>
  <cdr:relSizeAnchor xmlns:cdr="http://schemas.openxmlformats.org/drawingml/2006/chartDrawing">
    <cdr:from>
      <cdr:x>0.27695</cdr:x>
      <cdr:y>0.87295</cdr:y>
    </cdr:from>
    <cdr:to>
      <cdr:x>0.34823</cdr:x>
      <cdr:y>0.94509</cdr:y>
    </cdr:to>
    <cdr:sp macro="" textlink="">
      <cdr:nvSpPr>
        <cdr:cNvPr id="4" name="44 Rectángulo"/>
        <cdr:cNvSpPr/>
      </cdr:nvSpPr>
      <cdr:spPr bwMode="auto">
        <a:xfrm xmlns:a="http://schemas.openxmlformats.org/drawingml/2006/main">
          <a:off x="2426942" y="2614264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+ 26,9%</a:t>
          </a:r>
        </a:p>
      </cdr:txBody>
    </cdr:sp>
  </cdr:relSizeAnchor>
  <cdr:relSizeAnchor xmlns:cdr="http://schemas.openxmlformats.org/drawingml/2006/chartDrawing">
    <cdr:from>
      <cdr:x>0.34096</cdr:x>
      <cdr:y>0.87295</cdr:y>
    </cdr:from>
    <cdr:to>
      <cdr:x>0.41223</cdr:x>
      <cdr:y>0.94509</cdr:y>
    </cdr:to>
    <cdr:sp macro="" textlink="">
      <cdr:nvSpPr>
        <cdr:cNvPr id="5" name="44 Rectángulo"/>
        <cdr:cNvSpPr/>
      </cdr:nvSpPr>
      <cdr:spPr bwMode="auto">
        <a:xfrm xmlns:a="http://schemas.openxmlformats.org/drawingml/2006/main">
          <a:off x="2987804" y="2614264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+ 38,1%</a:t>
          </a:r>
        </a:p>
      </cdr:txBody>
    </cdr:sp>
  </cdr:relSizeAnchor>
  <cdr:relSizeAnchor xmlns:cdr="http://schemas.openxmlformats.org/drawingml/2006/chartDrawing">
    <cdr:from>
      <cdr:x>0.47454</cdr:x>
      <cdr:y>0.87295</cdr:y>
    </cdr:from>
    <cdr:to>
      <cdr:x>0.54581</cdr:x>
      <cdr:y>0.94509</cdr:y>
    </cdr:to>
    <cdr:sp macro="" textlink="">
      <cdr:nvSpPr>
        <cdr:cNvPr id="6" name="44 Rectángulo"/>
        <cdr:cNvSpPr/>
      </cdr:nvSpPr>
      <cdr:spPr bwMode="auto">
        <a:xfrm xmlns:a="http://schemas.openxmlformats.org/drawingml/2006/main">
          <a:off x="4158398" y="2614264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+ 15,7%</a:t>
          </a:r>
        </a:p>
      </cdr:txBody>
    </cdr:sp>
  </cdr:relSizeAnchor>
  <cdr:relSizeAnchor xmlns:cdr="http://schemas.openxmlformats.org/drawingml/2006/chartDrawing">
    <cdr:from>
      <cdr:x>0.53819</cdr:x>
      <cdr:y>0.87295</cdr:y>
    </cdr:from>
    <cdr:to>
      <cdr:x>0.60947</cdr:x>
      <cdr:y>0.94509</cdr:y>
    </cdr:to>
    <cdr:sp macro="" textlink="">
      <cdr:nvSpPr>
        <cdr:cNvPr id="7" name="44 Rectángulo"/>
        <cdr:cNvSpPr/>
      </cdr:nvSpPr>
      <cdr:spPr bwMode="auto">
        <a:xfrm xmlns:a="http://schemas.openxmlformats.org/drawingml/2006/main">
          <a:off x="4716187" y="2614264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charset="0"/>
            </a:rPr>
            <a:t>+ 3,9%</a:t>
          </a:r>
        </a:p>
      </cdr:txBody>
    </cdr:sp>
  </cdr:relSizeAnchor>
  <cdr:relSizeAnchor xmlns:cdr="http://schemas.openxmlformats.org/drawingml/2006/chartDrawing">
    <cdr:from>
      <cdr:x>0.60692</cdr:x>
      <cdr:y>0.87295</cdr:y>
    </cdr:from>
    <cdr:to>
      <cdr:x>0.6782</cdr:x>
      <cdr:y>0.94509</cdr:y>
    </cdr:to>
    <cdr:sp macro="" textlink="">
      <cdr:nvSpPr>
        <cdr:cNvPr id="8" name="44 Rectángulo"/>
        <cdr:cNvSpPr/>
      </cdr:nvSpPr>
      <cdr:spPr bwMode="auto">
        <a:xfrm xmlns:a="http://schemas.openxmlformats.org/drawingml/2006/main">
          <a:off x="5318462" y="2614264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lang="es-AR" sz="800" b="1" dirty="0">
              <a:solidFill>
                <a:schemeClr val="bg2">
                  <a:lumMod val="75000"/>
                </a:schemeClr>
              </a:solidFill>
              <a:latin typeface="Arial" charset="0"/>
            </a:rPr>
            <a:t>-</a:t>
          </a: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charset="0"/>
            </a:rPr>
            <a:t> 1,1%</a:t>
          </a:r>
        </a:p>
      </cdr:txBody>
    </cdr:sp>
  </cdr:relSizeAnchor>
  <cdr:relSizeAnchor xmlns:cdr="http://schemas.openxmlformats.org/drawingml/2006/chartDrawing">
    <cdr:from>
      <cdr:x>0.66796</cdr:x>
      <cdr:y>0.87295</cdr:y>
    </cdr:from>
    <cdr:to>
      <cdr:x>0.73923</cdr:x>
      <cdr:y>0.94509</cdr:y>
    </cdr:to>
    <cdr:sp macro="" textlink="">
      <cdr:nvSpPr>
        <cdr:cNvPr id="9" name="44 Rectángulo"/>
        <cdr:cNvSpPr/>
      </cdr:nvSpPr>
      <cdr:spPr bwMode="auto">
        <a:xfrm xmlns:a="http://schemas.openxmlformats.org/drawingml/2006/main">
          <a:off x="5853344" y="2614264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charset="0"/>
            </a:rPr>
            <a:t>+ 2,8%</a:t>
          </a:r>
        </a:p>
      </cdr:txBody>
    </cdr:sp>
  </cdr:relSizeAnchor>
  <cdr:relSizeAnchor xmlns:cdr="http://schemas.openxmlformats.org/drawingml/2006/chartDrawing">
    <cdr:from>
      <cdr:x>0.73812</cdr:x>
      <cdr:y>0.87295</cdr:y>
    </cdr:from>
    <cdr:to>
      <cdr:x>0.8094</cdr:x>
      <cdr:y>0.94509</cdr:y>
    </cdr:to>
    <cdr:sp macro="" textlink="">
      <cdr:nvSpPr>
        <cdr:cNvPr id="10" name="44 Rectángulo"/>
        <cdr:cNvSpPr/>
      </cdr:nvSpPr>
      <cdr:spPr bwMode="auto">
        <a:xfrm xmlns:a="http://schemas.openxmlformats.org/drawingml/2006/main">
          <a:off x="6468172" y="2614264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charset="0"/>
            </a:rPr>
            <a:t>+ 6,7%</a:t>
          </a:r>
        </a:p>
      </cdr:txBody>
    </cdr:sp>
  </cdr:relSizeAnchor>
  <cdr:relSizeAnchor xmlns:cdr="http://schemas.openxmlformats.org/drawingml/2006/chartDrawing">
    <cdr:from>
      <cdr:x>0.87157</cdr:x>
      <cdr:y>0.87068</cdr:y>
    </cdr:from>
    <cdr:to>
      <cdr:x>0.94284</cdr:x>
      <cdr:y>0.94281</cdr:y>
    </cdr:to>
    <cdr:sp macro="" textlink="">
      <cdr:nvSpPr>
        <cdr:cNvPr id="11" name="44 Rectángulo"/>
        <cdr:cNvSpPr/>
      </cdr:nvSpPr>
      <cdr:spPr bwMode="auto">
        <a:xfrm xmlns:a="http://schemas.openxmlformats.org/drawingml/2006/main">
          <a:off x="7637564" y="2607441"/>
          <a:ext cx="624571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lang="es-AR" sz="800" b="1" dirty="0">
              <a:solidFill>
                <a:schemeClr val="bg2">
                  <a:lumMod val="75000"/>
                </a:schemeClr>
              </a:solidFill>
              <a:latin typeface="Arial" charset="0"/>
            </a:rPr>
            <a:t>-</a:t>
          </a: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charset="0"/>
            </a:rPr>
            <a:t> 2,1%</a:t>
          </a:r>
        </a:p>
      </cdr:txBody>
    </cdr:sp>
  </cdr:relSizeAnchor>
  <cdr:relSizeAnchor xmlns:cdr="http://schemas.openxmlformats.org/drawingml/2006/chartDrawing">
    <cdr:from>
      <cdr:x>0.93742</cdr:x>
      <cdr:y>0.87295</cdr:y>
    </cdr:from>
    <cdr:to>
      <cdr:x>0.99472</cdr:x>
      <cdr:y>0.94514</cdr:y>
    </cdr:to>
    <cdr:sp macro="" textlink="">
      <cdr:nvSpPr>
        <cdr:cNvPr id="12" name="44 Rectángulo"/>
        <cdr:cNvSpPr/>
      </cdr:nvSpPr>
      <cdr:spPr bwMode="auto">
        <a:xfrm xmlns:a="http://schemas.openxmlformats.org/drawingml/2006/main">
          <a:off x="8214646" y="2614264"/>
          <a:ext cx="502069" cy="2161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  <a:buNone/>
            <a:tabLst/>
          </a:pPr>
          <a:r>
            <a:rPr lang="es-AR" sz="800" b="1" dirty="0">
              <a:solidFill>
                <a:schemeClr val="bg2">
                  <a:lumMod val="75000"/>
                </a:schemeClr>
              </a:solidFill>
              <a:latin typeface="Arial" charset="0"/>
            </a:rPr>
            <a:t>-</a:t>
          </a:r>
          <a:r>
            <a:rPr kumimoji="0" lang="es-AR" sz="8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charset="0"/>
            </a:rPr>
            <a:t> 2,5%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6861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6861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686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altLang="es-AR" noProof="0" smtClean="0"/>
          </a:p>
        </p:txBody>
      </p:sp>
    </p:spTree>
    <p:extLst>
      <p:ext uri="{BB962C8B-B14F-4D97-AF65-F5344CB8AC3E}">
        <p14:creationId xmlns:p14="http://schemas.microsoft.com/office/powerpoint/2010/main" val="35417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2" name="Marcador de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1122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5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00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2" name="Marcador de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9158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17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5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13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16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22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56434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90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99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7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75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63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1886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1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1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2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7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1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1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2" name="Marcador de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9511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3BDF-A097-4E20-BD2D-A88C8C8768A5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58814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B8206-B2BF-476E-AFF4-6CEB46CF2C65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9277112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2725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8867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08391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33566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7219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3211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11957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4686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51052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141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9C07-1AAA-4A84-9276-A71CE74DC3EC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0122446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33429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30258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33983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07778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16354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96504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48494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3183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3212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7138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37C8A-1043-45A0-BB52-070CFA38C801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6342423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33451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57205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43516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03599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08476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86665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42814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02994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02952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46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011E-C414-4194-8A80-6A0394B6356C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0337481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60090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20052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70582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9112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7122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78675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4072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0966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11219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574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F479-8F73-42A0-9137-C98F58BC3217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850362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971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836265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68665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8630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61176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37829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96436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50176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670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089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1A97-2B4C-4080-BC56-C2D8A92B3BD2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7110729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31404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9543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754037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65201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34632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4925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04286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0031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482541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162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8720-DA14-4FEB-AF7A-8608E5EB8976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3119652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34553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02023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2936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24883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47243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41834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806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24204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95474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736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35D3-5678-44CB-9035-EC921BD1BEFB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5968564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22174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59140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4353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140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616156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6635354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6342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09962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208245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6898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DC78A-E246-4E6A-85ED-31CEA6BBCE54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5600593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77144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52821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33667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34882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3584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708111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342483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39120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6054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694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123F-CE71-49F7-924E-94F1D7548CE1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5082085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38196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286950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01200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02554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00747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0990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87531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453749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696637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06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7023-1CDB-41FD-A6C9-7BE95D9A6C1E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871035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8451-3673-4545-954F-8466EE9DB800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14663320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31502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52305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370574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32986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659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03715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52071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433587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677447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50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C648-B6E2-48FD-8CA1-F9ABE7DF199E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33277071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504166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549661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910027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501772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9583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27651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762106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5108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96193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4451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E432-AA7F-4F6B-98DB-C8B5D88FAECD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8274859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806257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15181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729405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387035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451721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59254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30533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433709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72842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652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48B1-371D-46C5-B538-454A8174ADBE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7465215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781962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3080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92418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63026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61091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166685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712245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937221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56102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897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D481-D615-4A28-BEC7-01B614CA78EB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25145746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9060662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529498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978322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435254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00152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520283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30003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799315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254547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488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3CD4-4AB5-472B-805A-D86E54B1DAE1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43499720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9746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862723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19147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316611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111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431200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272372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222197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70071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0635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FB32-369F-437D-858C-C3D47260386F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61245215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554935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69000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958196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616037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72338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865336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909265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276046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654164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3950" y="273050"/>
            <a:ext cx="2476500" cy="584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094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CD61-E490-446F-A966-9998540A18DE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67722048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25714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309517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1841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478949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71043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133050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4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84156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014619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706700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66794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6521D-8215-4260-9D13-1813CC80E34E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0038607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607562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98204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15390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426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599202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837024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449583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726656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834592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4375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6003-1090-4803-8D4A-259023946AB0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08691415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350382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471114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53302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091596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87382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1724224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813757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568832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416821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557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BC63-094F-4E0E-911A-117BFCE95197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432972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1474-E429-4F50-8291-6490592D05F5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25756663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233264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483439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072663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42863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008909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54024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5667025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030157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74330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6958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071E6-2FB2-43D6-8712-30E700753E1D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51330864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799296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624298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087014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988882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490763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050811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85331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509397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788562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1305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A5B1-E74E-4A66-BB41-CE0F8BE64F90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62348115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607516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322203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828312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192989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715758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78766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859032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66411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012333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3221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4455-F6E5-4E53-B38F-559EED4B438E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50841911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537481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254548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832446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853112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5051714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227806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26841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425902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97390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313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496920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209616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839509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374769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938174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999549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7272015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101933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927114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385907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032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522899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4564647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163617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739895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126924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403104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658658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661535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41678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35988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7309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757725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43628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301998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428030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003250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874828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98188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720720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916455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29114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9927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349391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206919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48663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901837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503557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550650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046701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85362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30076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7964738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6262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362192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036824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191521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45632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365165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236124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764487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427481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682874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258998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3253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08369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2475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776944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432107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77515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666714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1196526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469899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124894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584999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4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A23B2-45B4-4EE1-9D50-322C93F1D4DD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98702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17344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7594443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121078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547969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484598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53257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826066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915297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56994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9742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6784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37553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2728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6785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446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796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6231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4727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507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A6BA-B7D8-4F72-BAA9-89AD167FEF42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740563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4623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73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5546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29521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5088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9861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63323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0919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0338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9062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FEB9-CC00-446E-A4BC-A212559DAD41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177653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4894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5865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07390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552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9877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624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2062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407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8779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71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EC13-3798-44BB-9639-0C00FFE70AA8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782075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4771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1435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305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03884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9163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998598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674167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8280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45626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960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010E-B176-48D3-961E-1C0EBE9E79C3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3249252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5310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3274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1527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17096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51611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444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5135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27417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39217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3970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3970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578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41AA8-7135-42A0-A41C-4C8F03DBEE5D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149171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5342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66821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22594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1049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62521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9893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827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305152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0483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390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Calibri" pitchFamily="32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B8B8B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EFB47E21-E964-4939-830F-7890A46D9786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8B8B8B"/>
                </a:solidFill>
                <a:latin typeface="Calibri" pitchFamily="32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B8B8B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B4703C22-7FE3-413A-918D-45EAAAA82079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3001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1054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Calibri" pitchFamily="32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en-US" altLang="es-AR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B8B8B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20A48B99-EC70-4F2A-9113-2222679CA095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4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4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4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4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4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8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16.xml"/><Relationship Id="rId4" Type="http://schemas.openxmlformats.org/officeDocument/2006/relationships/image" Target="../media/image2.jpeg"/><Relationship Id="rId9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4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Hoja_de_c_lculo_de_Microsoft_Excel_97-2003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Relationship Id="rId9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4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3"/>
          <p:cNvSpPr>
            <a:spLocks noChangeShapeType="1"/>
          </p:cNvSpPr>
          <p:nvPr/>
        </p:nvSpPr>
        <p:spPr bwMode="auto">
          <a:xfrm>
            <a:off x="528638" y="2276475"/>
            <a:ext cx="5772150" cy="1588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" name="CuadroTexto 3"/>
          <p:cNvSpPr txBox="1"/>
          <p:nvPr/>
        </p:nvSpPr>
        <p:spPr>
          <a:xfrm>
            <a:off x="468313" y="1341438"/>
            <a:ext cx="7688262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4400" b="1" dirty="0">
                <a:latin typeface="+mn-lt"/>
                <a:cs typeface="Arial" pitchFamily="34" charset="0"/>
              </a:rPr>
              <a:t>Población en el SPF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2400" dirty="0">
              <a:latin typeface="+mn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2400" dirty="0">
                <a:latin typeface="+mn-lt"/>
                <a:cs typeface="Arial" pitchFamily="34" charset="0"/>
              </a:rPr>
              <a:t>Sistematización de información mensual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MX" sz="2400" dirty="0">
              <a:latin typeface="+mn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2400" dirty="0">
                <a:latin typeface="+mn-lt"/>
                <a:cs typeface="Arial" pitchFamily="34" charset="0"/>
              </a:rPr>
              <a:t>Área de Análisis e Investigación Interdisciplinaria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MX" sz="2400" b="1" dirty="0">
              <a:solidFill>
                <a:srgbClr val="FF66CC"/>
              </a:solidFill>
              <a:latin typeface="+mn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2400" b="1" dirty="0">
                <a:solidFill>
                  <a:srgbClr val="FF66CC"/>
                </a:solidFill>
                <a:latin typeface="+mn-lt"/>
                <a:cs typeface="Arial" pitchFamily="34" charset="0"/>
              </a:rPr>
              <a:t>PROCUVIN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800" b="1" dirty="0">
              <a:latin typeface="+mn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600" b="1" dirty="0" smtClean="0">
                <a:latin typeface="+mn-lt"/>
                <a:cs typeface="Arial" pitchFamily="34" charset="0"/>
              </a:rPr>
              <a:t>Enero - </a:t>
            </a:r>
            <a:r>
              <a:rPr lang="es-AR" sz="1600" b="1" dirty="0">
                <a:latin typeface="+mn-lt"/>
                <a:cs typeface="Arial" pitchFamily="34" charset="0"/>
              </a:rPr>
              <a:t>J</a:t>
            </a:r>
            <a:r>
              <a:rPr lang="es-AR" sz="1600" b="1" dirty="0" smtClean="0">
                <a:latin typeface="+mn-lt"/>
                <a:cs typeface="Arial" pitchFamily="34" charset="0"/>
              </a:rPr>
              <a:t>unio 2019</a:t>
            </a:r>
            <a:endParaRPr lang="es-AR" sz="1600" b="1" dirty="0">
              <a:latin typeface="+mn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MX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723141"/>
              </p:ext>
            </p:extLst>
          </p:nvPr>
        </p:nvGraphicFramePr>
        <p:xfrm>
          <a:off x="4946732" y="836339"/>
          <a:ext cx="4091996" cy="328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chemeClr val="bg1"/>
                </a:solidFill>
              </a:rPr>
              <a:t>Características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de la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población</a:t>
            </a:r>
            <a:endParaRPr lang="en-US" altLang="es-A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726602"/>
              </p:ext>
            </p:extLst>
          </p:nvPr>
        </p:nvGraphicFramePr>
        <p:xfrm>
          <a:off x="5499993" y="4329708"/>
          <a:ext cx="3392487" cy="197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480327"/>
              </p:ext>
            </p:extLst>
          </p:nvPr>
        </p:nvGraphicFramePr>
        <p:xfrm>
          <a:off x="19724" y="1302212"/>
          <a:ext cx="4819651" cy="238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154051"/>
              </p:ext>
            </p:extLst>
          </p:nvPr>
        </p:nvGraphicFramePr>
        <p:xfrm>
          <a:off x="19991" y="4416554"/>
          <a:ext cx="4105276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700302" y="1268433"/>
            <a:ext cx="2968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Distribución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según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situación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procesal</a:t>
            </a:r>
            <a:endParaRPr lang="es-A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5977762" y="1268433"/>
            <a:ext cx="22653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Distribución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según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jurisdicción</a:t>
            </a:r>
            <a:endParaRPr lang="es-AR" sz="1100" b="1" dirty="0">
              <a:solidFill>
                <a:srgbClr val="9933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9 CuadroTexto"/>
          <p:cNvSpPr txBox="1">
            <a:spLocks noChangeArrowheads="1"/>
          </p:cNvSpPr>
          <p:nvPr/>
        </p:nvSpPr>
        <p:spPr bwMode="auto">
          <a:xfrm>
            <a:off x="1173163" y="4154616"/>
            <a:ext cx="1958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Distribución</a:t>
            </a:r>
            <a:r>
              <a:rPr lang="es-MX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según género</a:t>
            </a:r>
            <a:endParaRPr lang="es-A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11 CuadroTexto"/>
          <p:cNvSpPr txBox="1">
            <a:spLocks noChangeArrowheads="1"/>
          </p:cNvSpPr>
          <p:nvPr/>
        </p:nvSpPr>
        <p:spPr bwMode="auto">
          <a:xfrm>
            <a:off x="5580112" y="4121279"/>
            <a:ext cx="30606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Distribución</a:t>
            </a:r>
            <a:r>
              <a:rPr lang="es-MX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según</a:t>
            </a:r>
            <a:r>
              <a:rPr lang="es-MX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rango de edad</a:t>
            </a:r>
            <a:endParaRPr lang="es-AR" sz="1100" b="1" dirty="0">
              <a:solidFill>
                <a:srgbClr val="9933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190" name="15 CuadroTexto"/>
          <p:cNvSpPr txBox="1">
            <a:spLocks noChangeArrowheads="1"/>
          </p:cNvSpPr>
          <p:nvPr/>
        </p:nvSpPr>
        <p:spPr bwMode="auto">
          <a:xfrm>
            <a:off x="1694398" y="2450819"/>
            <a:ext cx="89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14.066*</a:t>
            </a:r>
          </a:p>
        </p:txBody>
      </p:sp>
      <p:sp>
        <p:nvSpPr>
          <p:cNvPr id="50191" name="19 CuadroTexto"/>
          <p:cNvSpPr txBox="1">
            <a:spLocks noChangeArrowheads="1"/>
          </p:cNvSpPr>
          <p:nvPr/>
        </p:nvSpPr>
        <p:spPr bwMode="auto">
          <a:xfrm>
            <a:off x="6853712" y="2429888"/>
            <a:ext cx="742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1200" dirty="0" smtClean="0">
                <a:solidFill>
                  <a:schemeClr val="tx1"/>
                </a:solidFill>
                <a:cs typeface="Arial" charset="0"/>
              </a:rPr>
              <a:t>  14.066</a:t>
            </a:r>
            <a:endParaRPr lang="es-AR" altLang="es-AR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0194" name="15 CuadroTexto"/>
          <p:cNvSpPr txBox="1">
            <a:spLocks noChangeArrowheads="1"/>
          </p:cNvSpPr>
          <p:nvPr/>
        </p:nvSpPr>
        <p:spPr bwMode="auto">
          <a:xfrm>
            <a:off x="1080507" y="3645024"/>
            <a:ext cx="2173288" cy="20005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700" dirty="0" smtClean="0">
                <a:solidFill>
                  <a:schemeClr val="tx1"/>
                </a:solidFill>
                <a:latin typeface="+mn-lt"/>
                <a:cs typeface="Arial" charset="0"/>
              </a:rPr>
              <a:t>*Se excluyen 3 casos art. 34 Inc. 1 CP</a:t>
            </a:r>
            <a:endParaRPr lang="es-AR" altLang="es-AR" sz="7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3" name="15 CuadroTexto"/>
          <p:cNvSpPr txBox="1">
            <a:spLocks noChangeArrowheads="1"/>
          </p:cNvSpPr>
          <p:nvPr/>
        </p:nvSpPr>
        <p:spPr bwMode="auto">
          <a:xfrm>
            <a:off x="6222206" y="6453916"/>
            <a:ext cx="2173288" cy="20005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700" dirty="0" smtClean="0">
                <a:solidFill>
                  <a:schemeClr val="tx1"/>
                </a:solidFill>
                <a:latin typeface="+mn-lt"/>
                <a:cs typeface="Arial" charset="0"/>
              </a:rPr>
              <a:t>*Se excluyen 3 casos art. 34 Inc. 1 CP</a:t>
            </a:r>
            <a:endParaRPr lang="es-AR" altLang="es-AR" sz="7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5" name="19 CuadroTexto"/>
          <p:cNvSpPr txBox="1">
            <a:spLocks noChangeArrowheads="1"/>
          </p:cNvSpPr>
          <p:nvPr/>
        </p:nvSpPr>
        <p:spPr bwMode="auto">
          <a:xfrm>
            <a:off x="1813139" y="5241007"/>
            <a:ext cx="74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1200" dirty="0">
                <a:solidFill>
                  <a:schemeClr val="tx1"/>
                </a:solidFill>
                <a:cs typeface="Arial" charset="0"/>
              </a:rPr>
              <a:t>14.066</a:t>
            </a:r>
            <a:endParaRPr lang="es-AR" altLang="es-AR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6" name="15 CuadroTexto"/>
          <p:cNvSpPr txBox="1">
            <a:spLocks noChangeArrowheads="1"/>
          </p:cNvSpPr>
          <p:nvPr/>
        </p:nvSpPr>
        <p:spPr bwMode="auto">
          <a:xfrm>
            <a:off x="6853712" y="5241007"/>
            <a:ext cx="89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1200" dirty="0">
                <a:solidFill>
                  <a:schemeClr val="tx1"/>
                </a:solidFill>
                <a:cs typeface="Arial" charset="0"/>
              </a:rPr>
              <a:t>14.066</a:t>
            </a:r>
            <a:endParaRPr lang="es-MX" altLang="es-AR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7" name="16 CuadroTexto"/>
          <p:cNvSpPr txBox="1">
            <a:spLocks noChangeArrowheads="1"/>
          </p:cNvSpPr>
          <p:nvPr/>
        </p:nvSpPr>
        <p:spPr bwMode="auto">
          <a:xfrm>
            <a:off x="3491880" y="6525924"/>
            <a:ext cx="18277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Fuente: Sitio Web SPF. Junio 2019.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rgbClr val="FFFFFF"/>
                </a:solidFill>
              </a:rPr>
              <a:t>Foco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en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situación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procesal</a:t>
            </a:r>
            <a:endParaRPr lang="en-US" altLang="es-AR" sz="2400" b="1" dirty="0">
              <a:solidFill>
                <a:srgbClr val="FFFFFF"/>
              </a:solidFill>
            </a:endParaRPr>
          </a:p>
        </p:txBody>
      </p:sp>
      <p:sp>
        <p:nvSpPr>
          <p:cNvPr id="24" name="53 CuadroTexto"/>
          <p:cNvSpPr txBox="1">
            <a:spLocks noChangeArrowheads="1"/>
          </p:cNvSpPr>
          <p:nvPr/>
        </p:nvSpPr>
        <p:spPr bwMode="auto">
          <a:xfrm>
            <a:off x="6350" y="6054387"/>
            <a:ext cx="9109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Durante el primer semestre del 2019 se mantiene estable la proporción entre el conjunto de personas procesadas y condenadas. Sin embargo se destaca un pico en el mes de abril cuando el grupo de procesados/as llega al 60,2%.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87919"/>
              </p:ext>
            </p:extLst>
          </p:nvPr>
        </p:nvGraphicFramePr>
        <p:xfrm>
          <a:off x="34925" y="3910013"/>
          <a:ext cx="8748713" cy="173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25 CuadroTexto"/>
          <p:cNvSpPr txBox="1">
            <a:spLocks noChangeArrowheads="1"/>
          </p:cNvSpPr>
          <p:nvPr/>
        </p:nvSpPr>
        <p:spPr bwMode="auto">
          <a:xfrm>
            <a:off x="1127125" y="5572125"/>
            <a:ext cx="6057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latin typeface="+mn-lt"/>
                <a:cs typeface="Arial" panose="020B0604020202020204" pitchFamily="34" charset="0"/>
              </a:rPr>
              <a:t>Fuente: </a:t>
            </a:r>
            <a:r>
              <a:rPr lang="es-MX" sz="800" dirty="0" smtClean="0">
                <a:latin typeface="+mn-lt"/>
                <a:cs typeface="Arial" panose="020B0604020202020204" pitchFamily="34" charset="0"/>
              </a:rPr>
              <a:t>Periodo 2002-2014: SNEEP</a:t>
            </a:r>
            <a:r>
              <a:rPr lang="es-MX" sz="800" dirty="0">
                <a:latin typeface="+mn-lt"/>
                <a:cs typeface="Arial" panose="020B0604020202020204" pitchFamily="34" charset="0"/>
              </a:rPr>
              <a:t>. Dirección de política criminal. Ministerio Justicia y </a:t>
            </a:r>
            <a:r>
              <a:rPr lang="es-MX" sz="800" dirty="0" smtClean="0">
                <a:latin typeface="+mn-lt"/>
                <a:cs typeface="Arial" panose="020B0604020202020204" pitchFamily="34" charset="0"/>
              </a:rPr>
              <a:t>DDHH. Período 2015-2018: Procuvin</a:t>
            </a:r>
            <a:endParaRPr lang="es-AR" sz="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27 CuadroTexto"/>
          <p:cNvSpPr txBox="1">
            <a:spLocks noChangeArrowheads="1"/>
          </p:cNvSpPr>
          <p:nvPr/>
        </p:nvSpPr>
        <p:spPr bwMode="auto">
          <a:xfrm>
            <a:off x="3416300" y="3716338"/>
            <a:ext cx="2308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Evolución 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2002 - 2018</a:t>
            </a:r>
            <a:endParaRPr lang="es-MX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 porcentajes</a:t>
            </a:r>
          </a:p>
        </p:txBody>
      </p:sp>
      <p:sp>
        <p:nvSpPr>
          <p:cNvPr id="30" name="28 CuadroTexto"/>
          <p:cNvSpPr txBox="1">
            <a:spLocks noChangeArrowheads="1"/>
          </p:cNvSpPr>
          <p:nvPr/>
        </p:nvSpPr>
        <p:spPr bwMode="auto">
          <a:xfrm>
            <a:off x="2484438" y="1214438"/>
            <a:ext cx="41751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Evolución </a:t>
            </a:r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julio 2018 – junio 2019</a:t>
            </a:r>
            <a:endParaRPr lang="es-MX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En porcentajes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6737113" y="1646539"/>
            <a:ext cx="643199" cy="1488773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dirty="0"/>
          </a:p>
        </p:txBody>
      </p:sp>
      <p:sp>
        <p:nvSpPr>
          <p:cNvPr id="42" name="41 Rectángulo"/>
          <p:cNvSpPr/>
          <p:nvPr/>
        </p:nvSpPr>
        <p:spPr>
          <a:xfrm>
            <a:off x="6300193" y="4148138"/>
            <a:ext cx="436920" cy="1401957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dirty="0"/>
          </a:p>
        </p:txBody>
      </p:sp>
      <p:sp>
        <p:nvSpPr>
          <p:cNvPr id="44" name="43 CuadroTexto"/>
          <p:cNvSpPr txBox="1"/>
          <p:nvPr/>
        </p:nvSpPr>
        <p:spPr bwMode="auto">
          <a:xfrm>
            <a:off x="1115617" y="3337226"/>
            <a:ext cx="3744416" cy="252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2018</a:t>
            </a:r>
            <a:endParaRPr lang="es-AR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 bwMode="auto">
          <a:xfrm>
            <a:off x="4860033" y="3337226"/>
            <a:ext cx="3754160" cy="252000"/>
          </a:xfrm>
          <a:prstGeom prst="rect">
            <a:avLst/>
          </a:prstGeom>
          <a:noFill/>
          <a:ln w="19050">
            <a:solidFill>
              <a:srgbClr val="FF3399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2019</a:t>
            </a:r>
            <a:endParaRPr lang="es-AR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aphicFrame>
        <p:nvGraphicFramePr>
          <p:cNvPr id="15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613463"/>
              </p:ext>
            </p:extLst>
          </p:nvPr>
        </p:nvGraphicFramePr>
        <p:xfrm>
          <a:off x="0" y="1558265"/>
          <a:ext cx="8713788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1 Rectángulo redondeado"/>
          <p:cNvSpPr/>
          <p:nvPr/>
        </p:nvSpPr>
        <p:spPr bwMode="auto">
          <a:xfrm>
            <a:off x="6350" y="6093296"/>
            <a:ext cx="9109075" cy="764704"/>
          </a:xfrm>
          <a:prstGeom prst="roundRect">
            <a:avLst/>
          </a:prstGeom>
          <a:noFill/>
          <a:ln w="222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chemeClr val="bg1"/>
                </a:solidFill>
              </a:rPr>
              <a:t>Situación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procesal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en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números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absolutos</a:t>
            </a:r>
            <a:endParaRPr lang="en-US" altLang="es-AR" sz="24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1800" b="1" i="1" dirty="0" smtClean="0">
                <a:solidFill>
                  <a:schemeClr val="bg1"/>
                </a:solidFill>
              </a:rPr>
              <a:t>Julio 2018 – </a:t>
            </a:r>
            <a:r>
              <a:rPr lang="en-US" altLang="es-AR" sz="1800" b="1" i="1" dirty="0" err="1" smtClean="0">
                <a:solidFill>
                  <a:schemeClr val="bg1"/>
                </a:solidFill>
              </a:rPr>
              <a:t>junio</a:t>
            </a:r>
            <a:r>
              <a:rPr lang="en-US" altLang="es-AR" sz="1800" b="1" i="1" dirty="0" smtClean="0">
                <a:solidFill>
                  <a:schemeClr val="bg1"/>
                </a:solidFill>
              </a:rPr>
              <a:t> 2019</a:t>
            </a:r>
            <a:endParaRPr lang="en-US" altLang="es-AR" sz="1800" b="1" i="1" dirty="0">
              <a:solidFill>
                <a:schemeClr val="bg1"/>
              </a:solidFill>
            </a:endParaRPr>
          </a:p>
        </p:txBody>
      </p:sp>
      <p:sp>
        <p:nvSpPr>
          <p:cNvPr id="18" name="19 CuadroTexto"/>
          <p:cNvSpPr txBox="1"/>
          <p:nvPr/>
        </p:nvSpPr>
        <p:spPr>
          <a:xfrm>
            <a:off x="323528" y="1342509"/>
            <a:ext cx="8325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En abril de 2019 se registró la cifra más alta de personas detenidas sin condena: </a:t>
            </a:r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8535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53 CuadroTexto"/>
          <p:cNvSpPr txBox="1">
            <a:spLocks noChangeArrowheads="1"/>
          </p:cNvSpPr>
          <p:nvPr/>
        </p:nvSpPr>
        <p:spPr bwMode="auto">
          <a:xfrm>
            <a:off x="32418" y="6059388"/>
            <a:ext cx="90136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Se registró una suba en la cantidad de personas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privadas de la libertad sin condena (6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%)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como así también de personas con condena (4,3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%), siendo el caso de las primeras más significativo. 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30 CuadroTexto"/>
          <p:cNvSpPr txBox="1"/>
          <p:nvPr/>
        </p:nvSpPr>
        <p:spPr bwMode="auto">
          <a:xfrm>
            <a:off x="332094" y="5357000"/>
            <a:ext cx="4167898" cy="254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2018</a:t>
            </a:r>
            <a:endParaRPr lang="es-AR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5" name="16 CuadroTexto"/>
          <p:cNvSpPr txBox="1"/>
          <p:nvPr/>
        </p:nvSpPr>
        <p:spPr bwMode="auto">
          <a:xfrm>
            <a:off x="4572000" y="5357000"/>
            <a:ext cx="4176464" cy="253916"/>
          </a:xfrm>
          <a:prstGeom prst="rect">
            <a:avLst/>
          </a:prstGeom>
          <a:noFill/>
          <a:ln w="19050">
            <a:solidFill>
              <a:srgbClr val="FF3399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2019</a:t>
            </a:r>
            <a:endParaRPr lang="es-AR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6" name="16 CuadroTexto"/>
          <p:cNvSpPr txBox="1">
            <a:spLocks noChangeArrowheads="1"/>
          </p:cNvSpPr>
          <p:nvPr/>
        </p:nvSpPr>
        <p:spPr bwMode="auto">
          <a:xfrm>
            <a:off x="527050" y="5744962"/>
            <a:ext cx="18565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Fuente: Sitio Web SPF. Junio 2019.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67267968"/>
              </p:ext>
            </p:extLst>
          </p:nvPr>
        </p:nvGraphicFramePr>
        <p:xfrm>
          <a:off x="209214" y="1342509"/>
          <a:ext cx="864096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 redondeado"/>
          <p:cNvSpPr/>
          <p:nvPr/>
        </p:nvSpPr>
        <p:spPr bwMode="auto">
          <a:xfrm>
            <a:off x="107504" y="6021288"/>
            <a:ext cx="8928992" cy="720080"/>
          </a:xfrm>
          <a:prstGeom prst="roundRect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6646537" y="2309603"/>
            <a:ext cx="767412" cy="65461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21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713464"/>
              </p:ext>
            </p:extLst>
          </p:nvPr>
        </p:nvGraphicFramePr>
        <p:xfrm>
          <a:off x="190500" y="2127473"/>
          <a:ext cx="8421688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rgbClr val="FFFFFF"/>
                </a:solidFill>
              </a:rPr>
              <a:t>Foco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en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jurisdicción</a:t>
            </a:r>
            <a:endParaRPr lang="en-US" altLang="es-AR" sz="2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834255" y="2127473"/>
            <a:ext cx="712644" cy="2965450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dirty="0">
              <a:latin typeface="Century Gothic" panose="020B0502020202020204" pitchFamily="34" charset="0"/>
            </a:endParaRPr>
          </a:p>
        </p:txBody>
      </p:sp>
      <p:sp>
        <p:nvSpPr>
          <p:cNvPr id="17" name="53 CuadroTexto"/>
          <p:cNvSpPr txBox="1">
            <a:spLocks noChangeArrowheads="1"/>
          </p:cNvSpPr>
          <p:nvPr/>
        </p:nvSpPr>
        <p:spPr bwMode="auto">
          <a:xfrm>
            <a:off x="0" y="6080472"/>
            <a:ext cx="89634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Entre mayo y junio se incrementó el peso que mantiene el conjunto de personas dependientes del fuero nacional respecto del total.  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28 CuadroTexto"/>
          <p:cNvSpPr txBox="1">
            <a:spLocks noChangeArrowheads="1"/>
          </p:cNvSpPr>
          <p:nvPr/>
        </p:nvSpPr>
        <p:spPr bwMode="auto">
          <a:xfrm>
            <a:off x="1285081" y="1392597"/>
            <a:ext cx="65738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Evolución </a:t>
            </a:r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julio 2018 – junio 2019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En </a:t>
            </a: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porcentajes</a:t>
            </a:r>
          </a:p>
        </p:txBody>
      </p:sp>
      <p:grpSp>
        <p:nvGrpSpPr>
          <p:cNvPr id="53259" name="26 Grupo"/>
          <p:cNvGrpSpPr>
            <a:grpSpLocks/>
          </p:cNvGrpSpPr>
          <p:nvPr/>
        </p:nvGrpSpPr>
        <p:grpSpPr bwMode="auto">
          <a:xfrm>
            <a:off x="1105760" y="5407248"/>
            <a:ext cx="7333880" cy="254000"/>
            <a:chOff x="648972" y="4797152"/>
            <a:chExt cx="7720423" cy="254000"/>
          </a:xfrm>
        </p:grpSpPr>
        <p:sp>
          <p:nvSpPr>
            <p:cNvPr id="28" name="27 CuadroTexto"/>
            <p:cNvSpPr txBox="1"/>
            <p:nvPr/>
          </p:nvSpPr>
          <p:spPr>
            <a:xfrm>
              <a:off x="4514940" y="4797152"/>
              <a:ext cx="3854455" cy="254000"/>
            </a:xfrm>
            <a:prstGeom prst="rect">
              <a:avLst/>
            </a:prstGeom>
            <a:noFill/>
            <a:ln w="19050">
              <a:solidFill>
                <a:srgbClr val="FF3399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2019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48972" y="4797152"/>
              <a:ext cx="3790163" cy="25400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2018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3" name="2 Rectángulo redondeado"/>
          <p:cNvSpPr/>
          <p:nvPr/>
        </p:nvSpPr>
        <p:spPr bwMode="auto">
          <a:xfrm>
            <a:off x="0" y="5990585"/>
            <a:ext cx="9126538" cy="826108"/>
          </a:xfrm>
          <a:prstGeom prst="roundRect">
            <a:avLst/>
          </a:prstGeom>
          <a:noFill/>
          <a:ln w="222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rgbClr val="FFFFFF"/>
                </a:solidFill>
              </a:rPr>
              <a:t>Foco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en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jurisdicción</a:t>
            </a:r>
            <a:endParaRPr lang="en-US" altLang="es-A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301414"/>
              </p:ext>
            </p:extLst>
          </p:nvPr>
        </p:nvGraphicFramePr>
        <p:xfrm>
          <a:off x="315913" y="1829966"/>
          <a:ext cx="8277225" cy="373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277" name="30 CuadroTexto"/>
          <p:cNvSpPr txBox="1">
            <a:spLocks noChangeArrowheads="1"/>
          </p:cNvSpPr>
          <p:nvPr/>
        </p:nvSpPr>
        <p:spPr bwMode="auto">
          <a:xfrm>
            <a:off x="1093788" y="5661248"/>
            <a:ext cx="13901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latin typeface="+mn-lt"/>
                <a:cs typeface="Arial" charset="0"/>
              </a:rPr>
              <a:t>Fuente: sitio web del SPF.</a:t>
            </a:r>
            <a:endParaRPr lang="es-AR" altLang="es-AR" sz="800" dirty="0" smtClean="0">
              <a:latin typeface="+mn-lt"/>
              <a:cs typeface="Arial" charset="0"/>
            </a:endParaRPr>
          </a:p>
        </p:txBody>
      </p:sp>
      <p:sp>
        <p:nvSpPr>
          <p:cNvPr id="62" name="53 CuadroTexto"/>
          <p:cNvSpPr txBox="1">
            <a:spLocks noChangeArrowheads="1"/>
          </p:cNvSpPr>
          <p:nvPr/>
        </p:nvSpPr>
        <p:spPr bwMode="auto">
          <a:xfrm>
            <a:off x="35496" y="5841146"/>
            <a:ext cx="9073008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En el transcurso del primer semestre de 2019 se observa un </a:t>
            </a:r>
            <a:r>
              <a:rPr lang="es-MX" sz="1600" dirty="0" smtClean="0">
                <a:solidFill>
                  <a:srgbClr val="FF3399"/>
                </a:solidFill>
                <a:latin typeface="+mn-lt"/>
                <a:cs typeface="Arial" panose="020B0604020202020204" pitchFamily="34" charset="0"/>
              </a:rPr>
              <a:t>incremento constante de la población dependiente del fuero nacional </a:t>
            </a:r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en relación a la población federal.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Luego del salto registrado en diciembre de 2018, la población dependiente del fuero provincial se mantuvo constante.</a:t>
            </a:r>
          </a:p>
        </p:txBody>
      </p:sp>
      <p:sp>
        <p:nvSpPr>
          <p:cNvPr id="71" name="70 Rectángulo"/>
          <p:cNvSpPr/>
          <p:nvPr/>
        </p:nvSpPr>
        <p:spPr>
          <a:xfrm>
            <a:off x="849313" y="5972175"/>
            <a:ext cx="244475" cy="346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s-AR" dirty="0">
              <a:latin typeface="+mn-lt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4754563" y="3242097"/>
            <a:ext cx="3646487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dirty="0">
                <a:solidFill>
                  <a:schemeClr val="tx1"/>
                </a:solidFill>
                <a:cs typeface="Arial" panose="020B0604020202020204" pitchFamily="34" charset="0"/>
              </a:rPr>
              <a:t>Variación </a:t>
            </a: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semestral fuero </a:t>
            </a:r>
            <a:r>
              <a:rPr lang="es-MX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nacional</a:t>
            </a:r>
            <a:endParaRPr lang="es-MX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+685 personas: </a:t>
            </a:r>
            <a:r>
              <a:rPr lang="es-MX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+11%</a:t>
            </a:r>
            <a:endParaRPr lang="es-MX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4754563" y="3741366"/>
            <a:ext cx="3646487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dirty="0">
                <a:solidFill>
                  <a:schemeClr val="tx1"/>
                </a:solidFill>
                <a:cs typeface="Arial" panose="020B0604020202020204" pitchFamily="34" charset="0"/>
              </a:rPr>
              <a:t>Variación </a:t>
            </a: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semestral fuero </a:t>
            </a:r>
            <a:r>
              <a:rPr lang="es-MX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federal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+27 personas: </a:t>
            </a:r>
            <a:r>
              <a:rPr lang="es-MX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+0,4	%</a:t>
            </a:r>
            <a:endParaRPr lang="es-MX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26 Grupo"/>
          <p:cNvGrpSpPr>
            <a:grpSpLocks/>
          </p:cNvGrpSpPr>
          <p:nvPr/>
        </p:nvGrpSpPr>
        <p:grpSpPr bwMode="auto">
          <a:xfrm>
            <a:off x="1031577" y="5407248"/>
            <a:ext cx="7428855" cy="254000"/>
            <a:chOff x="636307" y="4797152"/>
            <a:chExt cx="7820399" cy="254000"/>
          </a:xfrm>
        </p:grpSpPr>
        <p:sp>
          <p:nvSpPr>
            <p:cNvPr id="21" name="20 CuadroTexto"/>
            <p:cNvSpPr txBox="1"/>
            <p:nvPr/>
          </p:nvSpPr>
          <p:spPr>
            <a:xfrm>
              <a:off x="4555516" y="4797152"/>
              <a:ext cx="3901190" cy="254000"/>
            </a:xfrm>
            <a:prstGeom prst="rect">
              <a:avLst/>
            </a:prstGeom>
            <a:noFill/>
            <a:ln w="19050">
              <a:solidFill>
                <a:srgbClr val="FF3399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2019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36307" y="4797152"/>
              <a:ext cx="3878630" cy="25400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s-MX" sz="105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2018</a:t>
              </a:r>
              <a:endParaRPr lang="es-AR" sz="10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sp>
        <p:nvSpPr>
          <p:cNvPr id="23" name="28 CuadroTexto"/>
          <p:cNvSpPr txBox="1">
            <a:spLocks noChangeArrowheads="1"/>
          </p:cNvSpPr>
          <p:nvPr/>
        </p:nvSpPr>
        <p:spPr bwMode="auto">
          <a:xfrm>
            <a:off x="1343025" y="1295762"/>
            <a:ext cx="65738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Evolución </a:t>
            </a:r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julio 2018 – junio 2019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En </a:t>
            </a:r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porcentajes</a:t>
            </a:r>
          </a:p>
        </p:txBody>
      </p:sp>
      <p:sp>
        <p:nvSpPr>
          <p:cNvPr id="3" name="2 Rectángulo redondeado"/>
          <p:cNvSpPr/>
          <p:nvPr/>
        </p:nvSpPr>
        <p:spPr bwMode="auto">
          <a:xfrm>
            <a:off x="35496" y="5877272"/>
            <a:ext cx="9073008" cy="936104"/>
          </a:xfrm>
          <a:prstGeom prst="roundRect">
            <a:avLst/>
          </a:prstGeom>
          <a:noFill/>
          <a:ln w="222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chemeClr val="bg1"/>
                </a:solidFill>
              </a:rPr>
              <a:t>Situación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procesal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por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fuero</a:t>
            </a:r>
            <a:endParaRPr lang="en-US" altLang="es-A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036650"/>
              </p:ext>
            </p:extLst>
          </p:nvPr>
        </p:nvGraphicFramePr>
        <p:xfrm>
          <a:off x="182563" y="1972344"/>
          <a:ext cx="8350250" cy="354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19 Conector recto"/>
          <p:cNvCxnSpPr/>
          <p:nvPr/>
        </p:nvCxnSpPr>
        <p:spPr>
          <a:xfrm flipV="1">
            <a:off x="1749032" y="3291584"/>
            <a:ext cx="5943600" cy="9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18 CuadroTexto"/>
          <p:cNvSpPr txBox="1">
            <a:spLocks noChangeArrowheads="1"/>
          </p:cNvSpPr>
          <p:nvPr/>
        </p:nvSpPr>
        <p:spPr bwMode="auto">
          <a:xfrm>
            <a:off x="5241925" y="5234657"/>
            <a:ext cx="7681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900" dirty="0" smtClean="0">
                <a:solidFill>
                  <a:schemeClr val="tx1"/>
                </a:solidFill>
                <a:latin typeface="+mn-lt"/>
                <a:cs typeface="Arial" charset="0"/>
              </a:rPr>
              <a:t>Base: 6309</a:t>
            </a:r>
            <a:endParaRPr lang="es-AR" altLang="es-AR" sz="9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5303" name="19 CuadroTexto"/>
          <p:cNvSpPr txBox="1">
            <a:spLocks noChangeArrowheads="1"/>
          </p:cNvSpPr>
          <p:nvPr/>
        </p:nvSpPr>
        <p:spPr bwMode="auto">
          <a:xfrm>
            <a:off x="7034213" y="5225132"/>
            <a:ext cx="7040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900" dirty="0" smtClean="0">
                <a:solidFill>
                  <a:schemeClr val="tx1"/>
                </a:solidFill>
                <a:latin typeface="+mn-lt"/>
                <a:cs typeface="Arial" charset="0"/>
              </a:rPr>
              <a:t>Base: 919</a:t>
            </a:r>
          </a:p>
        </p:txBody>
      </p:sp>
      <p:sp>
        <p:nvSpPr>
          <p:cNvPr id="55304" name="20 CuadroTexto"/>
          <p:cNvSpPr txBox="1">
            <a:spLocks noChangeArrowheads="1"/>
          </p:cNvSpPr>
          <p:nvPr/>
        </p:nvSpPr>
        <p:spPr bwMode="auto">
          <a:xfrm>
            <a:off x="3473450" y="5226719"/>
            <a:ext cx="7681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900" dirty="0" smtClean="0">
                <a:solidFill>
                  <a:schemeClr val="tx1"/>
                </a:solidFill>
                <a:latin typeface="+mn-lt"/>
                <a:cs typeface="Arial" charset="0"/>
              </a:rPr>
              <a:t>Base: </a:t>
            </a:r>
            <a:r>
              <a:rPr lang="es-MX" altLang="es-AR" sz="900" dirty="0" smtClean="0">
                <a:solidFill>
                  <a:schemeClr val="tx1"/>
                </a:solidFill>
                <a:latin typeface="+mn-lt"/>
                <a:cs typeface="Arial" charset="0"/>
              </a:rPr>
              <a:t>6838</a:t>
            </a:r>
            <a:endParaRPr lang="es-AR" altLang="es-AR" sz="9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4" name="23 Flecha derecha"/>
          <p:cNvSpPr/>
          <p:nvPr/>
        </p:nvSpPr>
        <p:spPr>
          <a:xfrm rot="16200000">
            <a:off x="6013524" y="2923581"/>
            <a:ext cx="331788" cy="190500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dirty="0">
              <a:cs typeface="Arial" pitchFamily="34" charset="0"/>
            </a:endParaRPr>
          </a:p>
        </p:txBody>
      </p:sp>
      <p:sp>
        <p:nvSpPr>
          <p:cNvPr id="55306" name="24 CuadroTexto"/>
          <p:cNvSpPr txBox="1">
            <a:spLocks noChangeArrowheads="1"/>
          </p:cNvSpPr>
          <p:nvPr/>
        </p:nvSpPr>
        <p:spPr bwMode="auto">
          <a:xfrm>
            <a:off x="6179418" y="2780928"/>
            <a:ext cx="8778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900" b="1" dirty="0">
                <a:solidFill>
                  <a:srgbClr val="FF66CC"/>
                </a:solidFill>
                <a:latin typeface="+mn-lt"/>
                <a:cs typeface="Arial" charset="0"/>
              </a:rPr>
              <a:t>+</a:t>
            </a:r>
            <a:r>
              <a:rPr lang="es-MX" altLang="es-AR" sz="900" b="1" dirty="0" smtClean="0">
                <a:solidFill>
                  <a:srgbClr val="FF66CC"/>
                </a:solidFill>
                <a:latin typeface="+mn-lt"/>
                <a:cs typeface="Arial" charset="0"/>
              </a:rPr>
              <a:t>11,5% </a:t>
            </a:r>
            <a:r>
              <a:rPr lang="es-MX" altLang="es-AR" sz="900" b="1" dirty="0">
                <a:solidFill>
                  <a:srgbClr val="FF66CC"/>
                </a:solidFill>
                <a:latin typeface="+mn-lt"/>
                <a:cs typeface="Arial" charset="0"/>
              </a:rPr>
              <a:t>respecto del total general</a:t>
            </a:r>
            <a:endParaRPr lang="es-AR" altLang="es-AR" sz="900" b="1" dirty="0">
              <a:solidFill>
                <a:srgbClr val="FF66CC"/>
              </a:solidFill>
              <a:latin typeface="+mn-lt"/>
              <a:cs typeface="Arial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191861" y="2002853"/>
            <a:ext cx="820299" cy="3226347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dirty="0"/>
          </a:p>
        </p:txBody>
      </p:sp>
      <p:sp>
        <p:nvSpPr>
          <p:cNvPr id="55309" name="15 CuadroTexto"/>
          <p:cNvSpPr txBox="1">
            <a:spLocks noChangeArrowheads="1"/>
          </p:cNvSpPr>
          <p:nvPr/>
        </p:nvSpPr>
        <p:spPr bwMode="auto">
          <a:xfrm>
            <a:off x="962025" y="5301208"/>
            <a:ext cx="23225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900" dirty="0" smtClean="0">
                <a:solidFill>
                  <a:schemeClr val="tx1"/>
                </a:solidFill>
                <a:latin typeface="+mn-lt"/>
                <a:cs typeface="Arial" charset="0"/>
              </a:rPr>
              <a:t>Base: 14.066 personas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*Se excluyen 3 casos art. 34 Inc. 1 CP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0" name="53 CuadroTexto"/>
          <p:cNvSpPr txBox="1">
            <a:spLocks noChangeArrowheads="1"/>
          </p:cNvSpPr>
          <p:nvPr/>
        </p:nvSpPr>
        <p:spPr bwMode="auto">
          <a:xfrm>
            <a:off x="121714" y="6174442"/>
            <a:ext cx="9072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Las personas detenidas por orden de la justicia federal </a:t>
            </a:r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alojadas </a:t>
            </a:r>
            <a:r>
              <a:rPr lang="es-A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en el SPF mantienen el registro más elevado de encarcelamientos sin condena. 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28 CuadroTexto"/>
          <p:cNvSpPr txBox="1">
            <a:spLocks noChangeArrowheads="1"/>
          </p:cNvSpPr>
          <p:nvPr/>
        </p:nvSpPr>
        <p:spPr bwMode="auto">
          <a:xfrm>
            <a:off x="1983440" y="1367577"/>
            <a:ext cx="5566023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Situación </a:t>
            </a:r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procesal según jurisdicción. </a:t>
            </a: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Junio 2019.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En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porcentajes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82563" y="5745331"/>
            <a:ext cx="18277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Fuente: Sitio Web SPF. Junio 2019.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" name="1 Rectángulo redondeado"/>
          <p:cNvSpPr/>
          <p:nvPr/>
        </p:nvSpPr>
        <p:spPr bwMode="auto">
          <a:xfrm>
            <a:off x="34925" y="6120285"/>
            <a:ext cx="9072563" cy="693091"/>
          </a:xfrm>
          <a:prstGeom prst="roundRect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Rectángulo"/>
          <p:cNvSpPr>
            <a:spLocks noChangeArrowheads="1"/>
          </p:cNvSpPr>
          <p:nvPr/>
        </p:nvSpPr>
        <p:spPr bwMode="auto">
          <a:xfrm>
            <a:off x="0" y="1588"/>
            <a:ext cx="9144000" cy="1328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grpSp>
        <p:nvGrpSpPr>
          <p:cNvPr id="58372" name="2 Grupo"/>
          <p:cNvGrpSpPr>
            <a:grpSpLocks/>
          </p:cNvGrpSpPr>
          <p:nvPr/>
        </p:nvGrpSpPr>
        <p:grpSpPr bwMode="auto">
          <a:xfrm>
            <a:off x="2041525" y="708025"/>
            <a:ext cx="3886200" cy="5673725"/>
            <a:chOff x="3242574" y="592890"/>
            <a:chExt cx="3884743" cy="5671854"/>
          </a:xfrm>
        </p:grpSpPr>
        <p:pic>
          <p:nvPicPr>
            <p:cNvPr id="5" name="Picture 2" descr="http://www.aefip.org/Fotos/Seccionales/mapa_argentina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34" y="592890"/>
              <a:ext cx="2867791" cy="567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397" name="102 Conector recto"/>
            <p:cNvCxnSpPr>
              <a:cxnSpLocks noChangeShapeType="1"/>
              <a:endCxn id="35" idx="1"/>
            </p:cNvCxnSpPr>
            <p:nvPr/>
          </p:nvCxnSpPr>
          <p:spPr bwMode="auto">
            <a:xfrm flipV="1">
              <a:off x="6132322" y="2838593"/>
              <a:ext cx="561421" cy="5091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8" name="103 Conector recto"/>
            <p:cNvCxnSpPr>
              <a:cxnSpLocks noChangeShapeType="1"/>
            </p:cNvCxnSpPr>
            <p:nvPr/>
          </p:nvCxnSpPr>
          <p:spPr bwMode="auto">
            <a:xfrm flipV="1">
              <a:off x="5961281" y="1034736"/>
              <a:ext cx="486904" cy="271288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9" name="105 Conector recto"/>
            <p:cNvCxnSpPr>
              <a:cxnSpLocks noChangeShapeType="1"/>
              <a:endCxn id="39" idx="1"/>
            </p:cNvCxnSpPr>
            <p:nvPr/>
          </p:nvCxnSpPr>
          <p:spPr bwMode="auto">
            <a:xfrm>
              <a:off x="6077846" y="2962449"/>
              <a:ext cx="142831" cy="663599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0" name="108 Conector recto"/>
            <p:cNvCxnSpPr>
              <a:cxnSpLocks noChangeShapeType="1"/>
              <a:endCxn id="38" idx="3"/>
            </p:cNvCxnSpPr>
            <p:nvPr/>
          </p:nvCxnSpPr>
          <p:spPr bwMode="auto">
            <a:xfrm flipH="1">
              <a:off x="3840839" y="3201637"/>
              <a:ext cx="1340901" cy="861284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1" name="109 Conector recto"/>
            <p:cNvCxnSpPr>
              <a:cxnSpLocks noChangeShapeType="1"/>
              <a:endCxn id="29" idx="3"/>
            </p:cNvCxnSpPr>
            <p:nvPr/>
          </p:nvCxnSpPr>
          <p:spPr bwMode="auto">
            <a:xfrm flipH="1">
              <a:off x="3768892" y="3802046"/>
              <a:ext cx="1173842" cy="1659071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2" name="110 Conector recto"/>
            <p:cNvCxnSpPr>
              <a:cxnSpLocks noChangeShapeType="1"/>
              <a:endCxn id="28" idx="3"/>
            </p:cNvCxnSpPr>
            <p:nvPr/>
          </p:nvCxnSpPr>
          <p:spPr bwMode="auto">
            <a:xfrm flipH="1">
              <a:off x="3756040" y="3579688"/>
              <a:ext cx="866880" cy="1247004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3" name="111 Conector recto"/>
            <p:cNvCxnSpPr>
              <a:cxnSpLocks noChangeShapeType="1"/>
            </p:cNvCxnSpPr>
            <p:nvPr/>
          </p:nvCxnSpPr>
          <p:spPr bwMode="auto">
            <a:xfrm flipH="1">
              <a:off x="4713952" y="4727101"/>
              <a:ext cx="228782" cy="0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4" name="113 Conector recto"/>
            <p:cNvCxnSpPr>
              <a:cxnSpLocks noChangeShapeType="1"/>
              <a:stCxn id="36" idx="1"/>
            </p:cNvCxnSpPr>
            <p:nvPr/>
          </p:nvCxnSpPr>
          <p:spPr bwMode="auto">
            <a:xfrm flipH="1" flipV="1">
              <a:off x="4765797" y="5540191"/>
              <a:ext cx="1491591" cy="303897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5" name="116 Conector recto"/>
            <p:cNvCxnSpPr>
              <a:cxnSpLocks noChangeShapeType="1"/>
              <a:stCxn id="25" idx="3"/>
            </p:cNvCxnSpPr>
            <p:nvPr/>
          </p:nvCxnSpPr>
          <p:spPr bwMode="auto">
            <a:xfrm flipV="1">
              <a:off x="3813876" y="1341212"/>
              <a:ext cx="1367862" cy="329235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6" name="118 Conector recto"/>
            <p:cNvCxnSpPr>
              <a:cxnSpLocks noChangeShapeType="1"/>
              <a:stCxn id="26" idx="3"/>
            </p:cNvCxnSpPr>
            <p:nvPr/>
          </p:nvCxnSpPr>
          <p:spPr bwMode="auto">
            <a:xfrm flipV="1">
              <a:off x="3984917" y="1871727"/>
              <a:ext cx="1496720" cy="773191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7" name="120 Conector recto"/>
            <p:cNvCxnSpPr>
              <a:cxnSpLocks noChangeShapeType="1"/>
            </p:cNvCxnSpPr>
            <p:nvPr/>
          </p:nvCxnSpPr>
          <p:spPr bwMode="auto">
            <a:xfrm flipH="1">
              <a:off x="6676054" y="1533365"/>
              <a:ext cx="392381" cy="41407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8" name="121 Conector recto"/>
            <p:cNvCxnSpPr>
              <a:cxnSpLocks noChangeShapeType="1"/>
              <a:endCxn id="32" idx="1"/>
            </p:cNvCxnSpPr>
            <p:nvPr/>
          </p:nvCxnSpPr>
          <p:spPr bwMode="auto">
            <a:xfrm>
              <a:off x="5772279" y="1523841"/>
              <a:ext cx="1355038" cy="545581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9" name="122 Conector recto"/>
            <p:cNvCxnSpPr>
              <a:cxnSpLocks noChangeShapeType="1"/>
              <a:stCxn id="24" idx="3"/>
            </p:cNvCxnSpPr>
            <p:nvPr/>
          </p:nvCxnSpPr>
          <p:spPr bwMode="auto">
            <a:xfrm>
              <a:off x="3242574" y="1029338"/>
              <a:ext cx="1794551" cy="4944"/>
            </a:xfrm>
            <a:prstGeom prst="line">
              <a:avLst/>
            </a:prstGeom>
            <a:noFill/>
            <a:ln w="9525" algn="ctr">
              <a:solidFill>
                <a:srgbClr val="93A2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8375" name="118 Conector recto"/>
          <p:cNvCxnSpPr>
            <a:cxnSpLocks noChangeShapeType="1"/>
            <a:stCxn id="27" idx="3"/>
          </p:cNvCxnSpPr>
          <p:nvPr/>
        </p:nvCxnSpPr>
        <p:spPr bwMode="auto">
          <a:xfrm flipV="1">
            <a:off x="2756320" y="3042244"/>
            <a:ext cx="864768" cy="300034"/>
          </a:xfrm>
          <a:prstGeom prst="line">
            <a:avLst/>
          </a:prstGeom>
          <a:noFill/>
          <a:ln w="9525" algn="ctr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23 Llamada rectangular redondeada"/>
          <p:cNvSpPr/>
          <p:nvPr/>
        </p:nvSpPr>
        <p:spPr>
          <a:xfrm>
            <a:off x="1150938" y="971550"/>
            <a:ext cx="906462" cy="358775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Jujuy</a:t>
            </a: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U.8 y U.22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24 Llamada rectangular redondeada"/>
          <p:cNvSpPr/>
          <p:nvPr/>
        </p:nvSpPr>
        <p:spPr>
          <a:xfrm>
            <a:off x="325438" y="1412875"/>
            <a:ext cx="2281237" cy="796925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Salta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CPF NOA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Instituto penitenciario U.16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U.23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25 Llamada rectangular redondeada"/>
          <p:cNvSpPr/>
          <p:nvPr/>
        </p:nvSpPr>
        <p:spPr>
          <a:xfrm>
            <a:off x="900113" y="2265363"/>
            <a:ext cx="1884362" cy="658812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S. Del Estero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Instituto Penal Federal. U.35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26 Llamada rectangular redondeada"/>
          <p:cNvSpPr/>
          <p:nvPr/>
        </p:nvSpPr>
        <p:spPr>
          <a:xfrm>
            <a:off x="197595" y="2942928"/>
            <a:ext cx="2558725" cy="798700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Mendoza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</a:rPr>
              <a:t>Complejo Penitenciario Federal Mendoza. Cuyo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</a:rPr>
              <a:t>Centro </a:t>
            </a: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de detención Judicial U.32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27 Llamada rectangular redondeada"/>
          <p:cNvSpPr/>
          <p:nvPr/>
        </p:nvSpPr>
        <p:spPr>
          <a:xfrm>
            <a:off x="325438" y="4643107"/>
            <a:ext cx="2230437" cy="600075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Neuquén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 smtClean="0">
                <a:solidFill>
                  <a:schemeClr val="bg1">
                    <a:lumMod val="50000"/>
                  </a:schemeClr>
                </a:solidFill>
              </a:rPr>
              <a:t>CPF V Senillosa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28 Llamada rectangular redondeada"/>
          <p:cNvSpPr/>
          <p:nvPr/>
        </p:nvSpPr>
        <p:spPr>
          <a:xfrm>
            <a:off x="684213" y="5278438"/>
            <a:ext cx="1884362" cy="598487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Río Negro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U5. Gral Roca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Unidad 12. Viedma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29 Llamada rectangular redondeada"/>
          <p:cNvSpPr/>
          <p:nvPr/>
        </p:nvSpPr>
        <p:spPr>
          <a:xfrm>
            <a:off x="4635500" y="5111750"/>
            <a:ext cx="1884363" cy="544513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Chubut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Unidad 6. Rawson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Unidad 14. Esquel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8384" name="109 Conector recto"/>
          <p:cNvCxnSpPr>
            <a:cxnSpLocks noChangeShapeType="1"/>
            <a:endCxn id="30" idx="1"/>
          </p:cNvCxnSpPr>
          <p:nvPr/>
        </p:nvCxnSpPr>
        <p:spPr bwMode="auto">
          <a:xfrm>
            <a:off x="3854450" y="4581525"/>
            <a:ext cx="781050" cy="803275"/>
          </a:xfrm>
          <a:prstGeom prst="line">
            <a:avLst/>
          </a:prstGeom>
          <a:noFill/>
          <a:ln w="9525" algn="ctr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31 Llamada rectangular redondeada"/>
          <p:cNvSpPr/>
          <p:nvPr/>
        </p:nvSpPr>
        <p:spPr>
          <a:xfrm>
            <a:off x="5927725" y="1898650"/>
            <a:ext cx="1884363" cy="573088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Chaco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Unidad 7. Resistencia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Unidad 11. R. S. Peña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32 Llamada rectangular redondeada"/>
          <p:cNvSpPr/>
          <p:nvPr/>
        </p:nvSpPr>
        <p:spPr>
          <a:xfrm>
            <a:off x="5248275" y="971550"/>
            <a:ext cx="1884363" cy="430213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Formosa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Unidad 10. 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33 Llamada rectangular redondeada"/>
          <p:cNvSpPr/>
          <p:nvPr/>
        </p:nvSpPr>
        <p:spPr>
          <a:xfrm>
            <a:off x="5867400" y="1433513"/>
            <a:ext cx="2305050" cy="430212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Misiones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Unidad 17. Candelaria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34 Llamada rectangular redondeada"/>
          <p:cNvSpPr/>
          <p:nvPr/>
        </p:nvSpPr>
        <p:spPr>
          <a:xfrm>
            <a:off x="5492750" y="2508250"/>
            <a:ext cx="2924175" cy="892175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CABA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Complejo Penitenciario Federal CABA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Pre egreso U18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Enfermedades infecciosas U.21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Servicio Central de </a:t>
            </a:r>
            <a:r>
              <a:rPr lang="es-MX" sz="1100" dirty="0" err="1" smtClean="0">
                <a:solidFill>
                  <a:schemeClr val="bg1">
                    <a:lumMod val="50000"/>
                  </a:schemeClr>
                </a:solidFill>
              </a:rPr>
              <a:t>Alcaidias</a:t>
            </a:r>
            <a:endParaRPr lang="es-MX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35 Llamada rectangular redondeada"/>
          <p:cNvSpPr/>
          <p:nvPr/>
        </p:nvSpPr>
        <p:spPr>
          <a:xfrm>
            <a:off x="5057775" y="5756275"/>
            <a:ext cx="2036763" cy="409575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Santa Cruz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Unidad 15. R. Gallegos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8390" name="112 Conector recto"/>
          <p:cNvCxnSpPr>
            <a:cxnSpLocks noChangeShapeType="1"/>
            <a:endCxn id="40" idx="1"/>
          </p:cNvCxnSpPr>
          <p:nvPr/>
        </p:nvCxnSpPr>
        <p:spPr bwMode="auto">
          <a:xfrm flipH="1">
            <a:off x="4841875" y="3286125"/>
            <a:ext cx="90488" cy="1263650"/>
          </a:xfrm>
          <a:prstGeom prst="line">
            <a:avLst/>
          </a:prstGeom>
          <a:noFill/>
          <a:ln w="9525" algn="ctr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37 Llamada rectangular redondeada"/>
          <p:cNvSpPr/>
          <p:nvPr/>
        </p:nvSpPr>
        <p:spPr>
          <a:xfrm>
            <a:off x="301625" y="3737082"/>
            <a:ext cx="2338389" cy="884238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La Pampa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100" dirty="0" err="1">
                <a:solidFill>
                  <a:schemeClr val="bg1">
                    <a:lumMod val="50000"/>
                  </a:schemeClr>
                </a:solidFill>
              </a:rPr>
              <a:t>Sta</a:t>
            </a:r>
            <a:r>
              <a:rPr lang="es-AR" sz="1100" dirty="0">
                <a:solidFill>
                  <a:schemeClr val="bg1">
                    <a:lumMod val="50000"/>
                  </a:schemeClr>
                </a:solidFill>
              </a:rPr>
              <a:t> Rosa: Unidad 4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100" dirty="0">
                <a:solidFill>
                  <a:schemeClr val="bg1">
                    <a:lumMod val="50000"/>
                  </a:schemeClr>
                </a:solidFill>
              </a:rPr>
              <a:t>Correccional mujeres U.13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Unidad 25. Gral Pico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100" dirty="0">
                <a:solidFill>
                  <a:schemeClr val="bg1">
                    <a:lumMod val="50000"/>
                  </a:schemeClr>
                </a:solidFill>
              </a:rPr>
              <a:t>U. 30. Jóvenes adultos</a:t>
            </a:r>
          </a:p>
        </p:txBody>
      </p:sp>
      <p:sp>
        <p:nvSpPr>
          <p:cNvPr id="39" name="38 Llamada rectangular redondeada"/>
          <p:cNvSpPr/>
          <p:nvPr/>
        </p:nvSpPr>
        <p:spPr>
          <a:xfrm>
            <a:off x="5019675" y="3441700"/>
            <a:ext cx="2316163" cy="601663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Buenos Aires. Marcos Paz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Complejo Penitenciario II. Complejo Jóvenes Adultos</a:t>
            </a:r>
          </a:p>
        </p:txBody>
      </p:sp>
      <p:sp>
        <p:nvSpPr>
          <p:cNvPr id="40" name="39 Llamada rectangular redondeada"/>
          <p:cNvSpPr/>
          <p:nvPr/>
        </p:nvSpPr>
        <p:spPr>
          <a:xfrm>
            <a:off x="4841875" y="4086225"/>
            <a:ext cx="2986088" cy="928688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Buenos Aires. Ezeiza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Complejo Penitenciario I. Complejo Penitenciario IV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Colonia Penal U.19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Centro de detención de mujeresU31</a:t>
            </a:r>
          </a:p>
        </p:txBody>
      </p:sp>
      <p:sp>
        <p:nvSpPr>
          <p:cNvPr id="41" name="40 Llamada rectangular redondeada"/>
          <p:cNvSpPr/>
          <p:nvPr/>
        </p:nvSpPr>
        <p:spPr>
          <a:xfrm>
            <a:off x="7478713" y="3441700"/>
            <a:ext cx="1557337" cy="600075"/>
          </a:xfrm>
          <a:prstGeom prst="wedgeRoundRectCallout">
            <a:avLst>
              <a:gd name="adj1" fmla="val 48193"/>
              <a:gd name="adj2" fmla="val -451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Buenos Aires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Campo de Mayo. U34</a:t>
            </a:r>
            <a:endParaRPr lang="es-A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395" name="1 Título"/>
          <p:cNvSpPr txBox="1">
            <a:spLocks/>
          </p:cNvSpPr>
          <p:nvPr/>
        </p:nvSpPr>
        <p:spPr bwMode="auto">
          <a:xfrm>
            <a:off x="254347" y="116632"/>
            <a:ext cx="86381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Distribución de la población. Referencia geográfica.</a:t>
            </a:r>
            <a:endParaRPr lang="es-AR" altLang="es-A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344416"/>
              </p:ext>
            </p:extLst>
          </p:nvPr>
        </p:nvGraphicFramePr>
        <p:xfrm>
          <a:off x="342900" y="3420626"/>
          <a:ext cx="8340725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rgbClr val="FFFFFF"/>
                </a:solidFill>
              </a:rPr>
              <a:t>Población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alojada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por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establecimiento</a:t>
            </a:r>
            <a:endParaRPr lang="en-US" altLang="es-A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418701"/>
              </p:ext>
            </p:extLst>
          </p:nvPr>
        </p:nvGraphicFramePr>
        <p:xfrm>
          <a:off x="325437" y="1223526"/>
          <a:ext cx="8724775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4079876" y="1379448"/>
            <a:ext cx="4186238" cy="638175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s-MX" sz="105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Expresada en números absolutos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MX" sz="105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Población penal al </a:t>
            </a:r>
            <a:r>
              <a:rPr lang="es-MX" sz="105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10/06/2019: </a:t>
            </a:r>
            <a:r>
              <a:rPr lang="es-MX" sz="1050" b="1" dirty="0" smtClean="0">
                <a:solidFill>
                  <a:srgbClr val="FF66CC"/>
                </a:solidFill>
                <a:cs typeface="Arial" pitchFamily="34" charset="0"/>
              </a:rPr>
              <a:t>14.066</a:t>
            </a:r>
            <a:endParaRPr lang="es-MX" sz="1100" dirty="0">
              <a:solidFill>
                <a:srgbClr val="993300"/>
              </a:solidFill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59399" name="16 CuadroTexto"/>
          <p:cNvSpPr txBox="1">
            <a:spLocks noChangeArrowheads="1"/>
          </p:cNvSpPr>
          <p:nvPr/>
        </p:nvSpPr>
        <p:spPr bwMode="auto">
          <a:xfrm>
            <a:off x="367561" y="5517812"/>
            <a:ext cx="18277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Fuente: Sitio Web SPF. Junio 2019.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" name="73 CuadroTexto"/>
          <p:cNvSpPr txBox="1">
            <a:spLocks noChangeArrowheads="1"/>
          </p:cNvSpPr>
          <p:nvPr/>
        </p:nvSpPr>
        <p:spPr bwMode="auto">
          <a:xfrm>
            <a:off x="88454" y="6205795"/>
            <a:ext cx="8961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Los Complejos Penitenciarios I (Ezeiza), II (Marcos Paz) y CABA (Devoto)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concentran  a más de la mitad de las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personas detenidas en establecimientos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federales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7.219. 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8 Llamada con línea 1"/>
          <p:cNvSpPr/>
          <p:nvPr/>
        </p:nvSpPr>
        <p:spPr>
          <a:xfrm>
            <a:off x="5888037" y="5558532"/>
            <a:ext cx="3162176" cy="453231"/>
          </a:xfrm>
          <a:prstGeom prst="borderCallout1">
            <a:avLst>
              <a:gd name="adj1" fmla="val 414"/>
              <a:gd name="adj2" fmla="val 51298"/>
              <a:gd name="adj3" fmla="val -31812"/>
              <a:gd name="adj4" fmla="val 49677"/>
            </a:avLst>
          </a:prstGeom>
          <a:noFill/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 mayo de 2014 se habilita traslado de detenidos varones por </a:t>
            </a:r>
            <a:r>
              <a:rPr lang="es-MX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crímenes de lesa </a:t>
            </a:r>
            <a:r>
              <a:rPr lang="es-MX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humanidad</a:t>
            </a: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son 70 las personas pertenecientes a este grupo. 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50850" y="5285938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Sta. Rosa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00125" y="5285938"/>
            <a:ext cx="4873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 err="1">
                <a:cs typeface="Arial" pitchFamily="34" charset="0"/>
              </a:rPr>
              <a:t>Esquel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503363" y="5285938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700" dirty="0">
                <a:cs typeface="Arial" pitchFamily="34" charset="0"/>
              </a:rPr>
              <a:t>R. Gallegos</a:t>
            </a:r>
            <a:endParaRPr lang="es-AR" sz="700" dirty="0"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57400" y="5285938"/>
            <a:ext cx="4857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Salta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547938" y="5285938"/>
            <a:ext cx="533400" cy="1936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700" dirty="0">
                <a:cs typeface="Arial" pitchFamily="34" charset="0"/>
              </a:rPr>
              <a:t>Candelaria</a:t>
            </a:r>
            <a:endParaRPr lang="es-AR" sz="700" dirty="0"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086101" y="5157192"/>
            <a:ext cx="534988" cy="3271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Pre egreso.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CABA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632200" y="5285938"/>
            <a:ext cx="4873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Ezeiza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084638" y="5285938"/>
            <a:ext cx="4857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CABA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597400" y="5285938"/>
            <a:ext cx="4857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Jujuy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105400" y="5285938"/>
            <a:ext cx="4857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Salta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619750" y="5285938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Marcos Paz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175375" y="5285938"/>
            <a:ext cx="53498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Gral. Pico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721475" y="5285938"/>
            <a:ext cx="4873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Sta. Rosa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235825" y="5285938"/>
            <a:ext cx="4873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Ezeiza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8237538" y="5285938"/>
            <a:ext cx="4873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S. Estero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740650" y="5285938"/>
            <a:ext cx="4873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C. De Mayo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577387" y="3446081"/>
            <a:ext cx="58499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Salta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204000" y="3446081"/>
            <a:ext cx="53253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CABA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541069" y="3446081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Sta. Rosa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063158" y="3446081"/>
            <a:ext cx="5889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Gral. Roca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630074" y="3446081"/>
            <a:ext cx="539750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Rawson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155338" y="3446081"/>
            <a:ext cx="590550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Resistencia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732989" y="3446081"/>
            <a:ext cx="5889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Jujuy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329947" y="3446081"/>
            <a:ext cx="59411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Neuquén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347793" y="3446081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Formosa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898016" y="3446081"/>
            <a:ext cx="5889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R. S. Peña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8517290" y="3446081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Viedma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422832" y="3446081"/>
            <a:ext cx="53609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Ezeiza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998202" y="3405210"/>
            <a:ext cx="536575" cy="2393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Marcos Paz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766645" y="3446081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Ezeiza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3" name="35 Rectángulo"/>
          <p:cNvSpPr/>
          <p:nvPr/>
        </p:nvSpPr>
        <p:spPr>
          <a:xfrm>
            <a:off x="3939956" y="3446586"/>
            <a:ext cx="59411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 smtClean="0">
                <a:solidFill>
                  <a:prstClr val="black"/>
                </a:solidFill>
                <a:cs typeface="Arial" pitchFamily="34" charset="0"/>
              </a:rPr>
              <a:t>Mendoza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44450" y="6148644"/>
            <a:ext cx="9063038" cy="709355"/>
          </a:xfrm>
          <a:prstGeom prst="roundRect">
            <a:avLst/>
          </a:prstGeom>
          <a:noFill/>
          <a:ln w="158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4 Flecha abajo"/>
          <p:cNvSpPr/>
          <p:nvPr/>
        </p:nvSpPr>
        <p:spPr bwMode="auto">
          <a:xfrm>
            <a:off x="8097135" y="5413722"/>
            <a:ext cx="92105" cy="14592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419511"/>
              </p:ext>
            </p:extLst>
          </p:nvPr>
        </p:nvGraphicFramePr>
        <p:xfrm>
          <a:off x="259002" y="3861631"/>
          <a:ext cx="8608774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527050" y="332656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>
                <a:solidFill>
                  <a:srgbClr val="FFFFFF"/>
                </a:solidFill>
              </a:rPr>
              <a:t>C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apacidad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de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alojamiento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por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establecimiento</a:t>
            </a:r>
            <a:endParaRPr lang="en-US" altLang="es-AR" sz="2400" b="1" dirty="0">
              <a:solidFill>
                <a:srgbClr val="FFFFFF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51520" y="5517480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Sta. Rosa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21155" y="5517480"/>
            <a:ext cx="536099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 err="1">
                <a:cs typeface="Arial" pitchFamily="34" charset="0"/>
              </a:rPr>
              <a:t>Esquel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360215" y="5517480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700" dirty="0">
                <a:cs typeface="Arial" pitchFamily="34" charset="0"/>
              </a:rPr>
              <a:t>R. Gallegos</a:t>
            </a:r>
            <a:endParaRPr lang="es-AR" sz="700" dirty="0"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907704" y="5517480"/>
            <a:ext cx="4857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Salta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386062" y="5517480"/>
            <a:ext cx="533400" cy="1936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700" dirty="0">
                <a:cs typeface="Arial" pitchFamily="34" charset="0"/>
              </a:rPr>
              <a:t>Candelaria</a:t>
            </a:r>
            <a:endParaRPr lang="es-AR" sz="700" dirty="0"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949153" y="5517480"/>
            <a:ext cx="536575" cy="3597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Pre </a:t>
            </a:r>
            <a:r>
              <a:rPr lang="es-MX" sz="800" dirty="0" smtClean="0">
                <a:cs typeface="Arial" pitchFamily="34" charset="0"/>
              </a:rPr>
              <a:t>egreso</a:t>
            </a:r>
            <a:endParaRPr lang="es-MX" sz="800" dirty="0"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CABA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518416" y="5517480"/>
            <a:ext cx="4873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Ezeiza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037013" y="5517479"/>
            <a:ext cx="512762" cy="4655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700" dirty="0" smtClean="0">
                <a:cs typeface="Arial" pitchFamily="34" charset="0"/>
              </a:rPr>
              <a:t>En- </a:t>
            </a:r>
            <a:r>
              <a:rPr lang="es-MX" sz="700" dirty="0" err="1" smtClean="0">
                <a:cs typeface="Arial" pitchFamily="34" charset="0"/>
              </a:rPr>
              <a:t>fermedades</a:t>
            </a:r>
            <a:r>
              <a:rPr lang="es-MX" sz="700" dirty="0" smtClean="0">
                <a:cs typeface="Arial" pitchFamily="34" charset="0"/>
              </a:rPr>
              <a:t> infecciosas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 smtClean="0">
                <a:cs typeface="Arial" pitchFamily="34" charset="0"/>
              </a:rPr>
              <a:t>CABA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597400" y="5517480"/>
            <a:ext cx="4857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Jujuy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105400" y="5517480"/>
            <a:ext cx="4857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Salta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619750" y="5517480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Marcos Paz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75375" y="5517480"/>
            <a:ext cx="53498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Gral. Pico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721475" y="5517480"/>
            <a:ext cx="4873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Sta. Rosa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235825" y="5517480"/>
            <a:ext cx="4873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Ezeiza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8237538" y="5517480"/>
            <a:ext cx="4873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S. Estero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740650" y="5517480"/>
            <a:ext cx="4873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cs typeface="Arial" pitchFamily="34" charset="0"/>
              </a:rPr>
              <a:t>C. De Mayo</a:t>
            </a:r>
            <a:endParaRPr lang="es-AR" sz="800" dirty="0">
              <a:cs typeface="Arial" pitchFamily="34" charset="0"/>
            </a:endParaRPr>
          </a:p>
        </p:txBody>
      </p:sp>
      <p:sp>
        <p:nvSpPr>
          <p:cNvPr id="38" name="73 CuadroTexto"/>
          <p:cNvSpPr txBox="1">
            <a:spLocks noChangeArrowheads="1"/>
          </p:cNvSpPr>
          <p:nvPr/>
        </p:nvSpPr>
        <p:spPr bwMode="auto">
          <a:xfrm>
            <a:off x="43148" y="6199005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Los Complejos Penitenciarios Federales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registran porcentajes importantes de sobrepoblación en relación a la capacidad de alojamiento informada por establecimiento.</a:t>
            </a:r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En cuanto a las Unidades, las más afectadas por el aumento de población son las ubicadas en las provincias de La Pampa y Salta.</a:t>
            </a:r>
            <a:endParaRPr lang="es-AR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28 Rectángulo"/>
          <p:cNvSpPr/>
          <p:nvPr/>
        </p:nvSpPr>
        <p:spPr>
          <a:xfrm>
            <a:off x="1370800" y="3834565"/>
            <a:ext cx="58499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Salta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5" name="29 Rectángulo"/>
          <p:cNvSpPr/>
          <p:nvPr/>
        </p:nvSpPr>
        <p:spPr>
          <a:xfrm>
            <a:off x="1944536" y="3834565"/>
            <a:ext cx="53253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 smtClean="0">
                <a:solidFill>
                  <a:prstClr val="black"/>
                </a:solidFill>
                <a:cs typeface="Arial" pitchFamily="34" charset="0"/>
              </a:rPr>
              <a:t>Devoto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6" name="30 Rectángulo"/>
          <p:cNvSpPr/>
          <p:nvPr/>
        </p:nvSpPr>
        <p:spPr>
          <a:xfrm>
            <a:off x="4233016" y="3833911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Sta. Rosa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7" name="31 Rectángulo"/>
          <p:cNvSpPr/>
          <p:nvPr/>
        </p:nvSpPr>
        <p:spPr>
          <a:xfrm>
            <a:off x="4763817" y="3833911"/>
            <a:ext cx="5889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Gral. Roca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" name="32 Rectángulo"/>
          <p:cNvSpPr/>
          <p:nvPr/>
        </p:nvSpPr>
        <p:spPr>
          <a:xfrm>
            <a:off x="5348287" y="3833911"/>
            <a:ext cx="539750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Rawson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9" name="33 Rectángulo"/>
          <p:cNvSpPr/>
          <p:nvPr/>
        </p:nvSpPr>
        <p:spPr>
          <a:xfrm>
            <a:off x="5900180" y="3833911"/>
            <a:ext cx="590550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Resistencia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" name="34 Rectángulo"/>
          <p:cNvSpPr/>
          <p:nvPr/>
        </p:nvSpPr>
        <p:spPr>
          <a:xfrm>
            <a:off x="6497997" y="3829404"/>
            <a:ext cx="588963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Jujuy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" name="35 Rectángulo"/>
          <p:cNvSpPr/>
          <p:nvPr/>
        </p:nvSpPr>
        <p:spPr>
          <a:xfrm>
            <a:off x="3032858" y="3834565"/>
            <a:ext cx="59411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Neuquén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2" name="36 Rectángulo"/>
          <p:cNvSpPr/>
          <p:nvPr/>
        </p:nvSpPr>
        <p:spPr>
          <a:xfrm>
            <a:off x="7111324" y="3829404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Formosa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" name="37 Rectángulo"/>
          <p:cNvSpPr/>
          <p:nvPr/>
        </p:nvSpPr>
        <p:spPr>
          <a:xfrm>
            <a:off x="7662433" y="3829404"/>
            <a:ext cx="588962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R. S. Peña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" name="38 Rectángulo"/>
          <p:cNvSpPr/>
          <p:nvPr/>
        </p:nvSpPr>
        <p:spPr>
          <a:xfrm>
            <a:off x="8228013" y="3829404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Viedma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" name="39 Rectángulo"/>
          <p:cNvSpPr/>
          <p:nvPr/>
        </p:nvSpPr>
        <p:spPr>
          <a:xfrm>
            <a:off x="259001" y="3834565"/>
            <a:ext cx="536098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Ezeiza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6" name="40 Rectángulo"/>
          <p:cNvSpPr/>
          <p:nvPr/>
        </p:nvSpPr>
        <p:spPr>
          <a:xfrm>
            <a:off x="816146" y="3834565"/>
            <a:ext cx="53657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Marcos Paz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7" name="41 Rectángulo"/>
          <p:cNvSpPr/>
          <p:nvPr/>
        </p:nvSpPr>
        <p:spPr>
          <a:xfrm>
            <a:off x="2479618" y="3834565"/>
            <a:ext cx="534987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>
                <a:solidFill>
                  <a:prstClr val="black"/>
                </a:solidFill>
                <a:cs typeface="Arial" pitchFamily="34" charset="0"/>
              </a:rPr>
              <a:t>Ezeiza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8" name="35 Rectángulo"/>
          <p:cNvSpPr/>
          <p:nvPr/>
        </p:nvSpPr>
        <p:spPr>
          <a:xfrm>
            <a:off x="3622235" y="3833911"/>
            <a:ext cx="594115" cy="198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800" dirty="0" smtClean="0">
                <a:solidFill>
                  <a:prstClr val="black"/>
                </a:solidFill>
                <a:cs typeface="Arial" pitchFamily="34" charset="0"/>
              </a:rPr>
              <a:t>Mendoza</a:t>
            </a:r>
            <a:endParaRPr lang="es-AR" sz="80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069054897"/>
              </p:ext>
            </p:extLst>
          </p:nvPr>
        </p:nvGraphicFramePr>
        <p:xfrm>
          <a:off x="53014" y="1412776"/>
          <a:ext cx="8763000" cy="299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2 Rectángulo"/>
          <p:cNvSpPr>
            <a:spLocks noChangeArrowheads="1"/>
          </p:cNvSpPr>
          <p:nvPr/>
        </p:nvSpPr>
        <p:spPr bwMode="auto">
          <a:xfrm>
            <a:off x="7757502" y="4251090"/>
            <a:ext cx="512762" cy="519772"/>
          </a:xfrm>
          <a:prstGeom prst="rect">
            <a:avLst/>
          </a:prstGeom>
          <a:solidFill>
            <a:srgbClr val="003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MX" altLang="es-AR" sz="700" dirty="0">
                <a:solidFill>
                  <a:srgbClr val="FFFFFF"/>
                </a:solidFill>
              </a:rPr>
              <a:t>No se cuenta con el </a:t>
            </a:r>
            <a:r>
              <a:rPr lang="es-MX" altLang="es-AR" sz="700" dirty="0" smtClean="0">
                <a:solidFill>
                  <a:srgbClr val="FFFFFF"/>
                </a:solidFill>
              </a:rPr>
              <a:t>dato</a:t>
            </a:r>
            <a:endParaRPr lang="es-AR" altLang="es-AR" sz="700" dirty="0">
              <a:solidFill>
                <a:srgbClr val="FFFFFF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 bwMode="auto">
          <a:xfrm flipV="1">
            <a:off x="8100392" y="4770862"/>
            <a:ext cx="0" cy="4583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CuadroTexto"/>
          <p:cNvSpPr txBox="1"/>
          <p:nvPr/>
        </p:nvSpPr>
        <p:spPr>
          <a:xfrm>
            <a:off x="7349815" y="2391489"/>
            <a:ext cx="908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>
                <a:solidFill>
                  <a:schemeClr val="bg2">
                    <a:lumMod val="75000"/>
                  </a:schemeClr>
                </a:solidFill>
              </a:rPr>
              <a:t>Capacidad</a:t>
            </a:r>
            <a:endParaRPr lang="es-AR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7308850" y="2479685"/>
            <a:ext cx="70761" cy="852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259001" y="4035066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+ 26,7%</a:t>
            </a:r>
          </a:p>
        </p:txBody>
      </p:sp>
      <p:sp>
        <p:nvSpPr>
          <p:cNvPr id="45" name="44 Rectángulo"/>
          <p:cNvSpPr/>
          <p:nvPr/>
        </p:nvSpPr>
        <p:spPr bwMode="auto">
          <a:xfrm>
            <a:off x="787919" y="4041889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+ 24,8%</a:t>
            </a:r>
          </a:p>
        </p:txBody>
      </p:sp>
      <p:sp>
        <p:nvSpPr>
          <p:cNvPr id="46" name="44 Rectángulo"/>
          <p:cNvSpPr/>
          <p:nvPr/>
        </p:nvSpPr>
        <p:spPr bwMode="auto">
          <a:xfrm>
            <a:off x="3620385" y="4041889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+ </a:t>
            </a:r>
            <a:r>
              <a:rPr lang="es-AR" sz="800" b="1" dirty="0" smtClean="0">
                <a:solidFill>
                  <a:srgbClr val="FF0000"/>
                </a:solidFill>
                <a:latin typeface="Arial" charset="0"/>
              </a:rPr>
              <a:t>59</a:t>
            </a: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,6%</a:t>
            </a:r>
          </a:p>
        </p:txBody>
      </p:sp>
      <p:sp>
        <p:nvSpPr>
          <p:cNvPr id="47" name="44 Rectángulo"/>
          <p:cNvSpPr/>
          <p:nvPr/>
        </p:nvSpPr>
        <p:spPr bwMode="auto">
          <a:xfrm>
            <a:off x="7132931" y="4027842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AR" sz="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-</a:t>
            </a: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 4%</a:t>
            </a:r>
          </a:p>
        </p:txBody>
      </p:sp>
      <p:sp>
        <p:nvSpPr>
          <p:cNvPr id="48" name="47 Rectángulo"/>
          <p:cNvSpPr/>
          <p:nvPr/>
        </p:nvSpPr>
        <p:spPr bwMode="auto">
          <a:xfrm>
            <a:off x="251520" y="5723570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+ 23,5%</a:t>
            </a:r>
          </a:p>
        </p:txBody>
      </p:sp>
      <p:sp>
        <p:nvSpPr>
          <p:cNvPr id="49" name="48 Rectángulo"/>
          <p:cNvSpPr/>
          <p:nvPr/>
        </p:nvSpPr>
        <p:spPr bwMode="auto">
          <a:xfrm>
            <a:off x="796355" y="5729908"/>
            <a:ext cx="687028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AR" sz="800" b="1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 0,7%</a:t>
            </a:r>
          </a:p>
        </p:txBody>
      </p:sp>
      <p:sp>
        <p:nvSpPr>
          <p:cNvPr id="50" name="49 Rectángulo"/>
          <p:cNvSpPr/>
          <p:nvPr/>
        </p:nvSpPr>
        <p:spPr bwMode="auto">
          <a:xfrm>
            <a:off x="1382713" y="5720941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+ 5,4%</a:t>
            </a:r>
          </a:p>
        </p:txBody>
      </p:sp>
      <p:sp>
        <p:nvSpPr>
          <p:cNvPr id="51" name="50 Rectángulo"/>
          <p:cNvSpPr/>
          <p:nvPr/>
        </p:nvSpPr>
        <p:spPr bwMode="auto">
          <a:xfrm>
            <a:off x="1835696" y="5729908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+ 41,9%</a:t>
            </a:r>
          </a:p>
        </p:txBody>
      </p:sp>
      <p:sp>
        <p:nvSpPr>
          <p:cNvPr id="52" name="51 Rectángulo"/>
          <p:cNvSpPr/>
          <p:nvPr/>
        </p:nvSpPr>
        <p:spPr bwMode="auto">
          <a:xfrm>
            <a:off x="2358802" y="5729908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- 0,4%</a:t>
            </a:r>
          </a:p>
        </p:txBody>
      </p:sp>
      <p:sp>
        <p:nvSpPr>
          <p:cNvPr id="53" name="52 Rectángulo"/>
          <p:cNvSpPr/>
          <p:nvPr/>
        </p:nvSpPr>
        <p:spPr bwMode="auto">
          <a:xfrm>
            <a:off x="2944391" y="5873685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- 88,8%</a:t>
            </a:r>
          </a:p>
        </p:txBody>
      </p:sp>
      <p:sp>
        <p:nvSpPr>
          <p:cNvPr id="69" name="68 Rectángulo"/>
          <p:cNvSpPr/>
          <p:nvPr/>
        </p:nvSpPr>
        <p:spPr bwMode="auto">
          <a:xfrm>
            <a:off x="3491880" y="5723570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- 4,2%</a:t>
            </a:r>
          </a:p>
        </p:txBody>
      </p:sp>
      <p:sp>
        <p:nvSpPr>
          <p:cNvPr id="70" name="69 Rectángulo"/>
          <p:cNvSpPr/>
          <p:nvPr/>
        </p:nvSpPr>
        <p:spPr bwMode="auto">
          <a:xfrm>
            <a:off x="4037013" y="5982981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- 47%</a:t>
            </a:r>
          </a:p>
        </p:txBody>
      </p:sp>
      <p:sp>
        <p:nvSpPr>
          <p:cNvPr id="71" name="70 Rectángulo"/>
          <p:cNvSpPr/>
          <p:nvPr/>
        </p:nvSpPr>
        <p:spPr bwMode="auto">
          <a:xfrm>
            <a:off x="4570413" y="5723570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+ 3%</a:t>
            </a:r>
          </a:p>
        </p:txBody>
      </p:sp>
      <p:sp>
        <p:nvSpPr>
          <p:cNvPr id="72" name="71 Rectángulo"/>
          <p:cNvSpPr/>
          <p:nvPr/>
        </p:nvSpPr>
        <p:spPr bwMode="auto">
          <a:xfrm>
            <a:off x="5083175" y="5735708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- 4,5%</a:t>
            </a:r>
          </a:p>
        </p:txBody>
      </p:sp>
      <p:sp>
        <p:nvSpPr>
          <p:cNvPr id="73" name="72 Rectángulo"/>
          <p:cNvSpPr/>
          <p:nvPr/>
        </p:nvSpPr>
        <p:spPr bwMode="auto">
          <a:xfrm>
            <a:off x="5619750" y="5727381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+ 9,9%</a:t>
            </a:r>
          </a:p>
        </p:txBody>
      </p:sp>
      <p:sp>
        <p:nvSpPr>
          <p:cNvPr id="74" name="73 Rectángulo"/>
          <p:cNvSpPr/>
          <p:nvPr/>
        </p:nvSpPr>
        <p:spPr bwMode="auto">
          <a:xfrm>
            <a:off x="6178444" y="5720941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+ 6,8%</a:t>
            </a:r>
          </a:p>
        </p:txBody>
      </p:sp>
      <p:sp>
        <p:nvSpPr>
          <p:cNvPr id="75" name="74 Rectángulo"/>
          <p:cNvSpPr/>
          <p:nvPr/>
        </p:nvSpPr>
        <p:spPr bwMode="auto">
          <a:xfrm>
            <a:off x="6693687" y="5729908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+ 80%</a:t>
            </a:r>
          </a:p>
        </p:txBody>
      </p:sp>
      <p:sp>
        <p:nvSpPr>
          <p:cNvPr id="76" name="75 Rectángulo"/>
          <p:cNvSpPr/>
          <p:nvPr/>
        </p:nvSpPr>
        <p:spPr bwMode="auto">
          <a:xfrm>
            <a:off x="7234068" y="5737921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- 26,7%</a:t>
            </a:r>
          </a:p>
        </p:txBody>
      </p:sp>
      <p:sp>
        <p:nvSpPr>
          <p:cNvPr id="77" name="76 Rectángulo"/>
          <p:cNvSpPr/>
          <p:nvPr/>
        </p:nvSpPr>
        <p:spPr bwMode="auto">
          <a:xfrm>
            <a:off x="8237538" y="5720941"/>
            <a:ext cx="624571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AR" sz="800" b="1" dirty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 18,7%</a:t>
            </a: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107504" y="6199005"/>
            <a:ext cx="8928992" cy="646331"/>
          </a:xfrm>
          <a:prstGeom prst="roundRect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8195" y="4290897"/>
            <a:ext cx="458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b="1" dirty="0" smtClean="0">
                <a:solidFill>
                  <a:srgbClr val="FF3399"/>
                </a:solidFill>
              </a:rPr>
              <a:t>Penales excedidos en su capacidad de alojamiento </a:t>
            </a:r>
          </a:p>
          <a:p>
            <a:pPr algn="ctr"/>
            <a:r>
              <a:rPr lang="es-AR" sz="800" dirty="0" smtClean="0">
                <a:solidFill>
                  <a:srgbClr val="FF3399"/>
                </a:solidFill>
              </a:rPr>
              <a:t>(según porcentaje)</a:t>
            </a:r>
          </a:p>
        </p:txBody>
      </p:sp>
      <p:sp>
        <p:nvSpPr>
          <p:cNvPr id="9" name="8 Llamada de flecha hacia abajo"/>
          <p:cNvSpPr/>
          <p:nvPr/>
        </p:nvSpPr>
        <p:spPr bwMode="auto">
          <a:xfrm>
            <a:off x="259001" y="4041889"/>
            <a:ext cx="4504816" cy="323215"/>
          </a:xfrm>
          <a:prstGeom prst="downArrowCallout">
            <a:avLst/>
          </a:prstGeom>
          <a:noFill/>
          <a:ln w="158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35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rgbClr val="FFFFFF"/>
                </a:solidFill>
              </a:rPr>
              <a:t>Foco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en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población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femenina</a:t>
            </a:r>
            <a:endParaRPr lang="en-US" altLang="es-A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8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810922"/>
              </p:ext>
            </p:extLst>
          </p:nvPr>
        </p:nvGraphicFramePr>
        <p:xfrm>
          <a:off x="500911" y="1795086"/>
          <a:ext cx="8191500" cy="412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82 CuadroTexto"/>
          <p:cNvSpPr txBox="1">
            <a:spLocks noChangeArrowheads="1"/>
          </p:cNvSpPr>
          <p:nvPr/>
        </p:nvSpPr>
        <p:spPr bwMode="auto">
          <a:xfrm>
            <a:off x="1619250" y="2132856"/>
            <a:ext cx="61928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Evolución </a:t>
            </a:r>
            <a:r>
              <a:rPr lang="es-MX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en la cantidad </a:t>
            </a:r>
            <a:r>
              <a:rPr lang="es-MX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de </a:t>
            </a:r>
            <a:r>
              <a:rPr lang="es-MX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mujeres y personas </a:t>
            </a:r>
            <a:r>
              <a:rPr lang="es-MX" sz="15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trans</a:t>
            </a:r>
            <a:r>
              <a:rPr lang="es-MX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* detenidas</a:t>
            </a:r>
            <a:endParaRPr lang="es-MX" sz="15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1447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021598"/>
              </p:ext>
            </p:extLst>
          </p:nvPr>
        </p:nvGraphicFramePr>
        <p:xfrm>
          <a:off x="-50800" y="1196752"/>
          <a:ext cx="17938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9" name="Worksheet" r:id="rId7" imgW="1792379" imgH="1085182" progId="Excel.Sheet.8">
                  <p:embed/>
                </p:oleObj>
              </mc:Choice>
              <mc:Fallback>
                <p:oleObj name="Worksheet" r:id="rId7" imgW="1792379" imgH="1085182" progId="Excel.Sheet.8">
                  <p:embed/>
                  <p:pic>
                    <p:nvPicPr>
                      <p:cNvPr id="0" name="Gráfico 2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96752"/>
                        <a:ext cx="179387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82 CuadroTexto"/>
          <p:cNvSpPr txBox="1">
            <a:spLocks noChangeArrowheads="1"/>
          </p:cNvSpPr>
          <p:nvPr/>
        </p:nvSpPr>
        <p:spPr bwMode="auto">
          <a:xfrm>
            <a:off x="1066800" y="1347564"/>
            <a:ext cx="5449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Durante el primer semestre de 2019 las mujeres representaron el 7,9%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de la población total. </a:t>
            </a:r>
            <a:endParaRPr lang="es-MX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73 CuadroTexto"/>
          <p:cNvSpPr txBox="1">
            <a:spLocks noChangeArrowheads="1"/>
          </p:cNvSpPr>
          <p:nvPr/>
        </p:nvSpPr>
        <p:spPr bwMode="auto">
          <a:xfrm>
            <a:off x="80962" y="6021288"/>
            <a:ext cx="9063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La población de mujeres y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personas </a:t>
            </a:r>
            <a:r>
              <a:rPr lang="es-MX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transgénero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refleja un incremento del 3,6 % durante el primer semestre de 2019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. Cabe señalar que si bien se estabiliza en 2019 el crecimiento interanual fue del 13%. 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16 CuadroTexto"/>
          <p:cNvSpPr txBox="1">
            <a:spLocks noChangeArrowheads="1"/>
          </p:cNvSpPr>
          <p:nvPr/>
        </p:nvSpPr>
        <p:spPr bwMode="auto">
          <a:xfrm>
            <a:off x="603218" y="5566555"/>
            <a:ext cx="7740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s-MX" altLang="es-AR" sz="800" dirty="0">
                <a:solidFill>
                  <a:schemeClr val="tx1"/>
                </a:solidFill>
                <a:cs typeface="Arial" charset="0"/>
              </a:rPr>
              <a:t>Fuente: Sitio Web SPF. Junio 2019.</a:t>
            </a:r>
            <a:endParaRPr lang="es-AR" altLang="es-AR" sz="80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*</a:t>
            </a:r>
            <a:r>
              <a:rPr lang="es-MX" altLang="es-AR" sz="800" i="1" dirty="0" smtClean="0">
                <a:solidFill>
                  <a:schemeClr val="tx1"/>
                </a:solidFill>
                <a:latin typeface="+mn-lt"/>
                <a:cs typeface="Arial" charset="0"/>
              </a:rPr>
              <a:t>La población </a:t>
            </a:r>
            <a:r>
              <a:rPr lang="es-MX" altLang="es-AR" sz="800" i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transgénero</a:t>
            </a:r>
            <a:r>
              <a:rPr lang="es-MX" altLang="es-AR" sz="800" i="1" dirty="0" smtClean="0">
                <a:solidFill>
                  <a:schemeClr val="tx1"/>
                </a:solidFill>
                <a:latin typeface="+mn-lt"/>
                <a:cs typeface="Arial" charset="0"/>
              </a:rPr>
              <a:t> corresponde únicamente a la informada por el Complejo IV de </a:t>
            </a:r>
            <a:r>
              <a:rPr lang="es-MX" altLang="es-AR" sz="800" i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Ezeiza</a:t>
            </a:r>
            <a:r>
              <a:rPr lang="es-MX" altLang="es-AR" sz="800" i="1" dirty="0" smtClean="0">
                <a:solidFill>
                  <a:schemeClr val="tx1"/>
                </a:solidFill>
                <a:latin typeface="+mn-lt"/>
                <a:cs typeface="Arial" charset="0"/>
              </a:rPr>
              <a:t>, sin conocerse los criterios de caracterización de dicha población.</a:t>
            </a:r>
          </a:p>
        </p:txBody>
      </p:sp>
      <p:sp>
        <p:nvSpPr>
          <p:cNvPr id="26" name="25 CuadroTexto"/>
          <p:cNvSpPr txBox="1"/>
          <p:nvPr/>
        </p:nvSpPr>
        <p:spPr bwMode="auto">
          <a:xfrm>
            <a:off x="633926" y="5306296"/>
            <a:ext cx="3866066" cy="252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2018</a:t>
            </a:r>
            <a:endParaRPr lang="es-AR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 bwMode="auto">
          <a:xfrm>
            <a:off x="4572000" y="5312639"/>
            <a:ext cx="3926963" cy="253916"/>
          </a:xfrm>
          <a:prstGeom prst="rect">
            <a:avLst/>
          </a:prstGeom>
          <a:noFill/>
          <a:ln w="19050">
            <a:solidFill>
              <a:srgbClr val="FF3399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2019</a:t>
            </a:r>
            <a:endParaRPr lang="es-AR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969170710"/>
              </p:ext>
            </p:extLst>
          </p:nvPr>
        </p:nvGraphicFramePr>
        <p:xfrm>
          <a:off x="500911" y="1546033"/>
          <a:ext cx="7865038" cy="376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20 Llamada rectangular redondeada"/>
          <p:cNvSpPr/>
          <p:nvPr/>
        </p:nvSpPr>
        <p:spPr>
          <a:xfrm>
            <a:off x="7020272" y="3738623"/>
            <a:ext cx="1399828" cy="562580"/>
          </a:xfrm>
          <a:prstGeom prst="wedgeRoundRectCallout">
            <a:avLst>
              <a:gd name="adj1" fmla="val 17216"/>
              <a:gd name="adj2" fmla="val -50565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45,6</a:t>
            </a:r>
            <a:r>
              <a:rPr lang="es-MX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personas transgénero</a:t>
            </a:r>
            <a:r>
              <a:rPr lang="es-MX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 – 1er semestre</a:t>
            </a:r>
            <a:endParaRPr lang="es-A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 bwMode="auto">
          <a:xfrm>
            <a:off x="40481" y="6021288"/>
            <a:ext cx="9063038" cy="836712"/>
          </a:xfrm>
          <a:prstGeom prst="roundRect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527050" y="369888"/>
            <a:ext cx="519747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b="1">
                <a:solidFill>
                  <a:srgbClr val="FFFFFF"/>
                </a:solidFill>
              </a:rPr>
              <a:t>Introducción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95288" y="1782763"/>
            <a:ext cx="7678737" cy="3949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La información contenida en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este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reporte es producto de la sistematización de los </a:t>
            </a:r>
            <a:r>
              <a:rPr lang="es-MX" sz="20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partes semanales enviados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por el Servicio Penitenciario Federal (SPF) a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Procuvin</a:t>
            </a:r>
            <a:r>
              <a:rPr lang="es-MX" sz="2000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, como también de la información publicada en la web del SPF. </a:t>
            </a:r>
            <a:endParaRPr lang="es-MX" sz="2000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La Procuraduría posee la facultad de requerir información a las distintas agencias penales a fin de conocer y caracterizar el universo sobre el que interviene.</a:t>
            </a:r>
          </a:p>
          <a:p>
            <a:pPr algn="just" fontAlgn="auto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El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Área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Análisis e Investigación Interdisciplinaria procesa esta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información como insumo estadístico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descriptivo, pero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también como herramienta de análisis del sistema carcelario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rgbClr val="FFFFFF"/>
                </a:solidFill>
              </a:rPr>
              <a:t>Foco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en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población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femenina</a:t>
            </a:r>
            <a:endParaRPr lang="en-US" altLang="es-A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337365"/>
              </p:ext>
            </p:extLst>
          </p:nvPr>
        </p:nvGraphicFramePr>
        <p:xfrm>
          <a:off x="4546600" y="2254994"/>
          <a:ext cx="4130675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086558"/>
              </p:ext>
            </p:extLst>
          </p:nvPr>
        </p:nvGraphicFramePr>
        <p:xfrm>
          <a:off x="361800" y="2329033"/>
          <a:ext cx="422275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53019"/>
              </p:ext>
            </p:extLst>
          </p:nvPr>
        </p:nvGraphicFramePr>
        <p:xfrm>
          <a:off x="361797" y="4779168"/>
          <a:ext cx="8315477" cy="9441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60"/>
                <a:gridCol w="683235"/>
                <a:gridCol w="759150"/>
                <a:gridCol w="607320"/>
                <a:gridCol w="759150"/>
                <a:gridCol w="683235"/>
                <a:gridCol w="759150"/>
                <a:gridCol w="683235"/>
                <a:gridCol w="607320"/>
                <a:gridCol w="756652"/>
                <a:gridCol w="648072"/>
                <a:gridCol w="720898"/>
              </a:tblGrid>
              <a:tr h="250993">
                <a:tc gridSpan="12"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+mn-lt"/>
                        </a:rPr>
                        <a:t>Mujeres encarceladas sin condena en el SPF</a:t>
                      </a:r>
                      <a:endParaRPr lang="es-AR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7" marR="91447" marT="45553" marB="4555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7" marR="91447" marT="45553" marB="4555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7" marR="91447" marT="45553" marB="4555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7" marR="91447" marT="45553" marB="4555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43055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Jul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Ago</a:t>
                      </a:r>
                      <a:endParaRPr lang="es-MX" sz="9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err="1" smtClean="0"/>
                        <a:t>Sep</a:t>
                      </a:r>
                      <a:endParaRPr lang="es-AR" sz="900" dirty="0" smtClean="0"/>
                    </a:p>
                    <a:p>
                      <a:pPr algn="ctr"/>
                      <a:r>
                        <a:rPr lang="es-AR" sz="900" dirty="0" smtClean="0"/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Oct</a:t>
                      </a:r>
                    </a:p>
                    <a:p>
                      <a:pPr algn="ctr"/>
                      <a:r>
                        <a:rPr lang="es-MX" sz="900" dirty="0" smtClean="0"/>
                        <a:t>’18</a:t>
                      </a:r>
                      <a:endParaRPr lang="es-AR" sz="900" dirty="0" smtClean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Nov </a:t>
                      </a:r>
                    </a:p>
                    <a:p>
                      <a:pPr algn="ctr"/>
                      <a:r>
                        <a:rPr lang="es-AR" sz="900" dirty="0" smtClean="0"/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Dic</a:t>
                      </a:r>
                    </a:p>
                    <a:p>
                      <a:pPr algn="ctr"/>
                      <a:r>
                        <a:rPr lang="es-AR" sz="900" dirty="0" smtClean="0"/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Ene</a:t>
                      </a:r>
                      <a:endParaRPr lang="es-AR" sz="900" dirty="0" smtClean="0"/>
                    </a:p>
                    <a:p>
                      <a:pPr algn="ctr"/>
                      <a:r>
                        <a:rPr lang="es-AR" sz="900" dirty="0" smtClean="0"/>
                        <a:t>’19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Feb </a:t>
                      </a:r>
                    </a:p>
                    <a:p>
                      <a:pPr algn="ctr"/>
                      <a:r>
                        <a:rPr lang="es-MX" sz="900" dirty="0" smtClean="0"/>
                        <a:t>´19</a:t>
                      </a:r>
                      <a:endParaRPr lang="es-AR" sz="900" dirty="0" smtClean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Mar</a:t>
                      </a:r>
                    </a:p>
                    <a:p>
                      <a:pPr algn="ctr"/>
                      <a:r>
                        <a:rPr lang="es-MX" sz="900" dirty="0" smtClean="0"/>
                        <a:t>´19</a:t>
                      </a:r>
                      <a:endParaRPr lang="es-AR" sz="900" dirty="0" smtClean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Abr</a:t>
                      </a:r>
                    </a:p>
                    <a:p>
                      <a:pPr algn="ctr"/>
                      <a:r>
                        <a:rPr lang="es-AR" sz="900" dirty="0" smtClean="0"/>
                        <a:t>’19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err="1" smtClean="0"/>
                        <a:t>May</a:t>
                      </a:r>
                      <a:r>
                        <a:rPr lang="es-MX" sz="900" dirty="0" smtClean="0"/>
                        <a:t> </a:t>
                      </a:r>
                    </a:p>
                    <a:p>
                      <a:pPr algn="ctr"/>
                      <a:r>
                        <a:rPr lang="es-MX" sz="900" dirty="0" smtClean="0"/>
                        <a:t>´19</a:t>
                      </a:r>
                      <a:endParaRPr lang="es-AR" sz="900" dirty="0" smtClean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Jun</a:t>
                      </a:r>
                    </a:p>
                    <a:p>
                      <a:pPr algn="ctr"/>
                      <a:r>
                        <a:rPr lang="es-MX" sz="900" dirty="0" smtClean="0"/>
                        <a:t>´19</a:t>
                      </a:r>
                      <a:endParaRPr lang="es-AR" sz="900" dirty="0" smtClean="0"/>
                    </a:p>
                  </a:txBody>
                  <a:tcPr marL="0" marR="0" marT="45553" marB="45553" anchor="ctr"/>
                </a:tc>
              </a:tr>
              <a:tr h="327699"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69%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66%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69%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68%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69%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55%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55%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dirty="0" smtClean="0"/>
                        <a:t>67,3%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dirty="0" smtClean="0"/>
                        <a:t>69,9%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69,8%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22325" y="1392600"/>
            <a:ext cx="3154363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Situación procesal general  vs.                                            Situación procesal detenidas 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(%)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1er Semestre 2019</a:t>
            </a:r>
            <a:endParaRPr lang="es-MX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41950" y="1392600"/>
            <a:ext cx="2157413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Jurisdicción general vs.                    Jurisdicción detenidas 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(%)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1er Semestre 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2019</a:t>
            </a:r>
            <a:endParaRPr lang="es-MX" sz="12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73 CuadroTexto"/>
          <p:cNvSpPr txBox="1">
            <a:spLocks noChangeArrowheads="1"/>
          </p:cNvSpPr>
          <p:nvPr/>
        </p:nvSpPr>
        <p:spPr bwMode="auto">
          <a:xfrm>
            <a:off x="987" y="5982379"/>
            <a:ext cx="9152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El encarcelamiento de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mujeres sin condena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registrado en junio de 2019 fue un 10% superior al del total del SPF.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La mayor parte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está detenida por disposición de la justicia federal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(64,9%).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16 CuadroTexto"/>
          <p:cNvSpPr txBox="1">
            <a:spLocks noChangeArrowheads="1"/>
          </p:cNvSpPr>
          <p:nvPr/>
        </p:nvSpPr>
        <p:spPr bwMode="auto">
          <a:xfrm>
            <a:off x="500911" y="5700970"/>
            <a:ext cx="2182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Fuente: Sitio Web SPF. 1er semestre 2019.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" name="1 Rectángulo redondeado"/>
          <p:cNvSpPr/>
          <p:nvPr/>
        </p:nvSpPr>
        <p:spPr bwMode="auto">
          <a:xfrm>
            <a:off x="107504" y="5982378"/>
            <a:ext cx="8928992" cy="830997"/>
          </a:xfrm>
          <a:prstGeom prst="roundRect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1268760"/>
            <a:ext cx="488092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Unidades de 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alojamiento (julio 2018 – 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junio 2019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) </a:t>
            </a:r>
            <a:endParaRPr lang="es-MX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025792"/>
              </p:ext>
            </p:extLst>
          </p:nvPr>
        </p:nvGraphicFramePr>
        <p:xfrm>
          <a:off x="553309" y="1545759"/>
          <a:ext cx="8051136" cy="247120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116001"/>
                <a:gridCol w="557999"/>
                <a:gridCol w="557999"/>
                <a:gridCol w="637714"/>
                <a:gridCol w="557999"/>
                <a:gridCol w="478285"/>
                <a:gridCol w="557999"/>
                <a:gridCol w="557999"/>
                <a:gridCol w="557999"/>
                <a:gridCol w="557999"/>
                <a:gridCol w="637714"/>
                <a:gridCol w="637714"/>
                <a:gridCol w="637715"/>
              </a:tblGrid>
              <a:tr h="30756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cs typeface="Arial" panose="020B0604020202020204" pitchFamily="34" charset="0"/>
                        </a:rPr>
                        <a:t>Unidad</a:t>
                      </a:r>
                      <a:endParaRPr lang="es-AR" sz="9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>
                          <a:latin typeface="+mn-lt"/>
                          <a:cs typeface="Arial" pitchFamily="34" charset="0"/>
                        </a:rPr>
                        <a:t>Ago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err="1" smtClean="0"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800" dirty="0" smtClean="0"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+mn-lt"/>
                          <a:cs typeface="Arial" pitchFamily="34" charset="0"/>
                        </a:rPr>
                        <a:t>Dic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+mn-lt"/>
                          <a:cs typeface="Arial" pitchFamily="34" charset="0"/>
                        </a:rPr>
                        <a:t>Ene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+mn-lt"/>
                          <a:cs typeface="Arial" pitchFamily="34" charset="0"/>
                        </a:rPr>
                        <a:t>Abr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800" dirty="0" err="1" smtClean="0"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es-AR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4723">
                <a:tc>
                  <a:txBody>
                    <a:bodyPr/>
                    <a:lstStyle/>
                    <a:p>
                      <a:pPr algn="l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CPF.IV (Ezeiza)</a:t>
                      </a:r>
                      <a:endParaRPr lang="es-AR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682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693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694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719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732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718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698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701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723">
                <a:tc>
                  <a:txBody>
                    <a:bodyPr/>
                    <a:lstStyle/>
                    <a:p>
                      <a:pPr algn="l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CPF.III (Salta)</a:t>
                      </a:r>
                      <a:endParaRPr lang="es-AR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165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205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205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200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197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196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201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6217">
                <a:tc>
                  <a:txBody>
                    <a:bodyPr/>
                    <a:lstStyle/>
                    <a:p>
                      <a:pPr algn="l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U.31 (Ezeiza)</a:t>
                      </a:r>
                      <a:endParaRPr lang="es-AR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115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106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104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102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113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105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121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9934">
                <a:tc>
                  <a:txBody>
                    <a:bodyPr/>
                    <a:lstStyle/>
                    <a:p>
                      <a:pPr algn="l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U.13 (La Pampa)</a:t>
                      </a:r>
                      <a:endParaRPr lang="es-AR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80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81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85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84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723">
                <a:tc>
                  <a:txBody>
                    <a:bodyPr/>
                    <a:lstStyle/>
                    <a:p>
                      <a:pPr algn="l"/>
                      <a:r>
                        <a:rPr lang="es-MX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CPF VI</a:t>
                      </a:r>
                      <a:r>
                        <a:rPr lang="es-AR" sz="9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-Cuyo</a:t>
                      </a:r>
                      <a:endParaRPr lang="es-AR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45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47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46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48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723">
                <a:tc>
                  <a:txBody>
                    <a:bodyPr/>
                    <a:lstStyle/>
                    <a:p>
                      <a:pPr algn="l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U.23 (Salta) </a:t>
                      </a:r>
                      <a:endParaRPr lang="es-AR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  <a:endParaRPr lang="es-A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694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s-AR" sz="9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1037</a:t>
                      </a:r>
                      <a:endParaRPr lang="es-A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1049</a:t>
                      </a:r>
                      <a:endParaRPr lang="es-A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1129</a:t>
                      </a:r>
                      <a:endParaRPr lang="es-A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1135</a:t>
                      </a:r>
                      <a:endParaRPr lang="es-A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1131</a:t>
                      </a:r>
                      <a:endParaRPr lang="es-A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1165</a:t>
                      </a:r>
                      <a:endParaRPr lang="es-A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1170</a:t>
                      </a:r>
                      <a:endParaRPr lang="es-A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197711"/>
              </p:ext>
            </p:extLst>
          </p:nvPr>
        </p:nvGraphicFramePr>
        <p:xfrm>
          <a:off x="3059832" y="4454525"/>
          <a:ext cx="3069096" cy="207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11 CuadroTexto"/>
          <p:cNvSpPr txBox="1">
            <a:spLocks noChangeArrowheads="1"/>
          </p:cNvSpPr>
          <p:nvPr/>
        </p:nvSpPr>
        <p:spPr bwMode="auto">
          <a:xfrm>
            <a:off x="1072416" y="4160113"/>
            <a:ext cx="72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Distribución de mujeres </a:t>
            </a:r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mayores de 21 años y jóvenes adultas</a:t>
            </a:r>
          </a:p>
        </p:txBody>
      </p:sp>
      <p:sp>
        <p:nvSpPr>
          <p:cNvPr id="63500" name="10 CuadroTexto"/>
          <p:cNvSpPr txBox="1">
            <a:spLocks noChangeArrowheads="1"/>
          </p:cNvSpPr>
          <p:nvPr/>
        </p:nvSpPr>
        <p:spPr bwMode="auto">
          <a:xfrm>
            <a:off x="3994020" y="5219908"/>
            <a:ext cx="1010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900" dirty="0" smtClean="0">
                <a:solidFill>
                  <a:schemeClr val="tx1"/>
                </a:solidFill>
                <a:latin typeface="+mn-lt"/>
                <a:cs typeface="Arial" charset="0"/>
              </a:rPr>
              <a:t>Sobre promedio 1er semestre</a:t>
            </a:r>
            <a:endParaRPr lang="es-AR" altLang="es-AR" sz="9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rgbClr val="FFFFFF"/>
                </a:solidFill>
              </a:rPr>
              <a:t>Foco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en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población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femenina</a:t>
            </a:r>
            <a:endParaRPr lang="en-US" altLang="es-AR" sz="2400" b="1" dirty="0">
              <a:solidFill>
                <a:srgbClr val="FFFFFF"/>
              </a:solidFill>
            </a:endParaRPr>
          </a:p>
        </p:txBody>
      </p:sp>
      <p:sp>
        <p:nvSpPr>
          <p:cNvPr id="12" name="16 CuadroTexto"/>
          <p:cNvSpPr txBox="1">
            <a:spLocks noChangeArrowheads="1"/>
          </p:cNvSpPr>
          <p:nvPr/>
        </p:nvSpPr>
        <p:spPr bwMode="auto">
          <a:xfrm>
            <a:off x="5203825" y="6309320"/>
            <a:ext cx="16986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Fuente: Sitio Web SPF. 1er semestre 2019.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527050" y="260648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s-AR" sz="2400" b="1" dirty="0" err="1">
                <a:solidFill>
                  <a:schemeClr val="bg1"/>
                </a:solidFill>
              </a:rPr>
              <a:t>Foco</a:t>
            </a:r>
            <a:r>
              <a:rPr lang="en-US" altLang="es-AR" sz="2400" b="1" dirty="0">
                <a:solidFill>
                  <a:schemeClr val="bg1"/>
                </a:solidFill>
              </a:rPr>
              <a:t> en </a:t>
            </a:r>
            <a:r>
              <a:rPr lang="en-US" altLang="es-AR" sz="2400" b="1" dirty="0" err="1">
                <a:solidFill>
                  <a:schemeClr val="bg1"/>
                </a:solidFill>
              </a:rPr>
              <a:t>mujeres</a:t>
            </a:r>
            <a:r>
              <a:rPr lang="en-US" altLang="es-AR" sz="2400" b="1" dirty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>
                <a:solidFill>
                  <a:schemeClr val="bg1"/>
                </a:solidFill>
              </a:rPr>
              <a:t>embarazas</a:t>
            </a:r>
            <a:r>
              <a:rPr lang="en-US" altLang="es-AR" sz="2400" b="1" dirty="0">
                <a:solidFill>
                  <a:schemeClr val="bg1"/>
                </a:solidFill>
              </a:rPr>
              <a:t> y/o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mujeres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>
                <a:solidFill>
                  <a:schemeClr val="bg1"/>
                </a:solidFill>
              </a:rPr>
              <a:t>detenidas</a:t>
            </a:r>
            <a:r>
              <a:rPr lang="en-US" altLang="es-AR" sz="2400" b="1" dirty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>
                <a:solidFill>
                  <a:schemeClr val="bg1"/>
                </a:solidFill>
              </a:rPr>
              <a:t>junto</a:t>
            </a:r>
            <a:r>
              <a:rPr lang="en-US" altLang="es-AR" sz="2400" b="1" dirty="0">
                <a:solidFill>
                  <a:schemeClr val="bg1"/>
                </a:solidFill>
              </a:rPr>
              <a:t> con </a:t>
            </a:r>
            <a:r>
              <a:rPr lang="en-US" altLang="es-AR" sz="2400" b="1" dirty="0" err="1">
                <a:solidFill>
                  <a:schemeClr val="bg1"/>
                </a:solidFill>
              </a:rPr>
              <a:t>sus</a:t>
            </a:r>
            <a:r>
              <a:rPr lang="en-US" altLang="es-AR" sz="2400" b="1" dirty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hijos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/as</a:t>
            </a:r>
            <a:endParaRPr lang="en-US" altLang="es-A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117055"/>
              </p:ext>
            </p:extLst>
          </p:nvPr>
        </p:nvGraphicFramePr>
        <p:xfrm>
          <a:off x="556879" y="1232249"/>
          <a:ext cx="3456384" cy="196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27 CuadroTexto"/>
          <p:cNvSpPr txBox="1">
            <a:spLocks noChangeArrowheads="1"/>
          </p:cNvSpPr>
          <p:nvPr/>
        </p:nvSpPr>
        <p:spPr bwMode="auto">
          <a:xfrm>
            <a:off x="675259" y="1357681"/>
            <a:ext cx="3219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Evolución de cantidad </a:t>
            </a:r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 mujeres embarazadas detenidas en cárceles </a:t>
            </a:r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del SPF </a:t>
            </a:r>
            <a:endParaRPr lang="es-MX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Enero – </a:t>
            </a:r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unio 2019 </a:t>
            </a:r>
            <a:endPara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17 Llamada rectangular redondeada"/>
          <p:cNvSpPr/>
          <p:nvPr/>
        </p:nvSpPr>
        <p:spPr>
          <a:xfrm>
            <a:off x="323528" y="3235090"/>
            <a:ext cx="8280920" cy="625958"/>
          </a:xfrm>
          <a:prstGeom prst="wedgeRoundRectCallout">
            <a:avLst>
              <a:gd name="adj1" fmla="val 49030"/>
              <a:gd name="adj2" fmla="val 7655"/>
              <a:gd name="adj3" fmla="val 16667"/>
            </a:avLst>
          </a:prstGeom>
          <a:solidFill>
            <a:schemeClr val="bg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anose="020B0604020202020204" pitchFamily="34" charset="0"/>
              </a:rPr>
              <a:t>Durante el primer semestre de 2019, hubo en promedio 9,3 mujeres embarazadas y 25,3 mujeres conviviendo con sus hijos detenidas en el SPF</a:t>
            </a:r>
          </a:p>
        </p:txBody>
      </p:sp>
      <p:sp>
        <p:nvSpPr>
          <p:cNvPr id="20" name="19 CuadroTexto"/>
          <p:cNvSpPr txBox="1"/>
          <p:nvPr/>
        </p:nvSpPr>
        <p:spPr bwMode="auto">
          <a:xfrm>
            <a:off x="736898" y="2807133"/>
            <a:ext cx="3096345" cy="230832"/>
          </a:xfrm>
          <a:prstGeom prst="rect">
            <a:avLst/>
          </a:prstGeom>
          <a:noFill/>
          <a:ln w="19050">
            <a:solidFill>
              <a:srgbClr val="FF66CC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9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2019</a:t>
            </a:r>
            <a:endParaRPr lang="es-AR" sz="9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aphicFrame>
        <p:nvGraphicFramePr>
          <p:cNvPr id="13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63975"/>
              </p:ext>
            </p:extLst>
          </p:nvPr>
        </p:nvGraphicFramePr>
        <p:xfrm>
          <a:off x="4817003" y="1196752"/>
          <a:ext cx="3456384" cy="196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CuadroTexto"/>
          <p:cNvSpPr txBox="1"/>
          <p:nvPr/>
        </p:nvSpPr>
        <p:spPr bwMode="auto">
          <a:xfrm>
            <a:off x="5080135" y="2787525"/>
            <a:ext cx="3096345" cy="230832"/>
          </a:xfrm>
          <a:prstGeom prst="rect">
            <a:avLst/>
          </a:prstGeom>
          <a:noFill/>
          <a:ln w="19050">
            <a:solidFill>
              <a:srgbClr val="FF66CC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9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2019</a:t>
            </a:r>
            <a:endParaRPr lang="es-AR" sz="9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5" name="27 CuadroTexto"/>
          <p:cNvSpPr txBox="1">
            <a:spLocks noChangeArrowheads="1"/>
          </p:cNvSpPr>
          <p:nvPr/>
        </p:nvSpPr>
        <p:spPr bwMode="auto">
          <a:xfrm>
            <a:off x="5018496" y="1357681"/>
            <a:ext cx="3219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Evolución de cantidad </a:t>
            </a:r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 mujeres detenidas junto con sus hijos en cárceles </a:t>
            </a:r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del SPF </a:t>
            </a:r>
            <a:endParaRPr lang="es-MX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Enero – </a:t>
            </a:r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unio 2019 </a:t>
            </a:r>
            <a:endPara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7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998228"/>
              </p:ext>
            </p:extLst>
          </p:nvPr>
        </p:nvGraphicFramePr>
        <p:xfrm>
          <a:off x="1398517" y="4136876"/>
          <a:ext cx="6624736" cy="196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2" descr="http://cdns2.freepik.com/foto-gratis/ninos-pareja_318-595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02075"/>
            <a:ext cx="753746" cy="64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7 CuadroTexto"/>
          <p:cNvSpPr txBox="1">
            <a:spLocks noChangeArrowheads="1"/>
          </p:cNvSpPr>
          <p:nvPr/>
        </p:nvSpPr>
        <p:spPr bwMode="auto">
          <a:xfrm>
            <a:off x="1944514" y="4086597"/>
            <a:ext cx="5188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Evolución de cantidad de niños/as viviendo en cárceles del SPF </a:t>
            </a:r>
            <a:endParaRPr lang="es-MX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ulio 2018 – Junio 2019 </a:t>
            </a:r>
            <a:endParaRPr lang="es-MX" sz="10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 bwMode="auto">
          <a:xfrm>
            <a:off x="1504231" y="5793060"/>
            <a:ext cx="3067769" cy="2308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9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2018</a:t>
            </a:r>
            <a:endParaRPr lang="es-AR" sz="9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 bwMode="auto">
          <a:xfrm>
            <a:off x="4644008" y="5790491"/>
            <a:ext cx="3096345" cy="230832"/>
          </a:xfrm>
          <a:prstGeom prst="rect">
            <a:avLst/>
          </a:prstGeom>
          <a:noFill/>
          <a:ln w="19050">
            <a:solidFill>
              <a:srgbClr val="FF66CC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9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2019</a:t>
            </a:r>
            <a:endParaRPr lang="es-AR" sz="9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4" name="23 Llamada rectangular redondeada"/>
          <p:cNvSpPr/>
          <p:nvPr/>
        </p:nvSpPr>
        <p:spPr>
          <a:xfrm>
            <a:off x="323528" y="6102821"/>
            <a:ext cx="8280919" cy="678254"/>
          </a:xfrm>
          <a:prstGeom prst="wedgeRoundRectCallout">
            <a:avLst>
              <a:gd name="adj1" fmla="val 49030"/>
              <a:gd name="adj2" fmla="val 7655"/>
              <a:gd name="adj3" fmla="val 16667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anose="020B0604020202020204" pitchFamily="34" charset="0"/>
              </a:rPr>
              <a:t>Considerando un período anual (julio 2018 – junio 2019), se observa una disminución en la cantidad de niños viviendo en cárceles.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rgbClr val="FFFFFF"/>
                </a:solidFill>
              </a:rPr>
              <a:t>Foco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en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jóvenes</a:t>
            </a:r>
            <a:r>
              <a:rPr lang="en-US" altLang="es-AR" sz="2400" b="1" dirty="0" smtClean="0">
                <a:solidFill>
                  <a:srgbClr val="FFFFFF"/>
                </a:solidFill>
              </a:rPr>
              <a:t> </a:t>
            </a:r>
            <a:r>
              <a:rPr lang="en-US" altLang="es-AR" sz="2400" b="1" dirty="0" err="1" smtClean="0">
                <a:solidFill>
                  <a:srgbClr val="FFFFFF"/>
                </a:solidFill>
              </a:rPr>
              <a:t>adultos</a:t>
            </a:r>
            <a:endParaRPr lang="en-US" altLang="es-AR" sz="2400" b="1" dirty="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63605" y="2132856"/>
            <a:ext cx="4198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Evolución mensual de jóvenes encarcelados/as</a:t>
            </a:r>
          </a:p>
        </p:txBody>
      </p:sp>
      <p:graphicFrame>
        <p:nvGraphicFramePr>
          <p:cNvPr id="65542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130702"/>
              </p:ext>
            </p:extLst>
          </p:nvPr>
        </p:nvGraphicFramePr>
        <p:xfrm>
          <a:off x="-98462" y="1066403"/>
          <a:ext cx="179228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1" r:id="rId6" imgW="1792379" imgH="1085182" progId="Excel.Chart.8">
                  <p:embed/>
                </p:oleObj>
              </mc:Choice>
              <mc:Fallback>
                <p:oleObj r:id="rId6" imgW="1792379" imgH="1085182" progId="Excel.Chart.8">
                  <p:embed/>
                  <p:pic>
                    <p:nvPicPr>
                      <p:cNvPr id="0" name="Gráfico 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462" y="1066403"/>
                        <a:ext cx="179228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82 CuadroTexto"/>
          <p:cNvSpPr txBox="1">
            <a:spLocks noChangeArrowheads="1"/>
          </p:cNvSpPr>
          <p:nvPr/>
        </p:nvSpPr>
        <p:spPr bwMode="auto">
          <a:xfrm>
            <a:off x="1282700" y="1356692"/>
            <a:ext cx="3921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Durante este primer semestre los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jóvenes adultos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representaron el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3%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de la población total 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73 CuadroTexto"/>
          <p:cNvSpPr txBox="1">
            <a:spLocks noChangeArrowheads="1"/>
          </p:cNvSpPr>
          <p:nvPr/>
        </p:nvSpPr>
        <p:spPr bwMode="auto">
          <a:xfrm>
            <a:off x="90742" y="5805264"/>
            <a:ext cx="8928992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El promedio de jóvenes adultos/as detenidos/as en el SPF durante el primer semestre de 2019 fue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500" dirty="0" smtClean="0">
                <a:solidFill>
                  <a:srgbClr val="FF3399"/>
                </a:solidFill>
                <a:latin typeface="+mn-lt"/>
                <a:cs typeface="Arial" panose="020B0604020202020204" pitchFamily="34" charset="0"/>
              </a:rPr>
              <a:t>6,4% mayor </a:t>
            </a:r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que el registrado en el último semestre de 2018.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Durante el mes de abril de 2019 se registró un considerable aumento de la población de jóvenes adultos/as detenidos/as. </a:t>
            </a:r>
            <a:endParaRPr lang="es-AR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 bwMode="auto">
          <a:xfrm>
            <a:off x="4283968" y="4812252"/>
            <a:ext cx="2160240" cy="25391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2018</a:t>
            </a:r>
            <a:endParaRPr lang="es-AR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 bwMode="auto">
          <a:xfrm>
            <a:off x="6516217" y="4812252"/>
            <a:ext cx="2160240" cy="253916"/>
          </a:xfrm>
          <a:prstGeom prst="rect">
            <a:avLst/>
          </a:prstGeom>
          <a:noFill/>
          <a:ln w="19050">
            <a:solidFill>
              <a:srgbClr val="FF3399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2019</a:t>
            </a:r>
            <a:endParaRPr lang="es-AR" sz="10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4" name="16 CuadroTexto"/>
          <p:cNvSpPr txBox="1">
            <a:spLocks noChangeArrowheads="1"/>
          </p:cNvSpPr>
          <p:nvPr/>
        </p:nvSpPr>
        <p:spPr bwMode="auto">
          <a:xfrm>
            <a:off x="3025848" y="5517232"/>
            <a:ext cx="23342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Fuente: Sitio Web SPF. Primer semestre 2019.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025046"/>
              </p:ext>
            </p:extLst>
          </p:nvPr>
        </p:nvGraphicFramePr>
        <p:xfrm>
          <a:off x="4139952" y="2933667"/>
          <a:ext cx="4680521" cy="180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018461994"/>
              </p:ext>
            </p:extLst>
          </p:nvPr>
        </p:nvGraphicFramePr>
        <p:xfrm>
          <a:off x="527050" y="2564904"/>
          <a:ext cx="3654406" cy="264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Rectángulo 1"/>
          <p:cNvSpPr/>
          <p:nvPr/>
        </p:nvSpPr>
        <p:spPr>
          <a:xfrm>
            <a:off x="1704989" y="3489694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s-MX" altLang="es-AR" sz="700" dirty="0">
                <a:solidFill>
                  <a:schemeClr val="tx1"/>
                </a:solidFill>
                <a:cs typeface="Arial" charset="0"/>
              </a:rPr>
              <a:t>Sobre promedio 1er semestre</a:t>
            </a:r>
            <a:endParaRPr lang="es-AR" altLang="es-AR" sz="7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" name="44 CuadroTexto"/>
          <p:cNvSpPr txBox="1">
            <a:spLocks noChangeArrowheads="1"/>
          </p:cNvSpPr>
          <p:nvPr/>
        </p:nvSpPr>
        <p:spPr bwMode="auto">
          <a:xfrm>
            <a:off x="588865" y="2132856"/>
            <a:ext cx="30963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Distribución según </a:t>
            </a: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género</a:t>
            </a:r>
          </a:p>
        </p:txBody>
      </p:sp>
      <p:sp>
        <p:nvSpPr>
          <p:cNvPr id="3" name="2 Rectángulo redondeado"/>
          <p:cNvSpPr/>
          <p:nvPr/>
        </p:nvSpPr>
        <p:spPr bwMode="auto">
          <a:xfrm>
            <a:off x="90742" y="5805264"/>
            <a:ext cx="8928992" cy="1015664"/>
          </a:xfrm>
          <a:prstGeom prst="roundRect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55238" y="2781785"/>
            <a:ext cx="184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Promedio semestral: 420 jóvenes detenidos/as</a:t>
            </a:r>
            <a:endParaRPr lang="es-AR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Llamada de flecha hacia abajo"/>
          <p:cNvSpPr/>
          <p:nvPr/>
        </p:nvSpPr>
        <p:spPr bwMode="auto">
          <a:xfrm>
            <a:off x="4563122" y="2770773"/>
            <a:ext cx="1656184" cy="630070"/>
          </a:xfrm>
          <a:prstGeom prst="down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22 Llamada de flecha hacia abajo"/>
          <p:cNvSpPr/>
          <p:nvPr/>
        </p:nvSpPr>
        <p:spPr bwMode="auto">
          <a:xfrm>
            <a:off x="6642230" y="2510898"/>
            <a:ext cx="1656184" cy="630070"/>
          </a:xfrm>
          <a:prstGeom prst="down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588224" y="2492896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Promedio semestral: 447 jóvenes detenidos/as</a:t>
            </a:r>
            <a:endParaRPr lang="es-AR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altLang="es-AR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 dirty="0" err="1" smtClean="0">
                <a:solidFill>
                  <a:schemeClr val="bg1"/>
                </a:solidFill>
              </a:rPr>
              <a:t>Foco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en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jóvenes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 </a:t>
            </a:r>
            <a:r>
              <a:rPr lang="en-US" altLang="es-AR" sz="2400" b="1" dirty="0" err="1" smtClean="0">
                <a:solidFill>
                  <a:schemeClr val="bg1"/>
                </a:solidFill>
              </a:rPr>
              <a:t>adultos</a:t>
            </a:r>
            <a:r>
              <a:rPr lang="en-US" altLang="es-AR" sz="2400" b="1" dirty="0" smtClean="0">
                <a:solidFill>
                  <a:schemeClr val="bg1"/>
                </a:solidFill>
              </a:rPr>
              <a:t>/as</a:t>
            </a:r>
            <a:endParaRPr lang="en-US" altLang="es-AR" sz="2400" b="1" dirty="0">
              <a:solidFill>
                <a:schemeClr val="bg1"/>
              </a:solidFill>
            </a:endParaRPr>
          </a:p>
        </p:txBody>
      </p:sp>
      <p:sp>
        <p:nvSpPr>
          <p:cNvPr id="12" name="3 Rectángulo"/>
          <p:cNvSpPr/>
          <p:nvPr/>
        </p:nvSpPr>
        <p:spPr>
          <a:xfrm>
            <a:off x="28592" y="5982379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La población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 jóvenes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adultos/as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encarcelada sin condena es 18% mayor que el promedio para el total general de personas privadas de libertad.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 su mayoría, se encuentran detenidos/as por disposición de la Justicia Nacional.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446984"/>
              </p:ext>
            </p:extLst>
          </p:nvPr>
        </p:nvGraphicFramePr>
        <p:xfrm>
          <a:off x="468313" y="2085975"/>
          <a:ext cx="3887787" cy="231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864775"/>
              </p:ext>
            </p:extLst>
          </p:nvPr>
        </p:nvGraphicFramePr>
        <p:xfrm>
          <a:off x="4932363" y="2124075"/>
          <a:ext cx="3484562" cy="231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83 CuadroTexto"/>
          <p:cNvSpPr txBox="1"/>
          <p:nvPr/>
        </p:nvSpPr>
        <p:spPr>
          <a:xfrm>
            <a:off x="728663" y="1437937"/>
            <a:ext cx="3154362" cy="430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Situación procesal general  vs.                                            Situación procesal jóvenes adultos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(%)</a:t>
            </a:r>
          </a:p>
        </p:txBody>
      </p:sp>
      <p:sp>
        <p:nvSpPr>
          <p:cNvPr id="18" name="87 CuadroTexto"/>
          <p:cNvSpPr txBox="1"/>
          <p:nvPr/>
        </p:nvSpPr>
        <p:spPr>
          <a:xfrm>
            <a:off x="5219700" y="1476037"/>
            <a:ext cx="3024708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Jurisdicción general vs.                    Jurisdicción jóvenes adultos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(%)</a:t>
            </a:r>
          </a:p>
        </p:txBody>
      </p:sp>
      <p:sp>
        <p:nvSpPr>
          <p:cNvPr id="21" name="16 CuadroTexto"/>
          <p:cNvSpPr txBox="1">
            <a:spLocks noChangeArrowheads="1"/>
          </p:cNvSpPr>
          <p:nvPr/>
        </p:nvSpPr>
        <p:spPr bwMode="auto">
          <a:xfrm>
            <a:off x="550715" y="5629153"/>
            <a:ext cx="20617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Fuente: Sitio Web SPF.1 semestre 2019.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1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401867"/>
              </p:ext>
            </p:extLst>
          </p:nvPr>
        </p:nvGraphicFramePr>
        <p:xfrm>
          <a:off x="432009" y="4653136"/>
          <a:ext cx="8315477" cy="9441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60"/>
                <a:gridCol w="683235"/>
                <a:gridCol w="759150"/>
                <a:gridCol w="607320"/>
                <a:gridCol w="759150"/>
                <a:gridCol w="683235"/>
                <a:gridCol w="759150"/>
                <a:gridCol w="683235"/>
                <a:gridCol w="607320"/>
                <a:gridCol w="756652"/>
                <a:gridCol w="648072"/>
                <a:gridCol w="720898"/>
              </a:tblGrid>
              <a:tr h="250993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+mn-lt"/>
                        </a:rPr>
                        <a:t>Jóvenes adultos/as</a:t>
                      </a:r>
                      <a:r>
                        <a:rPr lang="es-MX" sz="1000" baseline="0" dirty="0" smtClean="0">
                          <a:latin typeface="+mn-lt"/>
                        </a:rPr>
                        <a:t> </a:t>
                      </a:r>
                      <a:r>
                        <a:rPr lang="es-MX" sz="1000" dirty="0" smtClean="0">
                          <a:latin typeface="+mn-lt"/>
                        </a:rPr>
                        <a:t>encarcelados/as sin condena</a:t>
                      </a:r>
                      <a:endParaRPr lang="es-AR" sz="10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7" marR="91447" marT="45553" marB="4555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563" marB="4556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7" marR="91447" marT="45553" marB="4555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7" marR="91447" marT="45553" marB="4555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7" marR="91447" marT="45553" marB="45553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43055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Abr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Jun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Jul</a:t>
                      </a: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Ago</a:t>
                      </a:r>
                      <a:endParaRPr lang="es-MX" sz="9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err="1" smtClean="0"/>
                        <a:t>Sep</a:t>
                      </a:r>
                      <a:endParaRPr lang="es-AR" sz="900" dirty="0" smtClean="0"/>
                    </a:p>
                    <a:p>
                      <a:pPr algn="ctr"/>
                      <a:r>
                        <a:rPr lang="es-AR" sz="900" dirty="0" smtClean="0"/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Oct</a:t>
                      </a:r>
                    </a:p>
                    <a:p>
                      <a:pPr algn="ctr"/>
                      <a:r>
                        <a:rPr lang="es-MX" sz="900" dirty="0" smtClean="0"/>
                        <a:t>’18</a:t>
                      </a:r>
                      <a:endParaRPr lang="es-AR" sz="900" dirty="0" smtClean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Nov </a:t>
                      </a:r>
                    </a:p>
                    <a:p>
                      <a:pPr algn="ctr"/>
                      <a:r>
                        <a:rPr lang="es-AR" sz="900" dirty="0" smtClean="0"/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Dic</a:t>
                      </a:r>
                    </a:p>
                    <a:p>
                      <a:pPr algn="ctr"/>
                      <a:r>
                        <a:rPr lang="es-AR" sz="900" dirty="0" smtClean="0"/>
                        <a:t>’18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Ene</a:t>
                      </a:r>
                      <a:endParaRPr lang="es-AR" sz="900" dirty="0" smtClean="0"/>
                    </a:p>
                    <a:p>
                      <a:pPr algn="ctr"/>
                      <a:r>
                        <a:rPr lang="es-AR" sz="900" dirty="0" smtClean="0"/>
                        <a:t>’19</a:t>
                      </a:r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Feb </a:t>
                      </a:r>
                    </a:p>
                    <a:p>
                      <a:pPr algn="ctr"/>
                      <a:r>
                        <a:rPr lang="es-MX" sz="900" dirty="0" smtClean="0"/>
                        <a:t>´19</a:t>
                      </a:r>
                      <a:endParaRPr lang="es-AR" sz="900" dirty="0" smtClean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Mar</a:t>
                      </a:r>
                    </a:p>
                    <a:p>
                      <a:pPr algn="ctr"/>
                      <a:r>
                        <a:rPr lang="es-MX" sz="900" dirty="0" smtClean="0"/>
                        <a:t>´19</a:t>
                      </a:r>
                      <a:endParaRPr lang="es-AR" sz="900" dirty="0" smtClean="0"/>
                    </a:p>
                  </a:txBody>
                  <a:tcPr marL="0" marR="0" marT="45553" marB="45553" anchor="ctr"/>
                </a:tc>
              </a:tr>
              <a:tr h="3276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  <a:endParaRPr lang="es-A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782" marB="457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78%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76%</a:t>
                      </a:r>
                      <a:endParaRPr lang="es-AR" sz="900" dirty="0"/>
                    </a:p>
                  </a:txBody>
                  <a:tcPr marL="0" marR="0" marT="45553" marB="45553" anchor="ctr"/>
                </a:tc>
              </a:tr>
            </a:tbl>
          </a:graphicData>
        </a:graphic>
      </p:graphicFrame>
      <p:sp>
        <p:nvSpPr>
          <p:cNvPr id="2" name="1 Rectángulo redondeado"/>
          <p:cNvSpPr/>
          <p:nvPr/>
        </p:nvSpPr>
        <p:spPr bwMode="auto">
          <a:xfrm>
            <a:off x="107504" y="5949280"/>
            <a:ext cx="8928992" cy="908720"/>
          </a:xfrm>
          <a:prstGeom prst="roundRect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527050" y="369888"/>
            <a:ext cx="519747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b="1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6875" y="1601788"/>
            <a:ext cx="8351838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Se espera que estos reportes colaboren en la difusión de la información recibida directamente desde el SPF y sirvan de herramienta de análisis para las diversas líneas de acción/intervención de la Procuraduría.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s-MX" sz="1700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Objetivos específicos: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s-MX" sz="1600" u="sng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Difundir datos actualizados sobre la cantidad, distribución y evolución de la población penal.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s-MX" sz="400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Conocer su composición de acuerdo a variables socio-demográficas y relativas a las situaciones procesales.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s-MX" sz="400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Observar cómo se plasman ciertos criterios judiciales sobre la población encarcelada. 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s-MX" sz="400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Focalizar en características específicas de colectivos vulnerables (mujeres, </a:t>
            </a:r>
            <a:r>
              <a:rPr lang="es-MX" sz="1700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mujeres embarazadas,</a:t>
            </a:r>
            <a:r>
              <a:rPr lang="es-MX" sz="1700" dirty="0" smtClean="0">
                <a:solidFill>
                  <a:srgbClr val="003D7A"/>
                </a:solidFill>
                <a:cs typeface="Arial"/>
              </a:rPr>
              <a:t> </a:t>
            </a:r>
            <a:r>
              <a:rPr lang="es-MX" sz="1700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niños con sus madres</a:t>
            </a:r>
            <a:r>
              <a:rPr lang="es-MX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, jóvenes adultos, personas trans).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s-MX" sz="400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527050" y="369888"/>
            <a:ext cx="519747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b="1">
                <a:solidFill>
                  <a:srgbClr val="FFFFFF"/>
                </a:solidFill>
              </a:rPr>
              <a:t>Metodología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7504" y="1729457"/>
            <a:ext cx="8729552" cy="3787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La información contenida en estos reportes </a:t>
            </a:r>
            <a:r>
              <a:rPr lang="es-MX" sz="155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tomaba como fuente </a:t>
            </a:r>
            <a:r>
              <a:rPr lang="es-MX" sz="1550" b="1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hasta </a:t>
            </a:r>
            <a:r>
              <a:rPr lang="es-MX" sz="155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diciembre de 2017 los partes semanales de población penal enviados por el SPF a Procuvin</a:t>
            </a: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s-MX" sz="155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Desde enero de 2018 el SPF interrumpió los envíos y designó como fuente de información lo publicado en su sitio web, dentro de una sección denominada “Estadísticas”</a:t>
            </a: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s-MX" sz="1550" dirty="0">
              <a:solidFill>
                <a:schemeClr val="tx1">
                  <a:lumMod val="65000"/>
                  <a:lumOff val="35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La mencionada sección no ofrecía el mismo nivel de desagregación de los datos, ello imposibilitó conocer y por tanto sistematizar y presentar mucha de la información antes incluida en los informes. </a:t>
            </a:r>
            <a:r>
              <a:rPr lang="es-MX" sz="155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Ello se revirtió a partir de abril de 2018 momento en el cual se incorpora la posibilidad de consultar “Síntesis semanal de población penal alojada</a:t>
            </a: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”. 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endParaRPr lang="es-MX" sz="1550" dirty="0" smtClean="0">
              <a:solidFill>
                <a:schemeClr val="tx1">
                  <a:lumMod val="65000"/>
                  <a:lumOff val="35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Ello resulta en la ausencia de cierta información para el período comprendido entre enero y marzo de 2018.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s-MX" sz="1550" dirty="0" smtClean="0">
              <a:solidFill>
                <a:schemeClr val="tx1">
                  <a:lumMod val="65000"/>
                  <a:lumOff val="35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Las </a:t>
            </a:r>
            <a:r>
              <a:rPr lang="es-MX" sz="155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cifras presentadas corresponden a personas alojadas en unidades del SPF. Esto no constituye el universo total de los presos federales, debido a que el SPF no incluye en su reporte </a:t>
            </a: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la información sobre </a:t>
            </a:r>
            <a:r>
              <a:rPr lang="es-MX" sz="155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detenidos bajo jurisdicción federal y nacional alojados en cárceles provinciales (por ejemplo en Mendoza, Córdoba, Santa Fe, etc.) o institutos penales para personas menores de edad y/o otros dispositivos </a:t>
            </a: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federales que </a:t>
            </a:r>
            <a:r>
              <a:rPr lang="es-MX" sz="155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alojan </a:t>
            </a: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detenidos, tales </a:t>
            </a:r>
            <a:r>
              <a:rPr lang="es-MX" sz="155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como </a:t>
            </a:r>
            <a:r>
              <a:rPr lang="es-MX" sz="15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dependencias de Gendarmería, Prefectura Naval, etc</a:t>
            </a:r>
            <a:r>
              <a:rPr lang="es-MX" sz="155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MX" sz="1550" dirty="0" smtClean="0">
              <a:solidFill>
                <a:schemeClr val="tx1">
                  <a:lumMod val="65000"/>
                  <a:lumOff val="35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s-MX" sz="1550" dirty="0" smtClean="0">
              <a:solidFill>
                <a:schemeClr val="tx1">
                  <a:lumMod val="65000"/>
                  <a:lumOff val="35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s-MX" sz="1550" dirty="0" smtClean="0">
              <a:solidFill>
                <a:schemeClr val="tx1">
                  <a:lumMod val="65000"/>
                  <a:lumOff val="35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s-MX" sz="1550" dirty="0" smtClean="0">
              <a:solidFill>
                <a:schemeClr val="tx1">
                  <a:lumMod val="65000"/>
                  <a:lumOff val="35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45059" name="1 Rectángulo"/>
          <p:cNvSpPr>
            <a:spLocks noChangeArrowheads="1"/>
          </p:cNvSpPr>
          <p:nvPr/>
        </p:nvSpPr>
        <p:spPr bwMode="auto">
          <a:xfrm flipH="1" flipV="1">
            <a:off x="0" y="66625"/>
            <a:ext cx="9144000" cy="6962775"/>
          </a:xfrm>
          <a:prstGeom prst="rect">
            <a:avLst/>
          </a:prstGeom>
          <a:solidFill>
            <a:srgbClr val="003F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/>
          </a:p>
        </p:txBody>
      </p:sp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773113" y="2711450"/>
            <a:ext cx="7686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Información </a:t>
            </a:r>
            <a:r>
              <a:rPr lang="es-MX" sz="36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primer semestre 2019</a:t>
            </a:r>
            <a:endParaRPr lang="es-ES" dirty="0">
              <a:solidFill>
                <a:schemeClr val="bg1"/>
              </a:solidFill>
              <a:latin typeface="+mn-lt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cxnSp>
        <p:nvCxnSpPr>
          <p:cNvPr id="7" name="Conector recto 9"/>
          <p:cNvCxnSpPr/>
          <p:nvPr/>
        </p:nvCxnSpPr>
        <p:spPr>
          <a:xfrm>
            <a:off x="871538" y="3448050"/>
            <a:ext cx="7494587" cy="0"/>
          </a:xfrm>
          <a:prstGeom prst="line">
            <a:avLst/>
          </a:prstGeom>
          <a:ln>
            <a:solidFill>
              <a:srgbClr val="FF66CC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776288" y="3657600"/>
            <a:ext cx="795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Personas privadas de libertad en establecimientos del </a:t>
            </a:r>
            <a:r>
              <a:rPr lang="es-MX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SPF</a:t>
            </a:r>
            <a:endParaRPr lang="es-MX" sz="2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Tx/>
              <a:buAutoNum type="romanUcPeriod"/>
              <a:defRPr/>
            </a:pPr>
            <a:endParaRPr lang="es-MX" sz="2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527050" y="369888"/>
            <a:ext cx="519747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b="1">
                <a:solidFill>
                  <a:srgbClr val="FFFFFF"/>
                </a:solidFill>
              </a:rPr>
              <a:t>Síntesis general</a:t>
            </a:r>
          </a:p>
        </p:txBody>
      </p:sp>
      <p:sp>
        <p:nvSpPr>
          <p:cNvPr id="6" name="Rectángulo redondeado 9"/>
          <p:cNvSpPr/>
          <p:nvPr/>
        </p:nvSpPr>
        <p:spPr>
          <a:xfrm>
            <a:off x="139700" y="1231591"/>
            <a:ext cx="8761411" cy="168460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lvl="3" indent="0"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El primer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</a:rPr>
              <a:t>semestre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</a:rPr>
              <a:t>2019 registra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una suba del 5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</a:rPr>
              <a:t>,3%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en el número total de personas en establecimientos del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</a:rPr>
              <a:t>SPF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</a:rPr>
              <a:t>quivalente a 708 personas. Considerando el incremento del segundo semestre de 2018 (1056 personas), durante el último año la población en el SPF aumentó un 14,3 % alcanzando una cifra de </a:t>
            </a:r>
            <a:r>
              <a:rPr lang="es-AR" sz="1600" b="1" dirty="0" smtClean="0">
                <a:solidFill>
                  <a:schemeClr val="accent2">
                    <a:lumMod val="75000"/>
                  </a:schemeClr>
                </a:solidFill>
              </a:rPr>
              <a:t>14.066 personas alojadas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AR" sz="1600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7" name="Rectángulo redondeado 11"/>
          <p:cNvSpPr/>
          <p:nvPr/>
        </p:nvSpPr>
        <p:spPr>
          <a:xfrm>
            <a:off x="161404" y="4911012"/>
            <a:ext cx="8851900" cy="181455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lvl="3" indent="0" algn="just" eaLnBrk="1" hangingPunct="1">
              <a:buClr>
                <a:srgbClr val="000000"/>
              </a:buClr>
              <a:buSzPct val="100000"/>
              <a:defRPr/>
            </a:pPr>
            <a:r>
              <a:rPr lang="es-AR" sz="1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Durante el primer semestre de 2019 se observó un </a:t>
            </a:r>
            <a:r>
              <a:rPr lang="es-AR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aumento del 6% de las personas detenidas sin condena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, superando el promedio de crecimiento de la población total (5,3%). En abril se registró un pico de 8.535 personas. </a:t>
            </a:r>
            <a:endParaRPr lang="es-MX" sz="16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ángulo redondeado 20"/>
          <p:cNvSpPr/>
          <p:nvPr/>
        </p:nvSpPr>
        <p:spPr>
          <a:xfrm>
            <a:off x="475022" y="1550814"/>
            <a:ext cx="1065213" cy="1046162"/>
          </a:xfrm>
          <a:prstGeom prst="roundRect">
            <a:avLst/>
          </a:prstGeom>
          <a:noFill/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9" name="Rectángulo redondeado 21"/>
          <p:cNvSpPr/>
          <p:nvPr/>
        </p:nvSpPr>
        <p:spPr>
          <a:xfrm>
            <a:off x="601904" y="5268242"/>
            <a:ext cx="1063625" cy="1149350"/>
          </a:xfrm>
          <a:prstGeom prst="roundRect">
            <a:avLst/>
          </a:prstGeom>
          <a:noFill/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6088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7" y="1673051"/>
            <a:ext cx="77946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" y="5405007"/>
            <a:ext cx="8572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redondeado 11"/>
          <p:cNvSpPr/>
          <p:nvPr/>
        </p:nvSpPr>
        <p:spPr>
          <a:xfrm>
            <a:off x="124048" y="3140968"/>
            <a:ext cx="8851900" cy="153035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lvl="3" indent="0"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6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La cantidad de personas alojadas excede en un 15% el cupo declarado por el SPF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. Los Complejos son los más afectados en su capacidad operativa y le siguen las Unidades ubicadas en Santa Rosa y Salta.</a:t>
            </a:r>
            <a:endParaRPr lang="es-MX" sz="1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5" name="Rectángulo redondeado 21"/>
          <p:cNvSpPr/>
          <p:nvPr/>
        </p:nvSpPr>
        <p:spPr>
          <a:xfrm>
            <a:off x="527050" y="3371608"/>
            <a:ext cx="1063625" cy="1149350"/>
          </a:xfrm>
          <a:prstGeom prst="roundRect">
            <a:avLst/>
          </a:prstGeom>
          <a:noFill/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1200" dirty="0">
              <a:solidFill>
                <a:prstClr val="white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8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4" y="3602065"/>
            <a:ext cx="688436" cy="688436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 bwMode="auto">
          <a:xfrm>
            <a:off x="-612576" y="4532221"/>
            <a:ext cx="7200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527050" y="369888"/>
            <a:ext cx="519747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b="1">
                <a:solidFill>
                  <a:srgbClr val="FFFFFF"/>
                </a:solidFill>
              </a:rPr>
              <a:t>Síntesis general</a:t>
            </a:r>
          </a:p>
        </p:txBody>
      </p:sp>
      <p:sp>
        <p:nvSpPr>
          <p:cNvPr id="15" name="Rectángulo redondeado 11"/>
          <p:cNvSpPr/>
          <p:nvPr/>
        </p:nvSpPr>
        <p:spPr>
          <a:xfrm>
            <a:off x="112713" y="3102752"/>
            <a:ext cx="8923337" cy="173678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lvl="3" indent="0"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La </a:t>
            </a:r>
            <a:r>
              <a:rPr lang="es-AR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población femenina </a:t>
            </a:r>
            <a:r>
              <a:rPr lang="es-AR" sz="16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y </a:t>
            </a:r>
            <a:r>
              <a:rPr lang="es-AR" sz="16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transgénero</a:t>
            </a:r>
            <a:r>
              <a:rPr lang="es-AR" sz="16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alojada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en establecimientos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del SPF registró un</a:t>
            </a:r>
            <a:r>
              <a:rPr lang="es-AR" sz="16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aumento del 3,6%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respecto de diciembre de 2018. Las mujeres y mujeres </a:t>
            </a:r>
            <a:r>
              <a:rPr lang="es-AR" sz="1600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trans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están más afectadas a medidas de prisión preventiva que la población general y la mayor parte está detenida por la Justicia Federal. </a:t>
            </a:r>
            <a:endParaRPr lang="es-AR" sz="16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7110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7" y="3622782"/>
            <a:ext cx="6492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redondeado 21"/>
          <p:cNvSpPr/>
          <p:nvPr/>
        </p:nvSpPr>
        <p:spPr>
          <a:xfrm>
            <a:off x="459532" y="3522770"/>
            <a:ext cx="1073150" cy="86360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1" name="Rectángulo redondeado 9"/>
          <p:cNvSpPr/>
          <p:nvPr/>
        </p:nvSpPr>
        <p:spPr>
          <a:xfrm>
            <a:off x="138447" y="1269044"/>
            <a:ext cx="8923337" cy="172871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lvl="3" indent="0"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La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población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dependiente del </a:t>
            </a:r>
            <a:r>
              <a:rPr lang="es-AR" sz="16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fuero nacional creció un 11%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durante el último semestre, mientras la </a:t>
            </a:r>
            <a:r>
              <a:rPr lang="es-AR" sz="16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población federal apenas registró un leve aumento (0,4%). </a:t>
            </a:r>
            <a:endParaRPr lang="es-AR" sz="16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ángulo redondeado 20"/>
          <p:cNvSpPr/>
          <p:nvPr/>
        </p:nvSpPr>
        <p:spPr>
          <a:xfrm>
            <a:off x="453182" y="1657548"/>
            <a:ext cx="1073150" cy="951706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Rectángulo redondeado 11"/>
          <p:cNvSpPr/>
          <p:nvPr/>
        </p:nvSpPr>
        <p:spPr>
          <a:xfrm>
            <a:off x="113159" y="4927371"/>
            <a:ext cx="8923337" cy="159797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lvl="3" indent="0" algn="just" eaLnBrk="1" hangingPunct="1">
              <a:buClr>
                <a:srgbClr val="000000"/>
              </a:buClr>
              <a:buSzPct val="100000"/>
              <a:defRPr/>
            </a:pPr>
            <a:r>
              <a:rPr lang="es-MX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La cantidad de jóvenes adultos alojados en dependencias federales </a:t>
            </a:r>
            <a:r>
              <a:rPr lang="es-MX" sz="16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se incrementó en un 7,3%</a:t>
            </a:r>
            <a:r>
              <a:rPr lang="es-AR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en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el sólo lapso del último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semestre.</a:t>
            </a:r>
            <a:r>
              <a:rPr lang="es-MX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La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población de jóvenes adultos encarcelada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de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manera preventiva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continúa superando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el promedio para el total general de 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privados </a:t>
            </a:r>
            <a:r>
              <a:rPr lang="es-AR" sz="1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de libertad</a:t>
            </a:r>
            <a:r>
              <a:rPr lang="es-AR" sz="1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. En su mayoría están detenidos por la Justicia Nacional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s-MX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2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6" y="5406207"/>
            <a:ext cx="649338" cy="662400"/>
          </a:xfrm>
          <a:prstGeom prst="rect">
            <a:avLst/>
          </a:prstGeom>
        </p:spPr>
      </p:pic>
      <p:sp>
        <p:nvSpPr>
          <p:cNvPr id="13" name="Rectángulo redondeado 21"/>
          <p:cNvSpPr/>
          <p:nvPr/>
        </p:nvSpPr>
        <p:spPr>
          <a:xfrm>
            <a:off x="474514" y="5309816"/>
            <a:ext cx="1073150" cy="86360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sz="12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1" y="1780321"/>
            <a:ext cx="728640" cy="7286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203825" y="0"/>
            <a:ext cx="8054975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48131" name="1 Rectángulo"/>
          <p:cNvSpPr>
            <a:spLocks noChangeArrowheads="1"/>
          </p:cNvSpPr>
          <p:nvPr/>
        </p:nvSpPr>
        <p:spPr bwMode="auto">
          <a:xfrm flipH="1" flipV="1">
            <a:off x="0" y="1588"/>
            <a:ext cx="9144000" cy="6962775"/>
          </a:xfrm>
          <a:prstGeom prst="rect">
            <a:avLst/>
          </a:prstGeom>
          <a:solidFill>
            <a:srgbClr val="003F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850" y="1823442"/>
            <a:ext cx="8496300" cy="333375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9 CuadroTexto"/>
          <p:cNvSpPr txBox="1">
            <a:spLocks noChangeArrowheads="1"/>
          </p:cNvSpPr>
          <p:nvPr/>
        </p:nvSpPr>
        <p:spPr bwMode="auto">
          <a:xfrm>
            <a:off x="593725" y="2110779"/>
            <a:ext cx="79565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3600" dirty="0" smtClean="0">
                <a:latin typeface="+mn-lt"/>
                <a:cs typeface="Arial" charset="0"/>
              </a:rPr>
              <a:t>Al 10 de junio de 2019 el Servicio Penitenciario Federal reporta </a:t>
            </a:r>
            <a:r>
              <a:rPr lang="es-MX" altLang="es-AR" sz="3600" b="1" dirty="0" smtClean="0">
                <a:solidFill>
                  <a:srgbClr val="FF66CC"/>
                </a:solidFill>
                <a:latin typeface="+mn-lt"/>
                <a:cs typeface="Arial" charset="0"/>
              </a:rPr>
              <a:t>14.066</a:t>
            </a:r>
            <a:r>
              <a:rPr lang="es-MX" altLang="es-AR" sz="3600" dirty="0" smtClean="0">
                <a:latin typeface="+mn-lt"/>
                <a:cs typeface="Arial" charset="0"/>
              </a:rPr>
              <a:t> </a:t>
            </a:r>
            <a:r>
              <a:rPr lang="es-MX" altLang="es-AR" sz="3600" dirty="0">
                <a:latin typeface="+mn-lt"/>
                <a:cs typeface="Arial" charset="0"/>
              </a:rPr>
              <a:t>personas privadas de libertad </a:t>
            </a:r>
            <a:r>
              <a:rPr lang="es-MX" altLang="es-AR" sz="3600" dirty="0" smtClean="0">
                <a:latin typeface="+mn-lt"/>
                <a:cs typeface="Arial" charset="0"/>
              </a:rPr>
              <a:t>distribuidas en sus diferentes establecimientos.</a:t>
            </a:r>
            <a:endParaRPr lang="es-MX" altLang="es-AR" sz="36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27050" y="460375"/>
            <a:ext cx="6781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AR" sz="2400" b="1">
                <a:solidFill>
                  <a:srgbClr val="FFFFFF"/>
                </a:solidFill>
              </a:rPr>
              <a:t>Evolución mensual de la población en el SPF </a:t>
            </a: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57200" y="1279525"/>
            <a:ext cx="8229600" cy="6365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s-MX" sz="1800" dirty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Población penal al 1</a:t>
            </a:r>
            <a:r>
              <a:rPr lang="es-MX" sz="1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0/06/2019</a:t>
            </a:r>
            <a:r>
              <a:rPr lang="es-MX" sz="20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: </a:t>
            </a:r>
            <a:r>
              <a:rPr lang="es-MX" sz="2000" b="1" dirty="0" smtClean="0">
                <a:solidFill>
                  <a:srgbClr val="FF66CC"/>
                </a:solidFill>
                <a:cs typeface="Arial" pitchFamily="34" charset="0"/>
              </a:rPr>
              <a:t>14.066 </a:t>
            </a:r>
            <a:r>
              <a:rPr lang="es-MX" sz="1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personas.</a:t>
            </a:r>
            <a:r>
              <a:rPr lang="es-MX" sz="16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 </a:t>
            </a:r>
            <a:endParaRPr lang="es-AR" sz="1800" dirty="0">
              <a:solidFill>
                <a:srgbClr val="000000">
                  <a:lumMod val="50000"/>
                  <a:lumOff val="50000"/>
                </a:srgbClr>
              </a:solidFill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 bwMode="auto">
          <a:xfrm>
            <a:off x="527050" y="5088173"/>
            <a:ext cx="3972942" cy="253916"/>
          </a:xfrm>
          <a:prstGeom prst="rect">
            <a:avLst/>
          </a:prstGeom>
          <a:noFill/>
          <a:ln w="19050">
            <a:solidFill>
              <a:srgbClr val="003366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2018</a:t>
            </a:r>
            <a:endParaRPr lang="es-AR" sz="1050" b="1" dirty="0">
              <a:solidFill>
                <a:srgbClr val="FFFFFF">
                  <a:lumMod val="50000"/>
                </a:srgb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1" name="43 CuadroTexto"/>
          <p:cNvSpPr txBox="1">
            <a:spLocks noChangeArrowheads="1"/>
          </p:cNvSpPr>
          <p:nvPr/>
        </p:nvSpPr>
        <p:spPr bwMode="auto">
          <a:xfrm>
            <a:off x="43656" y="5885566"/>
            <a:ext cx="9056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es-MX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rPr>
              <a:t>Durante el periodo </a:t>
            </a:r>
            <a:r>
              <a:rPr lang="es-MX" sz="1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rPr>
              <a:t>aumentó </a:t>
            </a:r>
            <a:r>
              <a:rPr lang="es-MX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rPr>
              <a:t>708 personas la cantidad de </a:t>
            </a:r>
            <a:r>
              <a:rPr lang="es-MX" sz="1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rPr>
              <a:t>alojados (5,3%). El incremento más pronunciado se dio entre diciembre </a:t>
            </a:r>
            <a:r>
              <a:rPr lang="es-MX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rPr>
              <a:t>de 2018 </a:t>
            </a:r>
            <a:r>
              <a:rPr lang="es-MX" sz="1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rPr>
              <a:t>y abril de 2019 . </a:t>
            </a:r>
            <a:endParaRPr lang="es-AR" sz="1400" dirty="0">
              <a:solidFill>
                <a:srgbClr val="FF0066"/>
              </a:solidFill>
              <a:latin typeface="Arial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es-MX" sz="1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rPr>
              <a:t>Considerando la capacidad utilizable de 12.235 cupos declarada por el SPF, </a:t>
            </a:r>
            <a:r>
              <a:rPr lang="es-MX" sz="1400" dirty="0" smtClean="0">
                <a:solidFill>
                  <a:srgbClr val="FF3399"/>
                </a:solidFill>
                <a:latin typeface="Arial"/>
                <a:cs typeface="Arial" panose="020B0604020202020204" pitchFamily="34" charset="0"/>
              </a:rPr>
              <a:t>la población se encuentra excedida en un 15% que equivale a 1831 personas</a:t>
            </a:r>
            <a:r>
              <a:rPr lang="es-MX" sz="1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21 Rectángulo"/>
          <p:cNvSpPr/>
          <p:nvPr/>
        </p:nvSpPr>
        <p:spPr>
          <a:xfrm>
            <a:off x="0" y="5877271"/>
            <a:ext cx="9144000" cy="961679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AR" dirty="0">
              <a:solidFill>
                <a:srgbClr val="FFFF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 bwMode="auto">
          <a:xfrm>
            <a:off x="4572000" y="5088600"/>
            <a:ext cx="3672408" cy="253916"/>
          </a:xfrm>
          <a:prstGeom prst="rect">
            <a:avLst/>
          </a:prstGeom>
          <a:noFill/>
          <a:ln w="19050">
            <a:solidFill>
              <a:srgbClr val="FF3399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050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2019</a:t>
            </a:r>
            <a:endParaRPr lang="es-AR" sz="1050" b="1" dirty="0">
              <a:solidFill>
                <a:srgbClr val="FFFFFF">
                  <a:lumMod val="50000"/>
                </a:srgb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8" name="16 CuadroTexto"/>
          <p:cNvSpPr txBox="1">
            <a:spLocks noChangeArrowheads="1"/>
          </p:cNvSpPr>
          <p:nvPr/>
        </p:nvSpPr>
        <p:spPr bwMode="auto">
          <a:xfrm>
            <a:off x="367561" y="5407124"/>
            <a:ext cx="18277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Fuente: Sitio Web SPF. </a:t>
            </a:r>
            <a:r>
              <a:rPr lang="es-MX" altLang="es-AR" sz="800" dirty="0">
                <a:solidFill>
                  <a:schemeClr val="tx1"/>
                </a:solidFill>
                <a:latin typeface="+mn-lt"/>
                <a:cs typeface="Arial" charset="0"/>
              </a:rPr>
              <a:t>J</a:t>
            </a:r>
            <a:r>
              <a:rPr lang="es-MX" altLang="es-AR" sz="800" dirty="0" smtClean="0">
                <a:solidFill>
                  <a:schemeClr val="tx1"/>
                </a:solidFill>
                <a:latin typeface="+mn-lt"/>
                <a:cs typeface="Arial" charset="0"/>
              </a:rPr>
              <a:t>unio 2019.</a:t>
            </a:r>
            <a:endParaRPr lang="es-AR" altLang="es-AR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43656" y="5877271"/>
            <a:ext cx="9056688" cy="961679"/>
          </a:xfrm>
          <a:prstGeom prst="roundRect">
            <a:avLst/>
          </a:prstGeom>
          <a:noFill/>
          <a:ln w="285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20" name="Gráfico 11"/>
          <p:cNvGraphicFramePr/>
          <p:nvPr>
            <p:extLst>
              <p:ext uri="{D42A27DB-BD31-4B8C-83A1-F6EECF244321}">
                <p14:modId xmlns:p14="http://schemas.microsoft.com/office/powerpoint/2010/main" val="3683739454"/>
              </p:ext>
            </p:extLst>
          </p:nvPr>
        </p:nvGraphicFramePr>
        <p:xfrm>
          <a:off x="393004" y="1681057"/>
          <a:ext cx="8194490" cy="339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2 Conector recto de flecha"/>
          <p:cNvCxnSpPr/>
          <p:nvPr/>
        </p:nvCxnSpPr>
        <p:spPr bwMode="auto">
          <a:xfrm>
            <a:off x="7956376" y="2607010"/>
            <a:ext cx="0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12 Conector recto de flecha"/>
          <p:cNvCxnSpPr/>
          <p:nvPr/>
        </p:nvCxnSpPr>
        <p:spPr bwMode="auto">
          <a:xfrm>
            <a:off x="4336926" y="2919587"/>
            <a:ext cx="0" cy="3658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4 Llamada rectangular redondeada"/>
          <p:cNvSpPr/>
          <p:nvPr/>
        </p:nvSpPr>
        <p:spPr bwMode="auto">
          <a:xfrm>
            <a:off x="8180421" y="2854077"/>
            <a:ext cx="871297" cy="347936"/>
          </a:xfrm>
          <a:prstGeom prst="wedgeRoundRectCallout">
            <a:avLst>
              <a:gd name="adj1" fmla="val -78235"/>
              <a:gd name="adj2" fmla="val -13009"/>
              <a:gd name="adj3" fmla="val 1666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15% exceso de población 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14 Llamada rectangular redondeada"/>
          <p:cNvSpPr/>
          <p:nvPr/>
        </p:nvSpPr>
        <p:spPr bwMode="auto">
          <a:xfrm>
            <a:off x="4604404" y="2928317"/>
            <a:ext cx="871297" cy="347936"/>
          </a:xfrm>
          <a:prstGeom prst="wedgeRoundRectCallout">
            <a:avLst>
              <a:gd name="adj1" fmla="val -78235"/>
              <a:gd name="adj2" fmla="val -13009"/>
              <a:gd name="adj3" fmla="val 1666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9% exceso  de población 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34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12666</TotalTime>
  <Words>2582</Words>
  <Application>Microsoft Office PowerPoint</Application>
  <PresentationFormat>Presentación en pantalla (4:3)</PresentationFormat>
  <Paragraphs>553</Paragraphs>
  <Slides>25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72" baseType="lpstr">
      <vt:lpstr>Microsoft YaHei</vt:lpstr>
      <vt:lpstr>Arial</vt:lpstr>
      <vt:lpstr>Arial Black</vt:lpstr>
      <vt:lpstr>Calibri</vt:lpstr>
      <vt:lpstr>Century Gothic</vt:lpstr>
      <vt:lpstr>Ebrima</vt:lpstr>
      <vt:lpstr>Segoe UI</vt:lpstr>
      <vt:lpstr>Times New Roman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17_Tema de Office</vt:lpstr>
      <vt:lpstr>18_Tema de Office</vt:lpstr>
      <vt:lpstr>19_Tema de Office</vt:lpstr>
      <vt:lpstr>20_Tema de Office</vt:lpstr>
      <vt:lpstr>21_Tema de Office</vt:lpstr>
      <vt:lpstr>22_Tema de Office</vt:lpstr>
      <vt:lpstr>23_Tema de Office</vt:lpstr>
      <vt:lpstr>24_Tema de Office</vt:lpstr>
      <vt:lpstr>25_Tema de Office</vt:lpstr>
      <vt:lpstr>26_Tema de Office</vt:lpstr>
      <vt:lpstr>27_Tema de Office</vt:lpstr>
      <vt:lpstr>28_Tema de Office</vt:lpstr>
      <vt:lpstr>29_Tema de Office</vt:lpstr>
      <vt:lpstr>30_Tema de Office</vt:lpstr>
      <vt:lpstr>31_Tema de Office</vt:lpstr>
      <vt:lpstr>32_Tema de Office</vt:lpstr>
      <vt:lpstr>33_Tema de Office</vt:lpstr>
      <vt:lpstr>34_Tema de Office</vt:lpstr>
      <vt:lpstr>35_Tema de Office</vt:lpstr>
      <vt:lpstr>36_Tema de Office</vt:lpstr>
      <vt:lpstr>37_Tema de Office</vt:lpstr>
      <vt:lpstr>38_Tema de Office</vt:lpstr>
      <vt:lpstr>Gráfico de Microsoft Excel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PELLOTTA, Ezequiel</dc:creator>
  <cp:lastModifiedBy>FASCIGLIONE, Lucia</cp:lastModifiedBy>
  <cp:revision>1108</cp:revision>
  <cp:lastPrinted>1601-01-01T00:00:00Z</cp:lastPrinted>
  <dcterms:created xsi:type="dcterms:W3CDTF">1601-01-01T00:00:00Z</dcterms:created>
  <dcterms:modified xsi:type="dcterms:W3CDTF">2019-12-04T16:29:09Z</dcterms:modified>
</cp:coreProperties>
</file>