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theme/themeOverride1.xml" ContentType="application/vnd.openxmlformats-officedocument.themeOverride+xml"/>
  <Override PartName="/ppt/charts/chart29.xml" ContentType="application/vnd.openxmlformats-officedocument.drawingml.chart+xml"/>
  <Override PartName="/ppt/charts/chart30.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70" r:id="rId3"/>
    <p:sldMasterId id="2147483682" r:id="rId4"/>
    <p:sldMasterId id="2147483704" r:id="rId5"/>
    <p:sldMasterId id="2147483715" r:id="rId6"/>
    <p:sldMasterId id="2147483726" r:id="rId7"/>
    <p:sldMasterId id="2147483737" r:id="rId8"/>
    <p:sldMasterId id="2147483781" r:id="rId9"/>
    <p:sldMasterId id="2147483792" r:id="rId10"/>
  </p:sldMasterIdLst>
  <p:notesMasterIdLst>
    <p:notesMasterId r:id="rId38"/>
  </p:notesMasterIdLst>
  <p:sldIdLst>
    <p:sldId id="257" r:id="rId11"/>
    <p:sldId id="263" r:id="rId12"/>
    <p:sldId id="265" r:id="rId13"/>
    <p:sldId id="266" r:id="rId14"/>
    <p:sldId id="260" r:id="rId15"/>
    <p:sldId id="296" r:id="rId16"/>
    <p:sldId id="329" r:id="rId17"/>
    <p:sldId id="267" r:id="rId18"/>
    <p:sldId id="279" r:id="rId19"/>
    <p:sldId id="268" r:id="rId20"/>
    <p:sldId id="269" r:id="rId21"/>
    <p:sldId id="382" r:id="rId22"/>
    <p:sldId id="298" r:id="rId23"/>
    <p:sldId id="270" r:id="rId24"/>
    <p:sldId id="283" r:id="rId25"/>
    <p:sldId id="272" r:id="rId26"/>
    <p:sldId id="273" r:id="rId27"/>
    <p:sldId id="274" r:id="rId28"/>
    <p:sldId id="356" r:id="rId29"/>
    <p:sldId id="275" r:id="rId30"/>
    <p:sldId id="286" r:id="rId31"/>
    <p:sldId id="276" r:id="rId32"/>
    <p:sldId id="277" r:id="rId33"/>
    <p:sldId id="285" r:id="rId34"/>
    <p:sldId id="330" r:id="rId35"/>
    <p:sldId id="383" r:id="rId36"/>
    <p:sldId id="262" r:id="rId37"/>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4F81BD"/>
    <a:srgbClr val="BFBFBF"/>
    <a:srgbClr val="C0504D"/>
    <a:srgbClr val="EF57D9"/>
    <a:srgbClr val="93A9CF"/>
    <a:srgbClr val="F79646"/>
    <a:srgbClr val="001F5C"/>
    <a:srgbClr val="00194C"/>
    <a:srgbClr val="0D1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76" autoAdjust="0"/>
    <p:restoredTop sz="99752" autoAdjust="0"/>
  </p:normalViewPr>
  <p:slideViewPr>
    <p:cSldViewPr>
      <p:cViewPr varScale="1">
        <p:scale>
          <a:sx n="105" d="100"/>
          <a:sy n="105" d="100"/>
        </p:scale>
        <p:origin x="-29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059358420744461E-3"/>
          <c:y val="0.11754611806417645"/>
          <c:w val="0.97307207799553797"/>
          <c:h val="0.66119766885804954"/>
        </c:manualLayout>
      </c:layout>
      <c:lineChart>
        <c:grouping val="standard"/>
        <c:varyColors val="0"/>
        <c:ser>
          <c:idx val="0"/>
          <c:order val="0"/>
          <c:tx>
            <c:strRef>
              <c:f>Hoja1!$B$1</c:f>
              <c:strCache>
                <c:ptCount val="1"/>
                <c:pt idx="0">
                  <c:v>Serie 1</c:v>
                </c:pt>
              </c:strCache>
            </c:strRef>
          </c:tx>
          <c:spPr>
            <a:ln>
              <a:solidFill>
                <a:schemeClr val="bg1">
                  <a:lumMod val="65000"/>
                </a:schemeClr>
              </a:solidFill>
            </a:ln>
          </c:spPr>
          <c:marker>
            <c:spPr>
              <a:solidFill>
                <a:schemeClr val="bg2">
                  <a:lumMod val="75000"/>
                </a:schemeClr>
              </a:solidFill>
              <a:ln>
                <a:solidFill>
                  <a:schemeClr val="bg1">
                    <a:lumMod val="65000"/>
                  </a:schemeClr>
                </a:solidFill>
              </a:ln>
            </c:spPr>
          </c:marker>
          <c:dLbls>
            <c:dLbl>
              <c:idx val="0"/>
              <c:layout>
                <c:manualLayout>
                  <c:x val="-2.4912756988523986E-2"/>
                  <c:y val="-5.795873897904502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763078128108066E-2"/>
                  <c:y val="-5.553496849610677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613617625840577E-2"/>
                  <c:y val="-6.847180075673096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5503066431304853E-2"/>
                  <c:y val="-6.27038190038861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1126182454333438E-2"/>
                  <c:y val="-6.015880307405592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2706818400264702E-2"/>
                  <c:y val="-5.62391028520002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4186963423126694E-2"/>
                  <c:y val="-6.61556142618799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2292946472847583E-2"/>
                  <c:y val="-5.925088529099192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562069063146333E-2"/>
                  <c:y val="-6.142419569584355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5335986601534294E-2"/>
                  <c:y val="-5.92275469655338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5573543741317167E-2"/>
                  <c:y val="-7.572432769968925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828351782389397E-2"/>
                  <c:y val="-7.574709679769713E-2"/>
                </c:manualLayout>
              </c:layout>
              <c:tx>
                <c:rich>
                  <a:bodyPr/>
                  <a:lstStyle/>
                  <a:p>
                    <a:r>
                      <a:rPr lang="en-US" b="1" dirty="0">
                        <a:solidFill>
                          <a:schemeClr val="accent1">
                            <a:lumMod val="75000"/>
                          </a:schemeClr>
                        </a:solidFill>
                      </a:rPr>
                      <a:t>10424</a:t>
                    </a:r>
                    <a:endParaRPr lang="en-US" b="0" dirty="0"/>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2027198409059786E-2"/>
                  <c:y val="-5.9546314337644096E-2"/>
                </c:manualLayout>
              </c:layout>
              <c:spPr>
                <a:noFill/>
                <a:ln>
                  <a:noFill/>
                </a:ln>
                <a:effectLst/>
              </c:spPr>
              <c:txPr>
                <a:bodyPr/>
                <a:lstStyle/>
                <a:p>
                  <a:pPr>
                    <a:defRPr sz="900" b="1">
                      <a:solidFill>
                        <a:schemeClr val="accent4">
                          <a:lumMod val="75000"/>
                        </a:schemeClr>
                      </a:solidFill>
                      <a:latin typeface="Arial" panose="020B0604020202020204" pitchFamily="34" charset="0"/>
                      <a:cs typeface="Arial" panose="020B0604020202020204" pitchFamily="34" charset="0"/>
                    </a:defRPr>
                  </a:pPr>
                  <a:endParaRPr lang="es-AR"/>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3.3641857883962512E-2"/>
                  <c:y val="-7.0398066448197169E-2"/>
                </c:manualLayout>
              </c:layout>
              <c:spPr>
                <a:noFill/>
                <a:ln>
                  <a:noFill/>
                </a:ln>
                <a:effectLst/>
              </c:spPr>
              <c:txPr>
                <a:bodyPr/>
                <a:lstStyle/>
                <a:p>
                  <a:pPr>
                    <a:defRPr sz="900" b="1">
                      <a:solidFill>
                        <a:schemeClr val="accent4">
                          <a:lumMod val="75000"/>
                        </a:schemeClr>
                      </a:solidFill>
                      <a:latin typeface="Arial" panose="020B0604020202020204" pitchFamily="34" charset="0"/>
                      <a:cs typeface="Arial" panose="020B0604020202020204" pitchFamily="34" charset="0"/>
                    </a:defRPr>
                  </a:pPr>
                  <a:endParaRPr lang="es-AR"/>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3.330672612359363E-2"/>
                  <c:y val="-8.3365636991132003E-2"/>
                </c:manualLayout>
              </c:layout>
              <c:spPr>
                <a:noFill/>
                <a:ln>
                  <a:noFill/>
                </a:ln>
                <a:effectLst/>
              </c:spPr>
              <c:txPr>
                <a:bodyPr/>
                <a:lstStyle/>
                <a:p>
                  <a:pPr>
                    <a:defRPr sz="900" b="1">
                      <a:solidFill>
                        <a:schemeClr val="accent4">
                          <a:lumMod val="75000"/>
                        </a:schemeClr>
                      </a:solidFill>
                      <a:latin typeface="Arial" panose="020B0604020202020204" pitchFamily="34" charset="0"/>
                      <a:cs typeface="Arial" panose="020B0604020202020204" pitchFamily="34" charset="0"/>
                    </a:defRPr>
                  </a:pPr>
                  <a:endParaRPr lang="es-AR"/>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3.8923767731574771E-2"/>
                  <c:y val="-9.5283552115903822E-2"/>
                </c:manualLayout>
              </c:layout>
              <c:spPr>
                <a:noFill/>
                <a:ln>
                  <a:noFill/>
                </a:ln>
                <a:effectLst/>
              </c:spPr>
              <c:txPr>
                <a:bodyPr/>
                <a:lstStyle/>
                <a:p>
                  <a:pPr>
                    <a:defRPr sz="900" b="1">
                      <a:solidFill>
                        <a:schemeClr val="accent4">
                          <a:lumMod val="75000"/>
                        </a:schemeClr>
                      </a:solidFill>
                      <a:latin typeface="Arial" panose="020B0604020202020204" pitchFamily="34" charset="0"/>
                      <a:cs typeface="Arial" panose="020B0604020202020204" pitchFamily="34" charset="0"/>
                    </a:defRPr>
                  </a:pPr>
                  <a:endParaRPr lang="es-AR"/>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4.7022096702403121E-2"/>
                  <c:y val="-8.1870845706915052E-2"/>
                </c:manualLayout>
              </c:layout>
              <c:spPr>
                <a:noFill/>
                <a:ln>
                  <a:noFill/>
                </a:ln>
                <a:effectLst/>
              </c:spPr>
              <c:txPr>
                <a:bodyPr/>
                <a:lstStyle/>
                <a:p>
                  <a:pPr>
                    <a:defRPr sz="900" b="1">
                      <a:solidFill>
                        <a:schemeClr val="accent4">
                          <a:lumMod val="75000"/>
                        </a:schemeClr>
                      </a:solidFill>
                      <a:latin typeface="Arial" panose="020B0604020202020204" pitchFamily="34" charset="0"/>
                      <a:cs typeface="Arial" panose="020B0604020202020204" pitchFamily="34" charset="0"/>
                    </a:defRPr>
                  </a:pPr>
                  <a:endParaRPr lang="es-AR"/>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1.56480285369919E-2"/>
                  <c:y val="-7.2562838441295852E-2"/>
                </c:manualLayout>
              </c:layout>
              <c:spPr>
                <a:noFill/>
                <a:ln>
                  <a:noFill/>
                </a:ln>
                <a:effectLst/>
              </c:spPr>
              <c:txPr>
                <a:bodyPr/>
                <a:lstStyle/>
                <a:p>
                  <a:pPr>
                    <a:defRPr sz="1050" b="1">
                      <a:solidFill>
                        <a:schemeClr val="bg1"/>
                      </a:solidFill>
                      <a:latin typeface="Arial" panose="020B0604020202020204" pitchFamily="34" charset="0"/>
                      <a:cs typeface="Arial" panose="020B0604020202020204" pitchFamily="34" charset="0"/>
                    </a:defRPr>
                  </a:pPr>
                  <a:endParaRPr lang="es-AR"/>
                </a:p>
              </c:txPr>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1">
                    <a:solidFill>
                      <a:schemeClr val="accent1">
                        <a:lumMod val="75000"/>
                      </a:schemeClr>
                    </a:solidFill>
                    <a:latin typeface="Arial" panose="020B0604020202020204" pitchFamily="34" charset="0"/>
                    <a:cs typeface="Arial" panose="020B0604020202020204"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Hoja1!$A$2:$A$19</c:f>
              <c:strCache>
                <c:ptCount val="18"/>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strCache>
            </c:strRef>
          </c:cat>
          <c:val>
            <c:numRef>
              <c:f>Hoja1!$B$2:$B$19</c:f>
              <c:numCache>
                <c:formatCode>General</c:formatCode>
                <c:ptCount val="18"/>
                <c:pt idx="0">
                  <c:v>9850</c:v>
                </c:pt>
                <c:pt idx="1">
                  <c:v>9874</c:v>
                </c:pt>
                <c:pt idx="2">
                  <c:v>9902</c:v>
                </c:pt>
                <c:pt idx="3">
                  <c:v>10083</c:v>
                </c:pt>
                <c:pt idx="4">
                  <c:v>10074</c:v>
                </c:pt>
                <c:pt idx="5">
                  <c:v>10111</c:v>
                </c:pt>
                <c:pt idx="6">
                  <c:v>10094</c:v>
                </c:pt>
                <c:pt idx="7">
                  <c:v>10205</c:v>
                </c:pt>
                <c:pt idx="8">
                  <c:v>10300</c:v>
                </c:pt>
                <c:pt idx="9">
                  <c:v>10485</c:v>
                </c:pt>
                <c:pt idx="10">
                  <c:v>10519</c:v>
                </c:pt>
                <c:pt idx="11">
                  <c:v>10424</c:v>
                </c:pt>
                <c:pt idx="12">
                  <c:v>10544</c:v>
                </c:pt>
                <c:pt idx="13">
                  <c:v>10641</c:v>
                </c:pt>
                <c:pt idx="14">
                  <c:v>10652</c:v>
                </c:pt>
                <c:pt idx="15">
                  <c:v>10613</c:v>
                </c:pt>
                <c:pt idx="16">
                  <c:v>10545</c:v>
                </c:pt>
                <c:pt idx="17">
                  <c:v>10543</c:v>
                </c:pt>
              </c:numCache>
            </c:numRef>
          </c:val>
          <c:smooth val="0"/>
        </c:ser>
        <c:dLbls>
          <c:showLegendKey val="0"/>
          <c:showVal val="0"/>
          <c:showCatName val="0"/>
          <c:showSerName val="0"/>
          <c:showPercent val="0"/>
          <c:showBubbleSize val="0"/>
        </c:dLbls>
        <c:marker val="1"/>
        <c:smooth val="0"/>
        <c:axId val="24226048"/>
        <c:axId val="24313856"/>
      </c:lineChart>
      <c:catAx>
        <c:axId val="24226048"/>
        <c:scaling>
          <c:orientation val="minMax"/>
        </c:scaling>
        <c:delete val="0"/>
        <c:axPos val="b"/>
        <c:numFmt formatCode="General" sourceLinked="1"/>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es-AR"/>
          </a:p>
        </c:txPr>
        <c:crossAx val="24313856"/>
        <c:crosses val="autoZero"/>
        <c:auto val="1"/>
        <c:lblAlgn val="ctr"/>
        <c:lblOffset val="100"/>
        <c:noMultiLvlLbl val="1"/>
      </c:catAx>
      <c:valAx>
        <c:axId val="24313856"/>
        <c:scaling>
          <c:orientation val="minMax"/>
          <c:min val="6000"/>
        </c:scaling>
        <c:delete val="1"/>
        <c:axPos val="l"/>
        <c:numFmt formatCode="General" sourceLinked="1"/>
        <c:majorTickMark val="out"/>
        <c:minorTickMark val="none"/>
        <c:tickLblPos val="nextTo"/>
        <c:crossAx val="24226048"/>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385177938851573"/>
          <c:y val="3.4374781402889389E-2"/>
          <c:w val="0.8213746230161949"/>
          <c:h val="0.81971850393700785"/>
        </c:manualLayout>
      </c:layout>
      <c:barChart>
        <c:barDir val="col"/>
        <c:grouping val="percentStacked"/>
        <c:varyColors val="0"/>
        <c:ser>
          <c:idx val="0"/>
          <c:order val="0"/>
          <c:tx>
            <c:strRef>
              <c:f>Hoja1!$B$1</c:f>
              <c:strCache>
                <c:ptCount val="1"/>
                <c:pt idx="0">
                  <c:v>Encarcelados/as preventivamente </c:v>
                </c:pt>
              </c:strCache>
            </c:strRef>
          </c:tx>
          <c:invertIfNegative val="0"/>
          <c:dLbls>
            <c:dLbl>
              <c:idx val="0"/>
              <c:spPr>
                <a:noFill/>
                <a:ln>
                  <a:noFill/>
                </a:ln>
                <a:effectLst/>
              </c:spPr>
              <c:txPr>
                <a:bodyPr/>
                <a:lstStyle/>
                <a:p>
                  <a:pPr>
                    <a:defRPr sz="1100" b="1">
                      <a:solidFill>
                        <a:schemeClr val="bg1"/>
                      </a:solidFill>
                      <a:latin typeface="Arial" pitchFamily="34" charset="0"/>
                      <a:cs typeface="Arial" pitchFamily="34" charset="0"/>
                    </a:defRPr>
                  </a:pPr>
                  <a:endParaRPr lang="es-AR"/>
                </a:p>
              </c:txPr>
              <c:showLegendKey val="0"/>
              <c:showVal val="1"/>
              <c:showCatName val="0"/>
              <c:showSerName val="0"/>
              <c:showPercent val="0"/>
              <c:showBubbleSize val="0"/>
            </c:dLbl>
            <c:dLbl>
              <c:idx val="2"/>
              <c:layout/>
              <c:tx>
                <c:rich>
                  <a:bodyPr/>
                  <a:lstStyle/>
                  <a:p>
                    <a:r>
                      <a:rPr lang="en-US" dirty="0" smtClean="0"/>
                      <a:t>76,6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Total población May. 2015</c:v>
                </c:pt>
                <c:pt idx="1">
                  <c:v>Nacional</c:v>
                </c:pt>
                <c:pt idx="2">
                  <c:v>Federal</c:v>
                </c:pt>
                <c:pt idx="3">
                  <c:v>Provincial </c:v>
                </c:pt>
              </c:strCache>
            </c:strRef>
          </c:cat>
          <c:val>
            <c:numRef>
              <c:f>Hoja1!$B$2:$B$5</c:f>
              <c:numCache>
                <c:formatCode>0.0</c:formatCode>
                <c:ptCount val="4"/>
                <c:pt idx="0" formatCode="General">
                  <c:v>62.2</c:v>
                </c:pt>
                <c:pt idx="1">
                  <c:v>56.5</c:v>
                </c:pt>
                <c:pt idx="2">
                  <c:v>76.599999999999994</c:v>
                </c:pt>
                <c:pt idx="3">
                  <c:v>28.1</c:v>
                </c:pt>
              </c:numCache>
            </c:numRef>
          </c:val>
        </c:ser>
        <c:ser>
          <c:idx val="1"/>
          <c:order val="1"/>
          <c:tx>
            <c:strRef>
              <c:f>Hoja1!$C$1</c:f>
              <c:strCache>
                <c:ptCount val="1"/>
                <c:pt idx="0">
                  <c:v>Condenados/as</c:v>
                </c:pt>
              </c:strCache>
            </c:strRef>
          </c:tx>
          <c:invertIfNegative val="0"/>
          <c:dLbls>
            <c:dLbl>
              <c:idx val="0"/>
              <c:spPr>
                <a:noFill/>
                <a:ln>
                  <a:noFill/>
                </a:ln>
                <a:effectLst/>
              </c:spPr>
              <c:txPr>
                <a:bodyPr/>
                <a:lstStyle/>
                <a:p>
                  <a:pPr>
                    <a:defRPr sz="1100" b="1">
                      <a:solidFill>
                        <a:schemeClr val="bg1"/>
                      </a:solidFill>
                      <a:latin typeface="Arial" pitchFamily="34" charset="0"/>
                      <a:cs typeface="Arial" pitchFamily="34" charset="0"/>
                    </a:defRPr>
                  </a:pPr>
                  <a:endParaRPr lang="es-AR"/>
                </a:p>
              </c:txPr>
              <c:showLegendKey val="0"/>
              <c:showVal val="1"/>
              <c:showCatName val="0"/>
              <c:showSerName val="0"/>
              <c:showPercent val="0"/>
              <c:showBubbleSize val="0"/>
            </c:dLbl>
            <c:dLbl>
              <c:idx val="2"/>
              <c:layout/>
              <c:tx>
                <c:rich>
                  <a:bodyPr/>
                  <a:lstStyle/>
                  <a:p>
                    <a:r>
                      <a:rPr lang="en-US" dirty="0" smtClean="0"/>
                      <a:t>23,4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865686873419245E-16"/>
                  <c:y val="-7.543505086668636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Total población May. 2015</c:v>
                </c:pt>
                <c:pt idx="1">
                  <c:v>Nacional</c:v>
                </c:pt>
                <c:pt idx="2">
                  <c:v>Federal</c:v>
                </c:pt>
                <c:pt idx="3">
                  <c:v>Provincial </c:v>
                </c:pt>
              </c:strCache>
            </c:strRef>
          </c:cat>
          <c:val>
            <c:numRef>
              <c:f>Hoja1!$C$2:$C$5</c:f>
              <c:numCache>
                <c:formatCode>0.0</c:formatCode>
                <c:ptCount val="4"/>
                <c:pt idx="0" formatCode="General">
                  <c:v>37.799999999999997</c:v>
                </c:pt>
                <c:pt idx="1">
                  <c:v>43.5</c:v>
                </c:pt>
                <c:pt idx="2">
                  <c:v>23.4</c:v>
                </c:pt>
                <c:pt idx="3">
                  <c:v>71.900000000000006</c:v>
                </c:pt>
              </c:numCache>
            </c:numRef>
          </c:val>
        </c:ser>
        <c:dLbls>
          <c:showLegendKey val="0"/>
          <c:showVal val="0"/>
          <c:showCatName val="0"/>
          <c:showSerName val="0"/>
          <c:showPercent val="0"/>
          <c:showBubbleSize val="0"/>
        </c:dLbls>
        <c:gapWidth val="150"/>
        <c:overlap val="100"/>
        <c:axId val="22344064"/>
        <c:axId val="22345600"/>
      </c:barChart>
      <c:catAx>
        <c:axId val="22344064"/>
        <c:scaling>
          <c:orientation val="minMax"/>
        </c:scaling>
        <c:delete val="0"/>
        <c:axPos val="b"/>
        <c:numFmt formatCode="General" sourceLinked="0"/>
        <c:majorTickMark val="out"/>
        <c:minorTickMark val="none"/>
        <c:tickLblPos val="nextTo"/>
        <c:txPr>
          <a:bodyPr/>
          <a:lstStyle/>
          <a:p>
            <a:pPr>
              <a:defRPr sz="1050">
                <a:latin typeface="Arial" pitchFamily="34" charset="0"/>
                <a:cs typeface="Arial" pitchFamily="34" charset="0"/>
              </a:defRPr>
            </a:pPr>
            <a:endParaRPr lang="es-AR"/>
          </a:p>
        </c:txPr>
        <c:crossAx val="22345600"/>
        <c:crosses val="autoZero"/>
        <c:auto val="1"/>
        <c:lblAlgn val="ctr"/>
        <c:lblOffset val="100"/>
        <c:noMultiLvlLbl val="0"/>
      </c:catAx>
      <c:valAx>
        <c:axId val="22345600"/>
        <c:scaling>
          <c:orientation val="minMax"/>
        </c:scaling>
        <c:delete val="1"/>
        <c:axPos val="l"/>
        <c:numFmt formatCode="0%" sourceLinked="1"/>
        <c:majorTickMark val="out"/>
        <c:minorTickMark val="none"/>
        <c:tickLblPos val="nextTo"/>
        <c:crossAx val="22344064"/>
        <c:crosses val="autoZero"/>
        <c:crossBetween val="between"/>
      </c:valAx>
    </c:plotArea>
    <c:legend>
      <c:legendPos val="r"/>
      <c:layout>
        <c:manualLayout>
          <c:xMode val="edge"/>
          <c:yMode val="edge"/>
          <c:x val="0"/>
          <c:y val="0.18131735139814709"/>
          <c:w val="0.17944668635170605"/>
          <c:h val="0.39295759667730557"/>
        </c:manualLayout>
      </c:layout>
      <c:overlay val="0"/>
      <c:txPr>
        <a:bodyPr/>
        <a:lstStyle/>
        <a:p>
          <a:pPr>
            <a:defRPr sz="12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3.7793419778754743E-2"/>
          <c:w val="0.95185984920605371"/>
          <c:h val="0.71113567238867681"/>
        </c:manualLayout>
      </c:layout>
      <c:lineChart>
        <c:grouping val="standard"/>
        <c:varyColors val="0"/>
        <c:ser>
          <c:idx val="0"/>
          <c:order val="0"/>
          <c:tx>
            <c:strRef>
              <c:f>Hoja1!$B$1</c:f>
              <c:strCache>
                <c:ptCount val="1"/>
                <c:pt idx="0">
                  <c:v>Justicia Nacional</c:v>
                </c:pt>
              </c:strCache>
            </c:strRef>
          </c:tx>
          <c:dLbls>
            <c:dLbl>
              <c:idx val="14"/>
              <c:spPr/>
              <c:txPr>
                <a:bodyPr/>
                <a:lstStyle/>
                <a:p>
                  <a:pPr>
                    <a:defRPr sz="1050" b="0">
                      <a:latin typeface="Arial" pitchFamily="34" charset="0"/>
                      <a:cs typeface="Arial" pitchFamily="34" charset="0"/>
                    </a:defRPr>
                  </a:pPr>
                  <a:endParaRPr lang="es-AR"/>
                </a:p>
              </c:txPr>
              <c:dLblPos val="t"/>
              <c:showLegendKey val="0"/>
              <c:showVal val="1"/>
              <c:showCatName val="0"/>
              <c:showSerName val="0"/>
              <c:showPercent val="0"/>
              <c:showBubbleSize val="0"/>
            </c:dLbl>
            <c:dLbl>
              <c:idx val="15"/>
              <c:spPr/>
              <c:txPr>
                <a:bodyPr/>
                <a:lstStyle/>
                <a:p>
                  <a:pPr>
                    <a:defRPr sz="1050" b="0">
                      <a:latin typeface="Arial" pitchFamily="34" charset="0"/>
                      <a:cs typeface="Arial" pitchFamily="34" charset="0"/>
                    </a:defRPr>
                  </a:pPr>
                  <a:endParaRPr lang="es-AR"/>
                </a:p>
              </c:txPr>
              <c:dLblPos val="t"/>
              <c:showLegendKey val="0"/>
              <c:showVal val="1"/>
              <c:showCatName val="0"/>
              <c:showSerName val="0"/>
              <c:showPercent val="0"/>
              <c:showBubbleSize val="0"/>
            </c:dLbl>
            <c:dLbl>
              <c:idx val="16"/>
              <c:spPr/>
              <c:txPr>
                <a:bodyPr/>
                <a:lstStyle/>
                <a:p>
                  <a:pPr>
                    <a:defRPr sz="1050" b="0">
                      <a:latin typeface="Arial" pitchFamily="34" charset="0"/>
                      <a:cs typeface="Arial" pitchFamily="34" charset="0"/>
                    </a:defRPr>
                  </a:pPr>
                  <a:endParaRPr lang="es-AR"/>
                </a:p>
              </c:txPr>
              <c:dLblPos val="t"/>
              <c:showLegendKey val="0"/>
              <c:showVal val="1"/>
              <c:showCatName val="0"/>
              <c:showSerName val="0"/>
              <c:showPercent val="0"/>
              <c:showBubbleSize val="0"/>
            </c:dLbl>
            <c:dLbl>
              <c:idx val="17"/>
              <c:spPr>
                <a:noFill/>
                <a:ln>
                  <a:noFill/>
                </a:ln>
                <a:effectLst/>
              </c:spPr>
              <c:txPr>
                <a:bodyPr/>
                <a:lstStyle/>
                <a:p>
                  <a:pPr>
                    <a:defRPr sz="1050" b="1">
                      <a:latin typeface="Arial" pitchFamily="34" charset="0"/>
                      <a:cs typeface="Arial" pitchFamily="34" charset="0"/>
                    </a:defRPr>
                  </a:pPr>
                  <a:endParaRPr lang="es-AR"/>
                </a:p>
              </c:txPr>
              <c:dLblPos val="t"/>
              <c:showLegendKey val="0"/>
              <c:showVal val="1"/>
              <c:showCatName val="0"/>
              <c:showSerName val="0"/>
              <c:showPercent val="0"/>
              <c:showBubbleSize val="0"/>
            </c:dLbl>
            <c:spPr>
              <a:noFill/>
              <a:ln>
                <a:noFill/>
              </a:ln>
              <a:effectLst/>
            </c:spPr>
            <c:txPr>
              <a:bodyPr/>
              <a:lstStyle/>
              <a:p>
                <a:pPr>
                  <a:defRPr sz="105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Hoja1!$A$2:$A$19</c:f>
              <c:strCache>
                <c:ptCount val="18"/>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strCache>
            </c:strRef>
          </c:cat>
          <c:val>
            <c:numRef>
              <c:f>Hoja1!$B$2:$B$19</c:f>
              <c:numCache>
                <c:formatCode>General</c:formatCode>
                <c:ptCount val="18"/>
                <c:pt idx="0">
                  <c:v>51.9</c:v>
                </c:pt>
                <c:pt idx="1">
                  <c:v>53.1</c:v>
                </c:pt>
                <c:pt idx="2">
                  <c:v>53.4</c:v>
                </c:pt>
                <c:pt idx="3">
                  <c:v>54.9</c:v>
                </c:pt>
                <c:pt idx="4">
                  <c:v>54.9</c:v>
                </c:pt>
                <c:pt idx="5">
                  <c:v>57.1</c:v>
                </c:pt>
                <c:pt idx="6">
                  <c:v>54.9</c:v>
                </c:pt>
                <c:pt idx="7">
                  <c:v>55.9</c:v>
                </c:pt>
                <c:pt idx="8">
                  <c:v>55.9</c:v>
                </c:pt>
                <c:pt idx="9">
                  <c:v>56.7</c:v>
                </c:pt>
                <c:pt idx="10">
                  <c:v>55.6</c:v>
                </c:pt>
                <c:pt idx="11">
                  <c:v>54.1</c:v>
                </c:pt>
                <c:pt idx="12">
                  <c:v>55.7</c:v>
                </c:pt>
                <c:pt idx="13">
                  <c:v>57</c:v>
                </c:pt>
                <c:pt idx="14">
                  <c:v>57.2</c:v>
                </c:pt>
                <c:pt idx="15">
                  <c:v>57.2</c:v>
                </c:pt>
                <c:pt idx="16">
                  <c:v>57.1</c:v>
                </c:pt>
                <c:pt idx="17">
                  <c:v>56.5</c:v>
                </c:pt>
              </c:numCache>
            </c:numRef>
          </c:val>
          <c:smooth val="0"/>
        </c:ser>
        <c:ser>
          <c:idx val="1"/>
          <c:order val="1"/>
          <c:tx>
            <c:strRef>
              <c:f>Hoja1!$C$1</c:f>
              <c:strCache>
                <c:ptCount val="1"/>
                <c:pt idx="0">
                  <c:v>Justicia Federal</c:v>
                </c:pt>
              </c:strCache>
            </c:strRef>
          </c:tx>
          <c:dLbls>
            <c:dLbl>
              <c:idx val="14"/>
              <c:spPr/>
              <c:txPr>
                <a:bodyPr/>
                <a:lstStyle/>
                <a:p>
                  <a:pPr>
                    <a:defRPr sz="1050" b="0">
                      <a:latin typeface="Arial" pitchFamily="34" charset="0"/>
                      <a:cs typeface="Arial" pitchFamily="34" charset="0"/>
                    </a:defRPr>
                  </a:pPr>
                  <a:endParaRPr lang="es-AR"/>
                </a:p>
              </c:txPr>
              <c:dLblPos val="t"/>
              <c:showLegendKey val="0"/>
              <c:showVal val="1"/>
              <c:showCatName val="0"/>
              <c:showSerName val="0"/>
              <c:showPercent val="0"/>
              <c:showBubbleSize val="0"/>
            </c:dLbl>
            <c:dLbl>
              <c:idx val="15"/>
              <c:spPr/>
              <c:txPr>
                <a:bodyPr/>
                <a:lstStyle/>
                <a:p>
                  <a:pPr>
                    <a:defRPr sz="1050" b="0">
                      <a:latin typeface="Arial" pitchFamily="34" charset="0"/>
                      <a:cs typeface="Arial" pitchFamily="34" charset="0"/>
                    </a:defRPr>
                  </a:pPr>
                  <a:endParaRPr lang="es-AR"/>
                </a:p>
              </c:txPr>
              <c:dLblPos val="t"/>
              <c:showLegendKey val="0"/>
              <c:showVal val="1"/>
              <c:showCatName val="0"/>
              <c:showSerName val="0"/>
              <c:showPercent val="0"/>
              <c:showBubbleSize val="0"/>
            </c:dLbl>
            <c:dLbl>
              <c:idx val="16"/>
              <c:spPr/>
              <c:txPr>
                <a:bodyPr/>
                <a:lstStyle/>
                <a:p>
                  <a:pPr>
                    <a:defRPr sz="1050" b="0">
                      <a:latin typeface="Arial" pitchFamily="34" charset="0"/>
                      <a:cs typeface="Arial" pitchFamily="34" charset="0"/>
                    </a:defRPr>
                  </a:pPr>
                  <a:endParaRPr lang="es-AR"/>
                </a:p>
              </c:txPr>
              <c:dLblPos val="t"/>
              <c:showLegendKey val="0"/>
              <c:showVal val="1"/>
              <c:showCatName val="0"/>
              <c:showSerName val="0"/>
              <c:showPercent val="0"/>
              <c:showBubbleSize val="0"/>
            </c:dLbl>
            <c:dLbl>
              <c:idx val="17"/>
              <c:spPr>
                <a:noFill/>
                <a:ln>
                  <a:noFill/>
                </a:ln>
                <a:effectLst/>
              </c:spPr>
              <c:txPr>
                <a:bodyPr/>
                <a:lstStyle/>
                <a:p>
                  <a:pPr>
                    <a:defRPr sz="1050" b="1">
                      <a:latin typeface="Arial" pitchFamily="34" charset="0"/>
                      <a:cs typeface="Arial" pitchFamily="34" charset="0"/>
                    </a:defRPr>
                  </a:pPr>
                  <a:endParaRPr lang="es-AR"/>
                </a:p>
              </c:txPr>
              <c:dLblPos val="t"/>
              <c:showLegendKey val="0"/>
              <c:showVal val="1"/>
              <c:showCatName val="0"/>
              <c:showSerName val="0"/>
              <c:showPercent val="0"/>
              <c:showBubbleSize val="0"/>
            </c:dLbl>
            <c:spPr>
              <a:noFill/>
              <a:ln>
                <a:noFill/>
              </a:ln>
              <a:effectLst/>
            </c:spPr>
            <c:txPr>
              <a:bodyPr/>
              <a:lstStyle/>
              <a:p>
                <a:pPr>
                  <a:defRPr sz="105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Hoja1!$A$2:$A$19</c:f>
              <c:strCache>
                <c:ptCount val="18"/>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strCache>
            </c:strRef>
          </c:cat>
          <c:val>
            <c:numRef>
              <c:f>Hoja1!$C$2:$C$19</c:f>
              <c:numCache>
                <c:formatCode>General</c:formatCode>
                <c:ptCount val="18"/>
                <c:pt idx="0">
                  <c:v>73.099999999999994</c:v>
                </c:pt>
                <c:pt idx="1">
                  <c:v>73.7</c:v>
                </c:pt>
                <c:pt idx="2">
                  <c:v>73.900000000000006</c:v>
                </c:pt>
                <c:pt idx="3">
                  <c:v>74.099999999999994</c:v>
                </c:pt>
                <c:pt idx="4">
                  <c:v>73.400000000000006</c:v>
                </c:pt>
                <c:pt idx="5">
                  <c:v>71.5</c:v>
                </c:pt>
                <c:pt idx="6">
                  <c:v>73.3</c:v>
                </c:pt>
                <c:pt idx="7">
                  <c:v>74</c:v>
                </c:pt>
                <c:pt idx="8">
                  <c:v>74.900000000000006</c:v>
                </c:pt>
                <c:pt idx="9">
                  <c:v>75.3</c:v>
                </c:pt>
                <c:pt idx="10">
                  <c:v>75.2</c:v>
                </c:pt>
                <c:pt idx="11">
                  <c:v>75.099999999999994</c:v>
                </c:pt>
                <c:pt idx="12">
                  <c:v>76.2</c:v>
                </c:pt>
                <c:pt idx="13">
                  <c:v>76.5</c:v>
                </c:pt>
                <c:pt idx="14">
                  <c:v>76.7</c:v>
                </c:pt>
                <c:pt idx="15">
                  <c:v>76.8</c:v>
                </c:pt>
                <c:pt idx="16">
                  <c:v>77.099999999999994</c:v>
                </c:pt>
                <c:pt idx="17">
                  <c:v>76.599999999999994</c:v>
                </c:pt>
              </c:numCache>
            </c:numRef>
          </c:val>
          <c:smooth val="0"/>
        </c:ser>
        <c:ser>
          <c:idx val="2"/>
          <c:order val="2"/>
          <c:tx>
            <c:strRef>
              <c:f>Hoja1!$D$1</c:f>
              <c:strCache>
                <c:ptCount val="1"/>
                <c:pt idx="0">
                  <c:v>Justicia Provincial</c:v>
                </c:pt>
              </c:strCache>
            </c:strRef>
          </c:tx>
          <c:dLbls>
            <c:dLbl>
              <c:idx val="14"/>
              <c:spPr/>
              <c:txPr>
                <a:bodyPr/>
                <a:lstStyle/>
                <a:p>
                  <a:pPr>
                    <a:defRPr sz="1100" b="0">
                      <a:latin typeface="Arial" pitchFamily="34" charset="0"/>
                      <a:cs typeface="Arial" pitchFamily="34" charset="0"/>
                    </a:defRPr>
                  </a:pPr>
                  <a:endParaRPr lang="es-AR"/>
                </a:p>
              </c:txPr>
              <c:dLblPos val="t"/>
              <c:showLegendKey val="0"/>
              <c:showVal val="1"/>
              <c:showCatName val="0"/>
              <c:showSerName val="0"/>
              <c:showPercent val="0"/>
              <c:showBubbleSize val="0"/>
            </c:dLbl>
            <c:dLbl>
              <c:idx val="15"/>
              <c:spPr/>
              <c:txPr>
                <a:bodyPr/>
                <a:lstStyle/>
                <a:p>
                  <a:pPr>
                    <a:defRPr sz="1100" b="0">
                      <a:latin typeface="Arial" pitchFamily="34" charset="0"/>
                      <a:cs typeface="Arial" pitchFamily="34" charset="0"/>
                    </a:defRPr>
                  </a:pPr>
                  <a:endParaRPr lang="es-AR"/>
                </a:p>
              </c:txPr>
              <c:dLblPos val="t"/>
              <c:showLegendKey val="0"/>
              <c:showVal val="1"/>
              <c:showCatName val="0"/>
              <c:showSerName val="0"/>
              <c:showPercent val="0"/>
              <c:showBubbleSize val="0"/>
            </c:dLbl>
            <c:dLbl>
              <c:idx val="16"/>
              <c:spPr/>
              <c:txPr>
                <a:bodyPr/>
                <a:lstStyle/>
                <a:p>
                  <a:pPr>
                    <a:defRPr sz="1100" b="0">
                      <a:latin typeface="Arial" pitchFamily="34" charset="0"/>
                      <a:cs typeface="Arial" pitchFamily="34" charset="0"/>
                    </a:defRPr>
                  </a:pPr>
                  <a:endParaRPr lang="es-AR"/>
                </a:p>
              </c:txPr>
              <c:dLblPos val="t"/>
              <c:showLegendKey val="0"/>
              <c:showVal val="1"/>
              <c:showCatName val="0"/>
              <c:showSerName val="0"/>
              <c:showPercent val="0"/>
              <c:showBubbleSize val="0"/>
            </c:dLbl>
            <c:dLbl>
              <c:idx val="17"/>
              <c:spPr>
                <a:noFill/>
                <a:ln>
                  <a:noFill/>
                </a:ln>
                <a:effectLst/>
              </c:spPr>
              <c:txPr>
                <a:bodyPr/>
                <a:lstStyle/>
                <a:p>
                  <a:pPr>
                    <a:defRPr sz="1100" b="1">
                      <a:latin typeface="Arial" pitchFamily="34" charset="0"/>
                      <a:cs typeface="Arial" pitchFamily="34" charset="0"/>
                    </a:defRPr>
                  </a:pPr>
                  <a:endParaRPr lang="es-AR"/>
                </a:p>
              </c:txPr>
              <c:dLblPos val="t"/>
              <c:showLegendKey val="0"/>
              <c:showVal val="1"/>
              <c:showCatName val="0"/>
              <c:showSerName val="0"/>
              <c:showPercent val="0"/>
              <c:showBubbleSize val="0"/>
            </c:dLbl>
            <c:spPr>
              <a:noFill/>
              <a:ln>
                <a:noFill/>
              </a:ln>
              <a:effectLst/>
            </c:spPr>
            <c:txPr>
              <a:bodyPr/>
              <a:lstStyle/>
              <a:p>
                <a:pPr>
                  <a:defRPr sz="110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Hoja1!$A$2:$A$19</c:f>
              <c:strCache>
                <c:ptCount val="18"/>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strCache>
            </c:strRef>
          </c:cat>
          <c:val>
            <c:numRef>
              <c:f>Hoja1!$D$2:$D$19</c:f>
              <c:numCache>
                <c:formatCode>General</c:formatCode>
                <c:ptCount val="18"/>
                <c:pt idx="0">
                  <c:v>30.1</c:v>
                </c:pt>
                <c:pt idx="1">
                  <c:v>30.8</c:v>
                </c:pt>
                <c:pt idx="2">
                  <c:v>30.5</c:v>
                </c:pt>
                <c:pt idx="3">
                  <c:v>31.4</c:v>
                </c:pt>
                <c:pt idx="4">
                  <c:v>33.1</c:v>
                </c:pt>
                <c:pt idx="5">
                  <c:v>30.9</c:v>
                </c:pt>
                <c:pt idx="6">
                  <c:v>30.4</c:v>
                </c:pt>
                <c:pt idx="7">
                  <c:v>29.4</c:v>
                </c:pt>
                <c:pt idx="8">
                  <c:v>28.7</c:v>
                </c:pt>
                <c:pt idx="9">
                  <c:v>27.3</c:v>
                </c:pt>
                <c:pt idx="10">
                  <c:v>27.8</c:v>
                </c:pt>
                <c:pt idx="11">
                  <c:v>28.7</c:v>
                </c:pt>
                <c:pt idx="12">
                  <c:v>28.2</c:v>
                </c:pt>
                <c:pt idx="13">
                  <c:v>29.2</c:v>
                </c:pt>
                <c:pt idx="14">
                  <c:v>30.1</c:v>
                </c:pt>
                <c:pt idx="15">
                  <c:v>29.5</c:v>
                </c:pt>
                <c:pt idx="16">
                  <c:v>29</c:v>
                </c:pt>
                <c:pt idx="17">
                  <c:v>28.1</c:v>
                </c:pt>
              </c:numCache>
            </c:numRef>
          </c:val>
          <c:smooth val="0"/>
        </c:ser>
        <c:dLbls>
          <c:showLegendKey val="0"/>
          <c:showVal val="0"/>
          <c:showCatName val="0"/>
          <c:showSerName val="0"/>
          <c:showPercent val="0"/>
          <c:showBubbleSize val="0"/>
        </c:dLbls>
        <c:marker val="1"/>
        <c:smooth val="0"/>
        <c:axId val="26015616"/>
        <c:axId val="26017152"/>
      </c:lineChart>
      <c:catAx>
        <c:axId val="26015616"/>
        <c:scaling>
          <c:orientation val="minMax"/>
        </c:scaling>
        <c:delete val="0"/>
        <c:axPos val="b"/>
        <c:numFmt formatCode="General" sourceLinked="1"/>
        <c:majorTickMark val="out"/>
        <c:minorTickMark val="none"/>
        <c:tickLblPos val="nextTo"/>
        <c:txPr>
          <a:bodyPr/>
          <a:lstStyle/>
          <a:p>
            <a:pPr>
              <a:defRPr sz="900">
                <a:latin typeface="Arial" pitchFamily="34" charset="0"/>
                <a:cs typeface="Arial" pitchFamily="34" charset="0"/>
              </a:defRPr>
            </a:pPr>
            <a:endParaRPr lang="es-AR"/>
          </a:p>
        </c:txPr>
        <c:crossAx val="26017152"/>
        <c:crosses val="autoZero"/>
        <c:auto val="1"/>
        <c:lblAlgn val="ctr"/>
        <c:lblOffset val="100"/>
        <c:noMultiLvlLbl val="1"/>
      </c:catAx>
      <c:valAx>
        <c:axId val="26017152"/>
        <c:scaling>
          <c:orientation val="minMax"/>
          <c:min val="15"/>
        </c:scaling>
        <c:delete val="1"/>
        <c:axPos val="l"/>
        <c:numFmt formatCode="General" sourceLinked="1"/>
        <c:majorTickMark val="out"/>
        <c:minorTickMark val="none"/>
        <c:tickLblPos val="nextTo"/>
        <c:crossAx val="26015616"/>
        <c:crosses val="autoZero"/>
        <c:crossBetween val="between"/>
      </c:valAx>
    </c:plotArea>
    <c:legend>
      <c:legendPos val="r"/>
      <c:layout>
        <c:manualLayout>
          <c:xMode val="edge"/>
          <c:yMode val="edge"/>
          <c:x val="6.6298952670004505E-2"/>
          <c:y val="0.91742881743298366"/>
          <c:w val="0.66231408599716635"/>
          <c:h val="7.21841091730549E-2"/>
        </c:manualLayout>
      </c:layout>
      <c:overlay val="0"/>
      <c:txPr>
        <a:bodyPr/>
        <a:lstStyle/>
        <a:p>
          <a:pPr>
            <a:defRPr sz="9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9741728078048949E-2"/>
          <c:y val="0.47167484361116274"/>
          <c:w val="0.98025821425099635"/>
          <c:h val="0.29930563270747695"/>
        </c:manualLayout>
      </c:layout>
      <c:barChart>
        <c:barDir val="col"/>
        <c:grouping val="clustered"/>
        <c:varyColors val="0"/>
        <c:ser>
          <c:idx val="0"/>
          <c:order val="0"/>
          <c:tx>
            <c:strRef>
              <c:f>Hoja1!$B$1</c:f>
              <c:strCache>
                <c:ptCount val="1"/>
                <c:pt idx="0">
                  <c:v>Columna2</c:v>
                </c:pt>
              </c:strCache>
            </c:strRef>
          </c:tx>
          <c:invertIfNegative val="0"/>
          <c:dLbls>
            <c:dLbl>
              <c:idx val="10"/>
              <c:spPr/>
              <c:txPr>
                <a:bodyPr/>
                <a:lstStyle/>
                <a:p>
                  <a:pPr>
                    <a:defRPr sz="1000" b="1">
                      <a:latin typeface="Arial" pitchFamily="34" charset="0"/>
                      <a:cs typeface="Arial" pitchFamily="34" charset="0"/>
                    </a:defRPr>
                  </a:pPr>
                  <a:endParaRPr lang="es-AR"/>
                </a:p>
              </c:txPr>
              <c:showLegendKey val="0"/>
              <c:showVal val="1"/>
              <c:showCatName val="0"/>
              <c:showSerName val="0"/>
              <c:showPercent val="0"/>
              <c:showBubbleSize val="0"/>
            </c:dLbl>
            <c:spPr>
              <a:noFill/>
              <a:ln>
                <a:noFill/>
              </a:ln>
              <a:effectLst/>
            </c:spPr>
            <c:txPr>
              <a:bodyPr/>
              <a:lstStyle/>
              <a:p>
                <a:pPr>
                  <a:defRPr sz="1000">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Hoja1!$A$2:$A$16</c:f>
              <c:strCache>
                <c:ptCount val="15"/>
                <c:pt idx="0">
                  <c:v>U. 13</c:v>
                </c:pt>
                <c:pt idx="1">
                  <c:v>U. 14</c:v>
                </c:pt>
                <c:pt idx="2">
                  <c:v>U. 15</c:v>
                </c:pt>
                <c:pt idx="3">
                  <c:v>U. 16</c:v>
                </c:pt>
                <c:pt idx="4">
                  <c:v>U. 17</c:v>
                </c:pt>
                <c:pt idx="5">
                  <c:v>U. 18</c:v>
                </c:pt>
                <c:pt idx="6">
                  <c:v>U. 19</c:v>
                </c:pt>
                <c:pt idx="7">
                  <c:v>U. 21</c:v>
                </c:pt>
                <c:pt idx="8">
                  <c:v>U. 22</c:v>
                </c:pt>
                <c:pt idx="9">
                  <c:v>U. 23</c:v>
                </c:pt>
                <c:pt idx="10">
                  <c:v>COMP. FED. PARA JOV. ADULTOS</c:v>
                </c:pt>
                <c:pt idx="11">
                  <c:v>U. 25</c:v>
                </c:pt>
                <c:pt idx="12">
                  <c:v>U. 30</c:v>
                </c:pt>
                <c:pt idx="13">
                  <c:v>U. 31</c:v>
                </c:pt>
                <c:pt idx="14">
                  <c:v>U. 35</c:v>
                </c:pt>
              </c:strCache>
            </c:strRef>
          </c:cat>
          <c:val>
            <c:numRef>
              <c:f>Hoja1!$B$2:$B$16</c:f>
              <c:numCache>
                <c:formatCode>General</c:formatCode>
                <c:ptCount val="15"/>
                <c:pt idx="0">
                  <c:v>34</c:v>
                </c:pt>
                <c:pt idx="1">
                  <c:v>120</c:v>
                </c:pt>
                <c:pt idx="2">
                  <c:v>96</c:v>
                </c:pt>
                <c:pt idx="3">
                  <c:v>124</c:v>
                </c:pt>
                <c:pt idx="4">
                  <c:v>203</c:v>
                </c:pt>
                <c:pt idx="5">
                  <c:v>3</c:v>
                </c:pt>
                <c:pt idx="6">
                  <c:v>225</c:v>
                </c:pt>
                <c:pt idx="7">
                  <c:v>25</c:v>
                </c:pt>
                <c:pt idx="8">
                  <c:v>102</c:v>
                </c:pt>
                <c:pt idx="9">
                  <c:v>14</c:v>
                </c:pt>
                <c:pt idx="10">
                  <c:v>562</c:v>
                </c:pt>
                <c:pt idx="11">
                  <c:v>26</c:v>
                </c:pt>
                <c:pt idx="12">
                  <c:v>13</c:v>
                </c:pt>
                <c:pt idx="13">
                  <c:v>187</c:v>
                </c:pt>
                <c:pt idx="14">
                  <c:v>147</c:v>
                </c:pt>
              </c:numCache>
            </c:numRef>
          </c:val>
        </c:ser>
        <c:dLbls>
          <c:showLegendKey val="0"/>
          <c:showVal val="0"/>
          <c:showCatName val="0"/>
          <c:showSerName val="0"/>
          <c:showPercent val="0"/>
          <c:showBubbleSize val="0"/>
        </c:dLbls>
        <c:gapWidth val="150"/>
        <c:axId val="92901760"/>
        <c:axId val="92903296"/>
      </c:barChart>
      <c:catAx>
        <c:axId val="92901760"/>
        <c:scaling>
          <c:orientation val="minMax"/>
        </c:scaling>
        <c:delete val="0"/>
        <c:axPos val="b"/>
        <c:numFmt formatCode="General" sourceLinked="1"/>
        <c:majorTickMark val="out"/>
        <c:minorTickMark val="none"/>
        <c:tickLblPos val="nextTo"/>
        <c:txPr>
          <a:bodyPr/>
          <a:lstStyle/>
          <a:p>
            <a:pPr>
              <a:defRPr sz="700">
                <a:latin typeface="Arial" pitchFamily="34" charset="0"/>
                <a:cs typeface="Arial" pitchFamily="34" charset="0"/>
              </a:defRPr>
            </a:pPr>
            <a:endParaRPr lang="es-AR"/>
          </a:p>
        </c:txPr>
        <c:crossAx val="92903296"/>
        <c:crosses val="autoZero"/>
        <c:auto val="1"/>
        <c:lblAlgn val="ctr"/>
        <c:lblOffset val="100"/>
        <c:noMultiLvlLbl val="0"/>
      </c:catAx>
      <c:valAx>
        <c:axId val="92903296"/>
        <c:scaling>
          <c:orientation val="minMax"/>
        </c:scaling>
        <c:delete val="1"/>
        <c:axPos val="l"/>
        <c:numFmt formatCode="General" sourceLinked="1"/>
        <c:majorTickMark val="out"/>
        <c:minorTickMark val="none"/>
        <c:tickLblPos val="nextTo"/>
        <c:crossAx val="92901760"/>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6975308641975308E-2"/>
          <c:y val="6.3226778691824165E-2"/>
          <c:w val="0.98025821425099635"/>
          <c:h val="0.80474283414014847"/>
        </c:manualLayout>
      </c:layout>
      <c:barChart>
        <c:barDir val="col"/>
        <c:grouping val="clustered"/>
        <c:varyColors val="0"/>
        <c:ser>
          <c:idx val="0"/>
          <c:order val="0"/>
          <c:tx>
            <c:strRef>
              <c:f>Hoja1!$B$1</c:f>
              <c:strCache>
                <c:ptCount val="1"/>
                <c:pt idx="0">
                  <c:v>Columna2</c:v>
                </c:pt>
              </c:strCache>
            </c:strRef>
          </c:tx>
          <c:invertIfNegative val="0"/>
          <c:dLbls>
            <c:dLbl>
              <c:idx val="0"/>
              <c:layout>
                <c:manualLayout>
                  <c:x val="0"/>
                  <c:y val="6.3996283836406766E-3"/>
                </c:manualLayout>
              </c:layout>
              <c:spPr/>
              <c:txPr>
                <a:bodyPr/>
                <a:lstStyle/>
                <a:p>
                  <a:pPr>
                    <a:defRPr sz="1000" b="1">
                      <a:latin typeface="Arial" pitchFamily="34" charset="0"/>
                      <a:cs typeface="Arial" pitchFamily="34" charset="0"/>
                    </a:defRPr>
                  </a:pPr>
                  <a:endParaRPr lang="es-AR"/>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1000" b="1">
                      <a:latin typeface="Arial" pitchFamily="34" charset="0"/>
                      <a:cs typeface="Arial" pitchFamily="34" charset="0"/>
                    </a:defRPr>
                  </a:pPr>
                  <a:endParaRPr lang="es-AR"/>
                </a:p>
              </c:txPr>
              <c:showLegendKey val="0"/>
              <c:showVal val="1"/>
              <c:showCatName val="0"/>
              <c:showSerName val="0"/>
              <c:showPercent val="0"/>
              <c:showBubbleSize val="0"/>
            </c:dLbl>
            <c:dLbl>
              <c:idx val="3"/>
              <c:spPr/>
              <c:txPr>
                <a:bodyPr/>
                <a:lstStyle/>
                <a:p>
                  <a:pPr>
                    <a:defRPr sz="1000" b="1">
                      <a:latin typeface="Arial" pitchFamily="34" charset="0"/>
                      <a:cs typeface="Arial" pitchFamily="34" charset="0"/>
                    </a:defRPr>
                  </a:pPr>
                  <a:endParaRPr lang="es-AR"/>
                </a:p>
              </c:txPr>
              <c:showLegendKey val="0"/>
              <c:showVal val="1"/>
              <c:showCatName val="0"/>
              <c:showSerName val="0"/>
              <c:showPercent val="0"/>
              <c:showBubbleSize val="0"/>
            </c:dLbl>
            <c:dLbl>
              <c:idx val="4"/>
              <c:spPr>
                <a:noFill/>
                <a:ln>
                  <a:noFill/>
                </a:ln>
                <a:effectLst/>
              </c:spPr>
              <c:txPr>
                <a:bodyPr/>
                <a:lstStyle/>
                <a:p>
                  <a:pPr>
                    <a:defRPr sz="1000" b="1">
                      <a:latin typeface="Arial" pitchFamily="34" charset="0"/>
                      <a:cs typeface="Arial" pitchFamily="34" charset="0"/>
                    </a:defRPr>
                  </a:pPr>
                  <a:endParaRPr lang="es-AR"/>
                </a:p>
              </c:txPr>
              <c:showLegendKey val="0"/>
              <c:showVal val="1"/>
              <c:showCatName val="0"/>
              <c:showSerName val="0"/>
              <c:showPercent val="0"/>
              <c:showBubbleSize val="0"/>
            </c:dLbl>
            <c:spPr>
              <a:noFill/>
              <a:ln>
                <a:noFill/>
              </a:ln>
              <a:effectLst/>
            </c:spPr>
            <c:txPr>
              <a:bodyPr/>
              <a:lstStyle/>
              <a:p>
                <a:pPr>
                  <a:defRPr sz="1000">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Hoja1!$A$2:$A$15</c:f>
              <c:strCache>
                <c:ptCount val="14"/>
                <c:pt idx="0">
                  <c:v>CPF I</c:v>
                </c:pt>
                <c:pt idx="1">
                  <c:v>CPF II</c:v>
                </c:pt>
                <c:pt idx="2">
                  <c:v>C.P.F. III - CFNOA</c:v>
                </c:pt>
                <c:pt idx="3">
                  <c:v>C.P.F. C.A.B.A.</c:v>
                </c:pt>
                <c:pt idx="4">
                  <c:v>C.P.F IV </c:v>
                </c:pt>
                <c:pt idx="5">
                  <c:v>U. 4</c:v>
                </c:pt>
                <c:pt idx="6">
                  <c:v>U. 5</c:v>
                </c:pt>
                <c:pt idx="7">
                  <c:v>U. 6</c:v>
                </c:pt>
                <c:pt idx="8">
                  <c:v>U. 7</c:v>
                </c:pt>
                <c:pt idx="9">
                  <c:v>U. 8</c:v>
                </c:pt>
                <c:pt idx="10">
                  <c:v>U. 9</c:v>
                </c:pt>
                <c:pt idx="11">
                  <c:v>U. 10</c:v>
                </c:pt>
                <c:pt idx="12">
                  <c:v>U. 11</c:v>
                </c:pt>
                <c:pt idx="13">
                  <c:v>U. 12</c:v>
                </c:pt>
              </c:strCache>
            </c:strRef>
          </c:cat>
          <c:val>
            <c:numRef>
              <c:f>Hoja1!$B$2:$B$15</c:f>
              <c:numCache>
                <c:formatCode>General</c:formatCode>
                <c:ptCount val="14"/>
                <c:pt idx="0">
                  <c:v>2047</c:v>
                </c:pt>
                <c:pt idx="1">
                  <c:v>1701</c:v>
                </c:pt>
                <c:pt idx="2">
                  <c:v>454</c:v>
                </c:pt>
                <c:pt idx="3">
                  <c:v>1684</c:v>
                </c:pt>
                <c:pt idx="4">
                  <c:v>465</c:v>
                </c:pt>
                <c:pt idx="5">
                  <c:v>422</c:v>
                </c:pt>
                <c:pt idx="6">
                  <c:v>295</c:v>
                </c:pt>
                <c:pt idx="7">
                  <c:v>436</c:v>
                </c:pt>
                <c:pt idx="8">
                  <c:v>304</c:v>
                </c:pt>
                <c:pt idx="9">
                  <c:v>137</c:v>
                </c:pt>
                <c:pt idx="10">
                  <c:v>179</c:v>
                </c:pt>
                <c:pt idx="11">
                  <c:v>104</c:v>
                </c:pt>
                <c:pt idx="12">
                  <c:v>133</c:v>
                </c:pt>
                <c:pt idx="13">
                  <c:v>301</c:v>
                </c:pt>
              </c:numCache>
            </c:numRef>
          </c:val>
        </c:ser>
        <c:dLbls>
          <c:showLegendKey val="0"/>
          <c:showVal val="0"/>
          <c:showCatName val="0"/>
          <c:showSerName val="0"/>
          <c:showPercent val="0"/>
          <c:showBubbleSize val="0"/>
        </c:dLbls>
        <c:gapWidth val="150"/>
        <c:axId val="92925312"/>
        <c:axId val="92927104"/>
      </c:barChart>
      <c:catAx>
        <c:axId val="92925312"/>
        <c:scaling>
          <c:orientation val="minMax"/>
        </c:scaling>
        <c:delete val="0"/>
        <c:axPos val="b"/>
        <c:numFmt formatCode="General" sourceLinked="1"/>
        <c:majorTickMark val="out"/>
        <c:minorTickMark val="none"/>
        <c:tickLblPos val="nextTo"/>
        <c:txPr>
          <a:bodyPr/>
          <a:lstStyle/>
          <a:p>
            <a:pPr>
              <a:defRPr sz="600">
                <a:latin typeface="Arial" pitchFamily="34" charset="0"/>
                <a:cs typeface="Arial" pitchFamily="34" charset="0"/>
              </a:defRPr>
            </a:pPr>
            <a:endParaRPr lang="es-AR"/>
          </a:p>
        </c:txPr>
        <c:crossAx val="92927104"/>
        <c:crosses val="autoZero"/>
        <c:auto val="1"/>
        <c:lblAlgn val="ctr"/>
        <c:lblOffset val="100"/>
        <c:noMultiLvlLbl val="0"/>
      </c:catAx>
      <c:valAx>
        <c:axId val="92927104"/>
        <c:scaling>
          <c:orientation val="minMax"/>
          <c:max val="2500"/>
          <c:min val="0"/>
        </c:scaling>
        <c:delete val="1"/>
        <c:axPos val="l"/>
        <c:numFmt formatCode="General" sourceLinked="1"/>
        <c:majorTickMark val="out"/>
        <c:minorTickMark val="none"/>
        <c:tickLblPos val="nextTo"/>
        <c:crossAx val="92925312"/>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6975308641975308E-2"/>
          <c:y val="0.35527113763490686"/>
          <c:w val="0.98025821425099635"/>
          <c:h val="0.41570940828116126"/>
        </c:manualLayout>
      </c:layout>
      <c:barChart>
        <c:barDir val="col"/>
        <c:grouping val="clustered"/>
        <c:varyColors val="0"/>
        <c:ser>
          <c:idx val="0"/>
          <c:order val="0"/>
          <c:tx>
            <c:strRef>
              <c:f>Hoja1!$B$1</c:f>
              <c:strCache>
                <c:ptCount val="1"/>
                <c:pt idx="0">
                  <c:v>Mayo</c:v>
                </c:pt>
              </c:strCache>
            </c:strRef>
          </c:tx>
          <c:spP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0800000" scaled="1"/>
              <a:tileRect/>
            </a:gradFill>
          </c:spPr>
          <c:invertIfNegative val="0"/>
          <c:dLbls>
            <c:spPr>
              <a:noFill/>
              <a:ln>
                <a:noFill/>
              </a:ln>
              <a:effectLst/>
            </c:spPr>
            <c:txPr>
              <a:bodyPr/>
              <a:lstStyle/>
              <a:p>
                <a:pPr>
                  <a:defRPr sz="800">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Hoja1!$A$2:$A$16</c:f>
              <c:strCache>
                <c:ptCount val="15"/>
                <c:pt idx="0">
                  <c:v>U. 13</c:v>
                </c:pt>
                <c:pt idx="1">
                  <c:v>U. 14</c:v>
                </c:pt>
                <c:pt idx="2">
                  <c:v>U. 15</c:v>
                </c:pt>
                <c:pt idx="3">
                  <c:v>U. 16</c:v>
                </c:pt>
                <c:pt idx="4">
                  <c:v>U. 17</c:v>
                </c:pt>
                <c:pt idx="5">
                  <c:v>U. 18</c:v>
                </c:pt>
                <c:pt idx="6">
                  <c:v>U. 19</c:v>
                </c:pt>
                <c:pt idx="7">
                  <c:v>U. 21</c:v>
                </c:pt>
                <c:pt idx="8">
                  <c:v>U. 22</c:v>
                </c:pt>
                <c:pt idx="9">
                  <c:v>U. 23</c:v>
                </c:pt>
                <c:pt idx="10">
                  <c:v>COMP. FED. PARA JOV. ADULTOS</c:v>
                </c:pt>
                <c:pt idx="11">
                  <c:v>U. 25</c:v>
                </c:pt>
                <c:pt idx="12">
                  <c:v>U. 30</c:v>
                </c:pt>
                <c:pt idx="13">
                  <c:v>U. 31</c:v>
                </c:pt>
                <c:pt idx="14">
                  <c:v>U. 35</c:v>
                </c:pt>
              </c:strCache>
            </c:strRef>
          </c:cat>
          <c:val>
            <c:numRef>
              <c:f>Hoja1!$B$2:$B$16</c:f>
              <c:numCache>
                <c:formatCode>General</c:formatCode>
                <c:ptCount val="15"/>
                <c:pt idx="0">
                  <c:v>37</c:v>
                </c:pt>
                <c:pt idx="1">
                  <c:v>115</c:v>
                </c:pt>
                <c:pt idx="2">
                  <c:v>93</c:v>
                </c:pt>
                <c:pt idx="3">
                  <c:v>134</c:v>
                </c:pt>
                <c:pt idx="4">
                  <c:v>204</c:v>
                </c:pt>
                <c:pt idx="5">
                  <c:v>3</c:v>
                </c:pt>
                <c:pt idx="6">
                  <c:v>237</c:v>
                </c:pt>
                <c:pt idx="7">
                  <c:v>22</c:v>
                </c:pt>
                <c:pt idx="8">
                  <c:v>99</c:v>
                </c:pt>
                <c:pt idx="9">
                  <c:v>10</c:v>
                </c:pt>
                <c:pt idx="10">
                  <c:v>550</c:v>
                </c:pt>
                <c:pt idx="11">
                  <c:v>26</c:v>
                </c:pt>
                <c:pt idx="12">
                  <c:v>12</c:v>
                </c:pt>
                <c:pt idx="13">
                  <c:v>192</c:v>
                </c:pt>
                <c:pt idx="14">
                  <c:v>145</c:v>
                </c:pt>
              </c:numCache>
            </c:numRef>
          </c:val>
        </c:ser>
        <c:ser>
          <c:idx val="1"/>
          <c:order val="1"/>
          <c:tx>
            <c:strRef>
              <c:f>Hoja1!$C$1</c:f>
              <c:strCache>
                <c:ptCount val="1"/>
                <c:pt idx="0">
                  <c:v>Junio</c:v>
                </c:pt>
              </c:strCache>
            </c:strRef>
          </c:tx>
          <c:invertIfNegative val="0"/>
          <c:dLbls>
            <c:spPr>
              <a:noFill/>
              <a:ln>
                <a:noFill/>
              </a:ln>
              <a:effectLst/>
            </c:spPr>
            <c:txPr>
              <a:bodyPr/>
              <a:lstStyle/>
              <a:p>
                <a:pPr>
                  <a:defRPr sz="800">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Hoja1!$A$2:$A$16</c:f>
              <c:strCache>
                <c:ptCount val="15"/>
                <c:pt idx="0">
                  <c:v>U. 13</c:v>
                </c:pt>
                <c:pt idx="1">
                  <c:v>U. 14</c:v>
                </c:pt>
                <c:pt idx="2">
                  <c:v>U. 15</c:v>
                </c:pt>
                <c:pt idx="3">
                  <c:v>U. 16</c:v>
                </c:pt>
                <c:pt idx="4">
                  <c:v>U. 17</c:v>
                </c:pt>
                <c:pt idx="5">
                  <c:v>U. 18</c:v>
                </c:pt>
                <c:pt idx="6">
                  <c:v>U. 19</c:v>
                </c:pt>
                <c:pt idx="7">
                  <c:v>U. 21</c:v>
                </c:pt>
                <c:pt idx="8">
                  <c:v>U. 22</c:v>
                </c:pt>
                <c:pt idx="9">
                  <c:v>U. 23</c:v>
                </c:pt>
                <c:pt idx="10">
                  <c:v>COMP. FED. PARA JOV. ADULTOS</c:v>
                </c:pt>
                <c:pt idx="11">
                  <c:v>U. 25</c:v>
                </c:pt>
                <c:pt idx="12">
                  <c:v>U. 30</c:v>
                </c:pt>
                <c:pt idx="13">
                  <c:v>U. 31</c:v>
                </c:pt>
                <c:pt idx="14">
                  <c:v>U. 35</c:v>
                </c:pt>
              </c:strCache>
            </c:strRef>
          </c:cat>
          <c:val>
            <c:numRef>
              <c:f>Hoja1!$C$2:$C$16</c:f>
              <c:numCache>
                <c:formatCode>General</c:formatCode>
                <c:ptCount val="15"/>
                <c:pt idx="0">
                  <c:v>34</c:v>
                </c:pt>
                <c:pt idx="1">
                  <c:v>120</c:v>
                </c:pt>
                <c:pt idx="2">
                  <c:v>96</c:v>
                </c:pt>
                <c:pt idx="3">
                  <c:v>124</c:v>
                </c:pt>
                <c:pt idx="4">
                  <c:v>203</c:v>
                </c:pt>
                <c:pt idx="5">
                  <c:v>3</c:v>
                </c:pt>
                <c:pt idx="6">
                  <c:v>225</c:v>
                </c:pt>
                <c:pt idx="7">
                  <c:v>25</c:v>
                </c:pt>
                <c:pt idx="8">
                  <c:v>102</c:v>
                </c:pt>
                <c:pt idx="9">
                  <c:v>14</c:v>
                </c:pt>
                <c:pt idx="10">
                  <c:v>562</c:v>
                </c:pt>
                <c:pt idx="11">
                  <c:v>26</c:v>
                </c:pt>
                <c:pt idx="12">
                  <c:v>13</c:v>
                </c:pt>
                <c:pt idx="13">
                  <c:v>187</c:v>
                </c:pt>
                <c:pt idx="14">
                  <c:v>147</c:v>
                </c:pt>
              </c:numCache>
            </c:numRef>
          </c:val>
        </c:ser>
        <c:dLbls>
          <c:showLegendKey val="0"/>
          <c:showVal val="0"/>
          <c:showCatName val="0"/>
          <c:showSerName val="0"/>
          <c:showPercent val="0"/>
          <c:showBubbleSize val="0"/>
        </c:dLbls>
        <c:gapWidth val="82"/>
        <c:overlap val="-5"/>
        <c:axId val="94024448"/>
        <c:axId val="94025984"/>
      </c:barChart>
      <c:catAx>
        <c:axId val="94024448"/>
        <c:scaling>
          <c:orientation val="minMax"/>
        </c:scaling>
        <c:delete val="0"/>
        <c:axPos val="b"/>
        <c:numFmt formatCode="General" sourceLinked="1"/>
        <c:majorTickMark val="out"/>
        <c:minorTickMark val="none"/>
        <c:tickLblPos val="nextTo"/>
        <c:txPr>
          <a:bodyPr/>
          <a:lstStyle/>
          <a:p>
            <a:pPr>
              <a:defRPr sz="700">
                <a:latin typeface="Arial" pitchFamily="34" charset="0"/>
                <a:cs typeface="Arial" pitchFamily="34" charset="0"/>
              </a:defRPr>
            </a:pPr>
            <a:endParaRPr lang="es-AR"/>
          </a:p>
        </c:txPr>
        <c:crossAx val="94025984"/>
        <c:crosses val="autoZero"/>
        <c:auto val="1"/>
        <c:lblAlgn val="ctr"/>
        <c:lblOffset val="100"/>
        <c:noMultiLvlLbl val="0"/>
      </c:catAx>
      <c:valAx>
        <c:axId val="94025984"/>
        <c:scaling>
          <c:orientation val="minMax"/>
        </c:scaling>
        <c:delete val="1"/>
        <c:axPos val="l"/>
        <c:numFmt formatCode="General" sourceLinked="1"/>
        <c:majorTickMark val="out"/>
        <c:minorTickMark val="none"/>
        <c:tickLblPos val="nextTo"/>
        <c:crossAx val="94024448"/>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6975308641975308E-2"/>
          <c:y val="3.4869243581596078E-2"/>
          <c:w val="0.98025821425099635"/>
          <c:h val="0.83310021058927619"/>
        </c:manualLayout>
      </c:layout>
      <c:barChart>
        <c:barDir val="col"/>
        <c:grouping val="clustered"/>
        <c:varyColors val="0"/>
        <c:ser>
          <c:idx val="0"/>
          <c:order val="0"/>
          <c:tx>
            <c:strRef>
              <c:f>Hoja1!$B$1</c:f>
              <c:strCache>
                <c:ptCount val="1"/>
                <c:pt idx="0">
                  <c:v>Mayo</c:v>
                </c:pt>
              </c:strCache>
            </c:strRef>
          </c:tx>
          <c:spP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0800000" scaled="1"/>
              <a:tileRect/>
            </a:gradFill>
          </c:spPr>
          <c:invertIfNegative val="0"/>
          <c:dLbls>
            <c:dLbl>
              <c:idx val="0"/>
              <c:layout>
                <c:manualLayout>
                  <c:x val="-4.5222895461757848E-3"/>
                  <c:y val="6.399880669941524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0148596974505209E-3"/>
                  <c:y val="6.593894987809082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5222895461757813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5074298487252604E-3"/>
                  <c:y val="1.978168496342724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Hoja1!$A$2:$A$15</c:f>
              <c:strCache>
                <c:ptCount val="14"/>
                <c:pt idx="0">
                  <c:v>CPF I</c:v>
                </c:pt>
                <c:pt idx="1">
                  <c:v>CPF II</c:v>
                </c:pt>
                <c:pt idx="2">
                  <c:v>C.P.F. III - CFNOA</c:v>
                </c:pt>
                <c:pt idx="3">
                  <c:v>C.P.F. C.A.B.A.</c:v>
                </c:pt>
                <c:pt idx="4">
                  <c:v>C.P.F IV </c:v>
                </c:pt>
                <c:pt idx="5">
                  <c:v>U. 4</c:v>
                </c:pt>
                <c:pt idx="6">
                  <c:v>U. 5</c:v>
                </c:pt>
                <c:pt idx="7">
                  <c:v>U. 6</c:v>
                </c:pt>
                <c:pt idx="8">
                  <c:v>U. 7</c:v>
                </c:pt>
                <c:pt idx="9">
                  <c:v>U. 8</c:v>
                </c:pt>
                <c:pt idx="10">
                  <c:v>U. 9</c:v>
                </c:pt>
                <c:pt idx="11">
                  <c:v>U. 10</c:v>
                </c:pt>
                <c:pt idx="12">
                  <c:v>U. 11</c:v>
                </c:pt>
                <c:pt idx="13">
                  <c:v>U. 12</c:v>
                </c:pt>
              </c:strCache>
            </c:strRef>
          </c:cat>
          <c:val>
            <c:numRef>
              <c:f>Hoja1!$B$2:$B$15</c:f>
              <c:numCache>
                <c:formatCode>General</c:formatCode>
                <c:ptCount val="14"/>
                <c:pt idx="0">
                  <c:v>2046</c:v>
                </c:pt>
                <c:pt idx="1">
                  <c:v>1699</c:v>
                </c:pt>
                <c:pt idx="2">
                  <c:v>448</c:v>
                </c:pt>
                <c:pt idx="3">
                  <c:v>1704</c:v>
                </c:pt>
                <c:pt idx="4">
                  <c:v>456</c:v>
                </c:pt>
                <c:pt idx="5">
                  <c:v>431</c:v>
                </c:pt>
                <c:pt idx="6">
                  <c:v>293</c:v>
                </c:pt>
                <c:pt idx="7">
                  <c:v>450</c:v>
                </c:pt>
                <c:pt idx="8">
                  <c:v>302</c:v>
                </c:pt>
                <c:pt idx="9">
                  <c:v>137</c:v>
                </c:pt>
                <c:pt idx="10">
                  <c:v>179</c:v>
                </c:pt>
                <c:pt idx="11">
                  <c:v>110</c:v>
                </c:pt>
                <c:pt idx="12">
                  <c:v>126</c:v>
                </c:pt>
                <c:pt idx="13">
                  <c:v>295</c:v>
                </c:pt>
              </c:numCache>
            </c:numRef>
          </c:val>
        </c:ser>
        <c:ser>
          <c:idx val="1"/>
          <c:order val="1"/>
          <c:tx>
            <c:strRef>
              <c:f>Hoja1!$C$1</c:f>
              <c:strCache>
                <c:ptCount val="1"/>
                <c:pt idx="0">
                  <c:v>Junio</c:v>
                </c:pt>
              </c:strCache>
            </c:strRef>
          </c:tx>
          <c:invertIfNegative val="0"/>
          <c:dLbls>
            <c:spPr>
              <a:noFill/>
              <a:ln>
                <a:noFill/>
              </a:ln>
              <a:effectLst/>
            </c:spPr>
            <c:txPr>
              <a:bodyPr/>
              <a:lstStyle/>
              <a:p>
                <a:pPr>
                  <a:defRPr sz="800">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Hoja1!$A$2:$A$15</c:f>
              <c:strCache>
                <c:ptCount val="14"/>
                <c:pt idx="0">
                  <c:v>CPF I</c:v>
                </c:pt>
                <c:pt idx="1">
                  <c:v>CPF II</c:v>
                </c:pt>
                <c:pt idx="2">
                  <c:v>C.P.F. III - CFNOA</c:v>
                </c:pt>
                <c:pt idx="3">
                  <c:v>C.P.F. C.A.B.A.</c:v>
                </c:pt>
                <c:pt idx="4">
                  <c:v>C.P.F IV </c:v>
                </c:pt>
                <c:pt idx="5">
                  <c:v>U. 4</c:v>
                </c:pt>
                <c:pt idx="6">
                  <c:v>U. 5</c:v>
                </c:pt>
                <c:pt idx="7">
                  <c:v>U. 6</c:v>
                </c:pt>
                <c:pt idx="8">
                  <c:v>U. 7</c:v>
                </c:pt>
                <c:pt idx="9">
                  <c:v>U. 8</c:v>
                </c:pt>
                <c:pt idx="10">
                  <c:v>U. 9</c:v>
                </c:pt>
                <c:pt idx="11">
                  <c:v>U. 10</c:v>
                </c:pt>
                <c:pt idx="12">
                  <c:v>U. 11</c:v>
                </c:pt>
                <c:pt idx="13">
                  <c:v>U. 12</c:v>
                </c:pt>
              </c:strCache>
            </c:strRef>
          </c:cat>
          <c:val>
            <c:numRef>
              <c:f>Hoja1!$C$2:$C$15</c:f>
              <c:numCache>
                <c:formatCode>General</c:formatCode>
                <c:ptCount val="14"/>
                <c:pt idx="0">
                  <c:v>2047</c:v>
                </c:pt>
                <c:pt idx="1">
                  <c:v>1701</c:v>
                </c:pt>
                <c:pt idx="2">
                  <c:v>454</c:v>
                </c:pt>
                <c:pt idx="3">
                  <c:v>1684</c:v>
                </c:pt>
                <c:pt idx="4">
                  <c:v>465</c:v>
                </c:pt>
                <c:pt idx="5">
                  <c:v>422</c:v>
                </c:pt>
                <c:pt idx="6">
                  <c:v>295</c:v>
                </c:pt>
                <c:pt idx="7">
                  <c:v>436</c:v>
                </c:pt>
                <c:pt idx="8">
                  <c:v>304</c:v>
                </c:pt>
                <c:pt idx="9">
                  <c:v>137</c:v>
                </c:pt>
                <c:pt idx="10">
                  <c:v>179</c:v>
                </c:pt>
                <c:pt idx="11">
                  <c:v>104</c:v>
                </c:pt>
                <c:pt idx="12">
                  <c:v>133</c:v>
                </c:pt>
                <c:pt idx="13">
                  <c:v>301</c:v>
                </c:pt>
              </c:numCache>
            </c:numRef>
          </c:val>
        </c:ser>
        <c:dLbls>
          <c:showLegendKey val="0"/>
          <c:showVal val="0"/>
          <c:showCatName val="0"/>
          <c:showSerName val="0"/>
          <c:showPercent val="0"/>
          <c:showBubbleSize val="0"/>
        </c:dLbls>
        <c:gapWidth val="82"/>
        <c:overlap val="-5"/>
        <c:axId val="94322688"/>
        <c:axId val="94324224"/>
      </c:barChart>
      <c:catAx>
        <c:axId val="94322688"/>
        <c:scaling>
          <c:orientation val="minMax"/>
        </c:scaling>
        <c:delete val="0"/>
        <c:axPos val="b"/>
        <c:numFmt formatCode="General" sourceLinked="1"/>
        <c:majorTickMark val="out"/>
        <c:minorTickMark val="none"/>
        <c:tickLblPos val="nextTo"/>
        <c:txPr>
          <a:bodyPr/>
          <a:lstStyle/>
          <a:p>
            <a:pPr>
              <a:defRPr sz="600">
                <a:latin typeface="Arial" pitchFamily="34" charset="0"/>
                <a:cs typeface="Arial" pitchFamily="34" charset="0"/>
              </a:defRPr>
            </a:pPr>
            <a:endParaRPr lang="es-AR"/>
          </a:p>
        </c:txPr>
        <c:crossAx val="94324224"/>
        <c:crosses val="autoZero"/>
        <c:auto val="1"/>
        <c:lblAlgn val="ctr"/>
        <c:lblOffset val="100"/>
        <c:noMultiLvlLbl val="0"/>
      </c:catAx>
      <c:valAx>
        <c:axId val="94324224"/>
        <c:scaling>
          <c:orientation val="minMax"/>
          <c:max val="2500"/>
          <c:min val="0"/>
        </c:scaling>
        <c:delete val="1"/>
        <c:axPos val="l"/>
        <c:numFmt formatCode="General" sourceLinked="1"/>
        <c:majorTickMark val="out"/>
        <c:minorTickMark val="none"/>
        <c:tickLblPos val="nextTo"/>
        <c:crossAx val="94322688"/>
        <c:crosses val="autoZero"/>
        <c:crossBetween val="between"/>
      </c:valAx>
    </c:plotArea>
    <c:legend>
      <c:legendPos val="r"/>
      <c:layout>
        <c:manualLayout>
          <c:xMode val="edge"/>
          <c:yMode val="edge"/>
          <c:x val="0.60706953738283598"/>
          <c:y val="0.13564994891938018"/>
          <c:w val="6.6275636990002065E-2"/>
          <c:h val="0.23958268432792115"/>
        </c:manualLayout>
      </c:layout>
      <c:overlay val="0"/>
      <c:txPr>
        <a:bodyPr/>
        <a:lstStyle/>
        <a:p>
          <a:pPr>
            <a:defRPr sz="11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lineChart>
        <c:grouping val="standard"/>
        <c:varyColors val="0"/>
        <c:ser>
          <c:idx val="0"/>
          <c:order val="0"/>
          <c:tx>
            <c:strRef>
              <c:f>Hoja1!$B$1</c:f>
              <c:strCache>
                <c:ptCount val="1"/>
                <c:pt idx="0">
                  <c:v>CI</c:v>
                </c:pt>
              </c:strCache>
            </c:strRef>
          </c:tx>
          <c:dPt>
            <c:idx val="0"/>
            <c:bubble3D val="0"/>
          </c:dPt>
          <c:dLbls>
            <c:dLbl>
              <c:idx val="2"/>
              <c:spPr/>
              <c:txPr>
                <a:bodyPr/>
                <a:lstStyle/>
                <a:p>
                  <a:pPr>
                    <a:defRPr sz="900" b="0"/>
                  </a:pPr>
                  <a:endParaRPr lang="es-AR"/>
                </a:p>
              </c:txPr>
              <c:dLblPos val="t"/>
              <c:showLegendKey val="0"/>
              <c:showVal val="1"/>
              <c:showCatName val="0"/>
              <c:showSerName val="0"/>
              <c:showPercent val="0"/>
              <c:showBubbleSize val="0"/>
            </c:dLbl>
            <c:spPr>
              <a:noFill/>
              <a:ln>
                <a:noFill/>
              </a:ln>
              <a:effectLst/>
            </c:spPr>
            <c:txPr>
              <a:bodyPr/>
              <a:lstStyle/>
              <a:p>
                <a:pPr>
                  <a:defRPr sz="900"/>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Hoja1!$A$2:$A$7</c:f>
              <c:strCache>
                <c:ptCount val="6"/>
                <c:pt idx="0">
                  <c:v>Enero</c:v>
                </c:pt>
                <c:pt idx="1">
                  <c:v>Febrero</c:v>
                </c:pt>
                <c:pt idx="2">
                  <c:v>Marzo</c:v>
                </c:pt>
                <c:pt idx="3">
                  <c:v>Abril</c:v>
                </c:pt>
                <c:pt idx="4">
                  <c:v>Mayo </c:v>
                </c:pt>
                <c:pt idx="5">
                  <c:v>Junio</c:v>
                </c:pt>
              </c:strCache>
            </c:strRef>
          </c:cat>
          <c:val>
            <c:numRef>
              <c:f>Hoja1!$B$2:$B$7</c:f>
              <c:numCache>
                <c:formatCode>General</c:formatCode>
                <c:ptCount val="6"/>
                <c:pt idx="0">
                  <c:v>1966</c:v>
                </c:pt>
                <c:pt idx="1">
                  <c:v>2040</c:v>
                </c:pt>
                <c:pt idx="2">
                  <c:v>2056</c:v>
                </c:pt>
                <c:pt idx="3">
                  <c:v>2051</c:v>
                </c:pt>
                <c:pt idx="4">
                  <c:v>2046</c:v>
                </c:pt>
                <c:pt idx="5">
                  <c:v>2047</c:v>
                </c:pt>
              </c:numCache>
            </c:numRef>
          </c:val>
          <c:smooth val="0"/>
        </c:ser>
        <c:dLbls>
          <c:showLegendKey val="0"/>
          <c:showVal val="0"/>
          <c:showCatName val="0"/>
          <c:showSerName val="0"/>
          <c:showPercent val="0"/>
          <c:showBubbleSize val="0"/>
        </c:dLbls>
        <c:marker val="1"/>
        <c:smooth val="0"/>
        <c:axId val="96122368"/>
        <c:axId val="96123904"/>
      </c:lineChart>
      <c:catAx>
        <c:axId val="96122368"/>
        <c:scaling>
          <c:orientation val="minMax"/>
        </c:scaling>
        <c:delete val="0"/>
        <c:axPos val="b"/>
        <c:numFmt formatCode="General" sourceLinked="0"/>
        <c:majorTickMark val="out"/>
        <c:minorTickMark val="none"/>
        <c:tickLblPos val="nextTo"/>
        <c:txPr>
          <a:bodyPr/>
          <a:lstStyle/>
          <a:p>
            <a:pPr>
              <a:defRPr sz="1000"/>
            </a:pPr>
            <a:endParaRPr lang="es-AR"/>
          </a:p>
        </c:txPr>
        <c:crossAx val="96123904"/>
        <c:crosses val="autoZero"/>
        <c:auto val="1"/>
        <c:lblAlgn val="ctr"/>
        <c:lblOffset val="100"/>
        <c:noMultiLvlLbl val="0"/>
      </c:catAx>
      <c:valAx>
        <c:axId val="96123904"/>
        <c:scaling>
          <c:orientation val="minMax"/>
        </c:scaling>
        <c:delete val="1"/>
        <c:axPos val="l"/>
        <c:numFmt formatCode="General" sourceLinked="1"/>
        <c:majorTickMark val="out"/>
        <c:minorTickMark val="none"/>
        <c:tickLblPos val="nextTo"/>
        <c:crossAx val="96122368"/>
        <c:crosses val="autoZero"/>
        <c:crossBetween val="between"/>
      </c:valAx>
    </c:plotArea>
    <c:plotVisOnly val="1"/>
    <c:dispBlanksAs val="gap"/>
    <c:showDLblsOverMax val="0"/>
  </c:chart>
  <c:txPr>
    <a:bodyPr/>
    <a:lstStyle/>
    <a:p>
      <a:pPr>
        <a:defRPr sz="1050">
          <a:latin typeface="Arial" pitchFamily="34" charset="0"/>
          <a:cs typeface="Arial" pitchFamily="34" charset="0"/>
        </a:defRPr>
      </a:pPr>
      <a:endParaRPr lang="es-A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1.0416666666666666E-2"/>
          <c:y val="0.14136435871441488"/>
          <c:w val="0.96666666666666667"/>
          <c:h val="0.54422623777296764"/>
        </c:manualLayout>
      </c:layout>
      <c:lineChart>
        <c:grouping val="standard"/>
        <c:varyColors val="0"/>
        <c:ser>
          <c:idx val="0"/>
          <c:order val="0"/>
          <c:tx>
            <c:strRef>
              <c:f>Hoja1!$B$1</c:f>
              <c:strCache>
                <c:ptCount val="1"/>
                <c:pt idx="0">
                  <c:v>CPF II</c:v>
                </c:pt>
              </c:strCache>
            </c:strRef>
          </c:tx>
          <c:dPt>
            <c:idx val="0"/>
            <c:bubble3D val="0"/>
          </c:dPt>
          <c:dLbls>
            <c:dLbl>
              <c:idx val="2"/>
              <c:layout>
                <c:manualLayout>
                  <c:x val="-3.915999284383781E-2"/>
                  <c:y val="-9.0627311833849353E-2"/>
                </c:manualLayout>
              </c:layout>
              <c:spPr/>
              <c:txPr>
                <a:bodyPr/>
                <a:lstStyle/>
                <a:p>
                  <a:pPr>
                    <a:defRPr sz="900" b="0">
                      <a:latin typeface="Arial" pitchFamily="34" charset="0"/>
                      <a:cs typeface="Arial" pitchFamily="34" charset="0"/>
                    </a:defRPr>
                  </a:pPr>
                  <a:endParaRPr lang="es-AR"/>
                </a:p>
              </c:txPr>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Hoja1!$A$2:$A$7</c:f>
              <c:strCache>
                <c:ptCount val="6"/>
                <c:pt idx="0">
                  <c:v>Enero</c:v>
                </c:pt>
                <c:pt idx="1">
                  <c:v>Febrero</c:v>
                </c:pt>
                <c:pt idx="2">
                  <c:v>Marzo</c:v>
                </c:pt>
                <c:pt idx="3">
                  <c:v>Abril</c:v>
                </c:pt>
                <c:pt idx="4">
                  <c:v>Mayo</c:v>
                </c:pt>
                <c:pt idx="5">
                  <c:v>Junio</c:v>
                </c:pt>
              </c:strCache>
            </c:strRef>
          </c:cat>
          <c:val>
            <c:numRef>
              <c:f>Hoja1!$B$2:$B$7</c:f>
              <c:numCache>
                <c:formatCode>General</c:formatCode>
                <c:ptCount val="6"/>
                <c:pt idx="0">
                  <c:v>1623</c:v>
                </c:pt>
                <c:pt idx="1">
                  <c:v>1642</c:v>
                </c:pt>
                <c:pt idx="2">
                  <c:v>1679</c:v>
                </c:pt>
                <c:pt idx="3">
                  <c:v>1692</c:v>
                </c:pt>
                <c:pt idx="4">
                  <c:v>1699</c:v>
                </c:pt>
                <c:pt idx="5">
                  <c:v>1701</c:v>
                </c:pt>
              </c:numCache>
            </c:numRef>
          </c:val>
          <c:smooth val="0"/>
        </c:ser>
        <c:dLbls>
          <c:showLegendKey val="0"/>
          <c:showVal val="0"/>
          <c:showCatName val="0"/>
          <c:showSerName val="0"/>
          <c:showPercent val="0"/>
          <c:showBubbleSize val="0"/>
        </c:dLbls>
        <c:marker val="1"/>
        <c:smooth val="0"/>
        <c:axId val="96136576"/>
        <c:axId val="95749248"/>
      </c:lineChart>
      <c:catAx>
        <c:axId val="96136576"/>
        <c:scaling>
          <c:orientation val="minMax"/>
        </c:scaling>
        <c:delete val="0"/>
        <c:axPos val="b"/>
        <c:numFmt formatCode="General" sourceLinked="0"/>
        <c:majorTickMark val="out"/>
        <c:minorTickMark val="none"/>
        <c:tickLblPos val="nextTo"/>
        <c:txPr>
          <a:bodyPr/>
          <a:lstStyle/>
          <a:p>
            <a:pPr>
              <a:defRPr sz="1000">
                <a:latin typeface="Arial" pitchFamily="34" charset="0"/>
                <a:cs typeface="Arial" pitchFamily="34" charset="0"/>
              </a:defRPr>
            </a:pPr>
            <a:endParaRPr lang="es-AR"/>
          </a:p>
        </c:txPr>
        <c:crossAx val="95749248"/>
        <c:crosses val="autoZero"/>
        <c:auto val="1"/>
        <c:lblAlgn val="ctr"/>
        <c:lblOffset val="100"/>
        <c:noMultiLvlLbl val="0"/>
      </c:catAx>
      <c:valAx>
        <c:axId val="95749248"/>
        <c:scaling>
          <c:orientation val="minMax"/>
        </c:scaling>
        <c:delete val="1"/>
        <c:axPos val="l"/>
        <c:numFmt formatCode="General" sourceLinked="1"/>
        <c:majorTickMark val="out"/>
        <c:minorTickMark val="none"/>
        <c:tickLblPos val="nextTo"/>
        <c:crossAx val="96136576"/>
        <c:crosses val="autoZero"/>
        <c:crossBetween val="between"/>
      </c:valAx>
    </c:plotArea>
    <c:plotVisOnly val="1"/>
    <c:dispBlanksAs val="gap"/>
    <c:showDLblsOverMax val="0"/>
  </c:chart>
  <c:txPr>
    <a:bodyPr/>
    <a:lstStyle/>
    <a:p>
      <a:pPr>
        <a:defRPr sz="1100"/>
      </a:pPr>
      <a:endParaRPr lang="es-A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2916666666666665E-2"/>
          <c:y val="0.20122715565662933"/>
          <c:w val="0.95416666666666672"/>
          <c:h val="0.50611180370989395"/>
        </c:manualLayout>
      </c:layout>
      <c:lineChart>
        <c:grouping val="standard"/>
        <c:varyColors val="0"/>
        <c:ser>
          <c:idx val="0"/>
          <c:order val="0"/>
          <c:tx>
            <c:strRef>
              <c:f>Hoja1!$B$1</c:f>
              <c:strCache>
                <c:ptCount val="1"/>
                <c:pt idx="0">
                  <c:v>CABA</c:v>
                </c:pt>
              </c:strCache>
            </c:strRef>
          </c:tx>
          <c:dPt>
            <c:idx val="0"/>
            <c:bubble3D val="0"/>
          </c:dPt>
          <c:dLbls>
            <c:dLbl>
              <c:idx val="1"/>
              <c:layout>
                <c:manualLayout>
                  <c:x val="-3.5341368480713689E-2"/>
                  <c:y val="-0.1432403690714305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5728116952136398E-3"/>
                  <c:y val="-4.5373592350056169E-2"/>
                </c:manualLayout>
              </c:layout>
              <c:spPr/>
              <c:txPr>
                <a:bodyPr/>
                <a:lstStyle/>
                <a:p>
                  <a:pPr>
                    <a:defRPr sz="900" b="0">
                      <a:latin typeface="Arial" pitchFamily="34" charset="0"/>
                      <a:cs typeface="Arial" pitchFamily="34" charset="0"/>
                    </a:defRPr>
                  </a:pPr>
                  <a:endParaRPr lang="es-AR"/>
                </a:p>
              </c:txPr>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106945536494172E-2"/>
                  <c:y val="-0.1106186809874784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4887929388523984E-2"/>
                  <c:y val="-9.974364331314902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915999284383781E-2"/>
                  <c:y val="-0.1214920061922897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Hoja1!$A$2:$A$7</c:f>
              <c:strCache>
                <c:ptCount val="6"/>
                <c:pt idx="0">
                  <c:v>Enero</c:v>
                </c:pt>
                <c:pt idx="1">
                  <c:v>Febrero</c:v>
                </c:pt>
                <c:pt idx="2">
                  <c:v>Marzo</c:v>
                </c:pt>
                <c:pt idx="3">
                  <c:v>Abril</c:v>
                </c:pt>
                <c:pt idx="4">
                  <c:v>Mayo</c:v>
                </c:pt>
                <c:pt idx="5">
                  <c:v>Junio</c:v>
                </c:pt>
              </c:strCache>
            </c:strRef>
          </c:cat>
          <c:val>
            <c:numRef>
              <c:f>Hoja1!$B$2:$B$7</c:f>
              <c:numCache>
                <c:formatCode>General</c:formatCode>
                <c:ptCount val="6"/>
                <c:pt idx="0">
                  <c:v>1765</c:v>
                </c:pt>
                <c:pt idx="1">
                  <c:v>1752</c:v>
                </c:pt>
                <c:pt idx="2">
                  <c:v>1738</c:v>
                </c:pt>
                <c:pt idx="3">
                  <c:v>1702</c:v>
                </c:pt>
                <c:pt idx="4">
                  <c:v>1704</c:v>
                </c:pt>
                <c:pt idx="5">
                  <c:v>1684</c:v>
                </c:pt>
              </c:numCache>
            </c:numRef>
          </c:val>
          <c:smooth val="0"/>
        </c:ser>
        <c:dLbls>
          <c:showLegendKey val="0"/>
          <c:showVal val="0"/>
          <c:showCatName val="0"/>
          <c:showSerName val="0"/>
          <c:showPercent val="0"/>
          <c:showBubbleSize val="0"/>
        </c:dLbls>
        <c:marker val="1"/>
        <c:smooth val="0"/>
        <c:axId val="95790592"/>
        <c:axId val="95792128"/>
      </c:lineChart>
      <c:catAx>
        <c:axId val="95790592"/>
        <c:scaling>
          <c:orientation val="minMax"/>
        </c:scaling>
        <c:delete val="0"/>
        <c:axPos val="b"/>
        <c:numFmt formatCode="General" sourceLinked="0"/>
        <c:majorTickMark val="out"/>
        <c:minorTickMark val="none"/>
        <c:tickLblPos val="nextTo"/>
        <c:txPr>
          <a:bodyPr/>
          <a:lstStyle/>
          <a:p>
            <a:pPr>
              <a:defRPr sz="1000">
                <a:latin typeface="Arial" pitchFamily="34" charset="0"/>
                <a:cs typeface="Arial" pitchFamily="34" charset="0"/>
              </a:defRPr>
            </a:pPr>
            <a:endParaRPr lang="es-AR"/>
          </a:p>
        </c:txPr>
        <c:crossAx val="95792128"/>
        <c:crosses val="autoZero"/>
        <c:auto val="1"/>
        <c:lblAlgn val="ctr"/>
        <c:lblOffset val="100"/>
        <c:noMultiLvlLbl val="0"/>
      </c:catAx>
      <c:valAx>
        <c:axId val="95792128"/>
        <c:scaling>
          <c:orientation val="minMax"/>
        </c:scaling>
        <c:delete val="1"/>
        <c:axPos val="l"/>
        <c:numFmt formatCode="General" sourceLinked="1"/>
        <c:majorTickMark val="out"/>
        <c:minorTickMark val="none"/>
        <c:tickLblPos val="nextTo"/>
        <c:crossAx val="95790592"/>
        <c:crosses val="autoZero"/>
        <c:crossBetween val="between"/>
      </c:valAx>
    </c:plotArea>
    <c:plotVisOnly val="1"/>
    <c:dispBlanksAs val="gap"/>
    <c:showDLblsOverMax val="0"/>
  </c:chart>
  <c:txPr>
    <a:bodyPr/>
    <a:lstStyle/>
    <a:p>
      <a:pPr>
        <a:defRPr sz="1100"/>
      </a:pPr>
      <a:endParaRPr lang="es-A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5.2422126708143536E-2"/>
          <c:y val="5.23963243077889E-2"/>
          <c:w val="0.86306758739769651"/>
          <c:h val="0.78020209867052004"/>
        </c:manualLayout>
      </c:layout>
      <c:barChart>
        <c:barDir val="col"/>
        <c:grouping val="stacked"/>
        <c:varyColors val="0"/>
        <c:ser>
          <c:idx val="0"/>
          <c:order val="0"/>
          <c:tx>
            <c:strRef>
              <c:f>Hoja1!$B$1</c:f>
              <c:strCache>
                <c:ptCount val="1"/>
                <c:pt idx="0">
                  <c:v>Nacional</c:v>
                </c:pt>
              </c:strCache>
            </c:strRef>
          </c:tx>
          <c:invertIfNegative val="0"/>
          <c:dLbls>
            <c:dLbl>
              <c:idx val="1"/>
              <c:layout/>
              <c:tx>
                <c:rich>
                  <a:bodyPr/>
                  <a:lstStyle/>
                  <a:p>
                    <a:r>
                      <a:rPr lang="en-US" dirty="0" smtClean="0"/>
                      <a:t>37,1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Hoja1!$A$2:$A$3</c:f>
              <c:strCache>
                <c:ptCount val="2"/>
                <c:pt idx="0">
                  <c:v>Total SPF</c:v>
                </c:pt>
                <c:pt idx="1">
                  <c:v>Población femenina</c:v>
                </c:pt>
              </c:strCache>
            </c:strRef>
          </c:cat>
          <c:val>
            <c:numRef>
              <c:f>Hoja1!$B$2:$B$3</c:f>
              <c:numCache>
                <c:formatCode>General</c:formatCode>
                <c:ptCount val="2"/>
                <c:pt idx="0">
                  <c:v>57.3</c:v>
                </c:pt>
                <c:pt idx="1">
                  <c:v>37.200000000000003</c:v>
                </c:pt>
              </c:numCache>
            </c:numRef>
          </c:val>
        </c:ser>
        <c:ser>
          <c:idx val="1"/>
          <c:order val="1"/>
          <c:tx>
            <c:strRef>
              <c:f>Hoja1!$C$1</c:f>
              <c:strCache>
                <c:ptCount val="1"/>
                <c:pt idx="0">
                  <c:v>Federal</c:v>
                </c:pt>
              </c:strCache>
            </c:strRef>
          </c:tx>
          <c:invertIfNegative val="0"/>
          <c:dLbls>
            <c:dLbl>
              <c:idx val="1"/>
              <c:layout/>
              <c:tx>
                <c:rich>
                  <a:bodyPr/>
                  <a:lstStyle/>
                  <a:p>
                    <a:r>
                      <a:rPr lang="en-US" dirty="0" smtClean="0"/>
                      <a:t>58,7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Hoja1!$A$2:$A$3</c:f>
              <c:strCache>
                <c:ptCount val="2"/>
                <c:pt idx="0">
                  <c:v>Total SPF</c:v>
                </c:pt>
                <c:pt idx="1">
                  <c:v>Población femenina</c:v>
                </c:pt>
              </c:strCache>
            </c:strRef>
          </c:cat>
          <c:val>
            <c:numRef>
              <c:f>Hoja1!$C$2:$C$3</c:f>
              <c:numCache>
                <c:formatCode>General</c:formatCode>
                <c:ptCount val="2"/>
                <c:pt idx="0">
                  <c:v>36.799999999999997</c:v>
                </c:pt>
                <c:pt idx="1">
                  <c:v>58.6</c:v>
                </c:pt>
              </c:numCache>
            </c:numRef>
          </c:val>
        </c:ser>
        <c:ser>
          <c:idx val="2"/>
          <c:order val="2"/>
          <c:tx>
            <c:strRef>
              <c:f>Hoja1!$D$1</c:f>
              <c:strCache>
                <c:ptCount val="1"/>
                <c:pt idx="0">
                  <c:v>Provincial</c:v>
                </c:pt>
              </c:strCache>
            </c:strRef>
          </c:tx>
          <c:invertIfNegative val="0"/>
          <c:dLbls>
            <c:spPr>
              <a:noFill/>
              <a:ln>
                <a:noFill/>
              </a:ln>
              <a:effectLst/>
            </c:spPr>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Hoja1!$A$2:$A$3</c:f>
              <c:strCache>
                <c:ptCount val="2"/>
                <c:pt idx="0">
                  <c:v>Total SPF</c:v>
                </c:pt>
                <c:pt idx="1">
                  <c:v>Población femenina</c:v>
                </c:pt>
              </c:strCache>
            </c:strRef>
          </c:cat>
          <c:val>
            <c:numRef>
              <c:f>Hoja1!$D$2:$D$3</c:f>
              <c:numCache>
                <c:formatCode>General</c:formatCode>
                <c:ptCount val="2"/>
                <c:pt idx="0">
                  <c:v>5.9</c:v>
                </c:pt>
                <c:pt idx="1">
                  <c:v>4.2</c:v>
                </c:pt>
              </c:numCache>
            </c:numRef>
          </c:val>
        </c:ser>
        <c:dLbls>
          <c:showLegendKey val="0"/>
          <c:showVal val="0"/>
          <c:showCatName val="0"/>
          <c:showSerName val="0"/>
          <c:showPercent val="0"/>
          <c:showBubbleSize val="0"/>
        </c:dLbls>
        <c:gapWidth val="139"/>
        <c:overlap val="100"/>
        <c:axId val="95959680"/>
        <c:axId val="95977856"/>
      </c:barChart>
      <c:catAx>
        <c:axId val="95959680"/>
        <c:scaling>
          <c:orientation val="minMax"/>
        </c:scaling>
        <c:delete val="0"/>
        <c:axPos val="b"/>
        <c:numFmt formatCode="General" sourceLinked="1"/>
        <c:majorTickMark val="out"/>
        <c:minorTickMark val="none"/>
        <c:tickLblPos val="nextTo"/>
        <c:txPr>
          <a:bodyPr/>
          <a:lstStyle/>
          <a:p>
            <a:pPr>
              <a:defRPr sz="1000">
                <a:latin typeface="Arial" pitchFamily="34" charset="0"/>
                <a:cs typeface="Arial" pitchFamily="34" charset="0"/>
              </a:defRPr>
            </a:pPr>
            <a:endParaRPr lang="es-AR"/>
          </a:p>
        </c:txPr>
        <c:crossAx val="95977856"/>
        <c:crosses val="autoZero"/>
        <c:auto val="1"/>
        <c:lblAlgn val="ctr"/>
        <c:lblOffset val="100"/>
        <c:noMultiLvlLbl val="0"/>
      </c:catAx>
      <c:valAx>
        <c:axId val="95977856"/>
        <c:scaling>
          <c:orientation val="minMax"/>
          <c:max val="100"/>
        </c:scaling>
        <c:delete val="1"/>
        <c:axPos val="l"/>
        <c:numFmt formatCode="General" sourceLinked="1"/>
        <c:majorTickMark val="out"/>
        <c:minorTickMark val="none"/>
        <c:tickLblPos val="nextTo"/>
        <c:crossAx val="95959680"/>
        <c:crosses val="autoZero"/>
        <c:crossBetween val="between"/>
      </c:valAx>
    </c:plotArea>
    <c:legend>
      <c:legendPos val="r"/>
      <c:layout>
        <c:manualLayout>
          <c:xMode val="edge"/>
          <c:yMode val="edge"/>
          <c:x val="0.33515319105354796"/>
          <c:y val="0.24021153745527143"/>
          <c:w val="0.23905474623190012"/>
          <c:h val="0.47601009084578755"/>
        </c:manualLayout>
      </c:layout>
      <c:overlay val="0"/>
      <c:txPr>
        <a:bodyPr/>
        <a:lstStyle/>
        <a:p>
          <a:pPr>
            <a:defRPr sz="9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3.5480633715247768E-2"/>
          <c:y val="0.13333510782752533"/>
          <c:w val="0.94875819077932799"/>
          <c:h val="0.69144284894271002"/>
        </c:manualLayout>
      </c:layout>
      <c:lineChart>
        <c:grouping val="standard"/>
        <c:varyColors val="0"/>
        <c:ser>
          <c:idx val="0"/>
          <c:order val="0"/>
          <c:tx>
            <c:strRef>
              <c:f>Hoja1!$B$1</c:f>
              <c:strCache>
                <c:ptCount val="1"/>
                <c:pt idx="0">
                  <c:v>Población</c:v>
                </c:pt>
              </c:strCache>
            </c:strRef>
          </c:tx>
          <c:dLbls>
            <c:dLbl>
              <c:idx val="14"/>
              <c:layout>
                <c:manualLayout>
                  <c:x val="-3.7638799390441E-2"/>
                  <c:y val="6.9433257415842733E-2"/>
                </c:manualLayout>
              </c:layout>
              <c:spPr/>
              <c:txPr>
                <a:bodyPr/>
                <a:lstStyle/>
                <a:p>
                  <a:pPr>
                    <a:defRPr sz="900" b="0">
                      <a:latin typeface="Arial" pitchFamily="34" charset="0"/>
                      <a:cs typeface="Arial" pitchFamily="34" charset="0"/>
                    </a:defRPr>
                  </a:pPr>
                  <a:endParaRPr lang="es-AR"/>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7"/>
              <c:spPr>
                <a:noFill/>
                <a:ln>
                  <a:noFill/>
                </a:ln>
                <a:effectLst/>
              </c:spPr>
              <c:txPr>
                <a:bodyPr/>
                <a:lstStyle/>
                <a:p>
                  <a:pPr>
                    <a:defRPr sz="900" b="1">
                      <a:latin typeface="Arial" pitchFamily="34" charset="0"/>
                      <a:cs typeface="Arial" pitchFamily="34" charset="0"/>
                    </a:defRPr>
                  </a:pPr>
                  <a:endParaRPr lang="es-AR"/>
                </a:p>
              </c:txPr>
              <c:dLblPos val="b"/>
              <c:showLegendKey val="0"/>
              <c:showVal val="1"/>
              <c:showCatName val="0"/>
              <c:showSerName val="0"/>
              <c:showPercent val="0"/>
              <c:showBubbleSize val="0"/>
            </c:dLbl>
            <c:spPr>
              <a:noFill/>
              <a:ln>
                <a:noFill/>
              </a:ln>
              <a:effectLst/>
            </c:spPr>
            <c:txPr>
              <a:bodyPr/>
              <a:lstStyle/>
              <a:p>
                <a:pPr>
                  <a:defRPr sz="900">
                    <a:latin typeface="Arial" pitchFamily="34" charset="0"/>
                    <a:cs typeface="Arial" pitchFamily="34" charset="0"/>
                  </a:defRPr>
                </a:pPr>
                <a:endParaRPr lang="es-A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Hoja1!$A$2:$A$19</c:f>
              <c:strCache>
                <c:ptCount val="18"/>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strCache>
            </c:strRef>
          </c:cat>
          <c:val>
            <c:numRef>
              <c:f>Hoja1!$B$2:$B$19</c:f>
              <c:numCache>
                <c:formatCode>General</c:formatCode>
                <c:ptCount val="18"/>
                <c:pt idx="0">
                  <c:v>9850</c:v>
                </c:pt>
                <c:pt idx="1">
                  <c:v>9874</c:v>
                </c:pt>
                <c:pt idx="2">
                  <c:v>9902</c:v>
                </c:pt>
                <c:pt idx="3">
                  <c:v>10083</c:v>
                </c:pt>
                <c:pt idx="4">
                  <c:v>10074</c:v>
                </c:pt>
                <c:pt idx="5">
                  <c:v>10111</c:v>
                </c:pt>
                <c:pt idx="6">
                  <c:v>10094</c:v>
                </c:pt>
                <c:pt idx="7">
                  <c:v>10205</c:v>
                </c:pt>
                <c:pt idx="8">
                  <c:v>10300</c:v>
                </c:pt>
                <c:pt idx="9">
                  <c:v>10485</c:v>
                </c:pt>
                <c:pt idx="10">
                  <c:v>10519</c:v>
                </c:pt>
                <c:pt idx="11">
                  <c:v>10424</c:v>
                </c:pt>
                <c:pt idx="12">
                  <c:v>10544</c:v>
                </c:pt>
                <c:pt idx="13">
                  <c:v>10641</c:v>
                </c:pt>
                <c:pt idx="14">
                  <c:v>10652</c:v>
                </c:pt>
                <c:pt idx="15">
                  <c:v>10613</c:v>
                </c:pt>
                <c:pt idx="16">
                  <c:v>10545</c:v>
                </c:pt>
                <c:pt idx="17">
                  <c:v>10543</c:v>
                </c:pt>
              </c:numCache>
            </c:numRef>
          </c:val>
          <c:smooth val="0"/>
        </c:ser>
        <c:ser>
          <c:idx val="1"/>
          <c:order val="1"/>
          <c:tx>
            <c:strRef>
              <c:f>Hoja1!$C$1</c:f>
              <c:strCache>
                <c:ptCount val="1"/>
                <c:pt idx="0">
                  <c:v>Capacidad real de alojamiento</c:v>
                </c:pt>
              </c:strCache>
            </c:strRef>
          </c:tx>
          <c:dLbls>
            <c:dLbl>
              <c:idx val="14"/>
              <c:spPr/>
              <c:txPr>
                <a:bodyPr/>
                <a:lstStyle/>
                <a:p>
                  <a:pPr>
                    <a:defRPr sz="900" b="0">
                      <a:latin typeface="Arial" pitchFamily="34" charset="0"/>
                      <a:cs typeface="Arial" pitchFamily="34" charset="0"/>
                    </a:defRPr>
                  </a:pPr>
                  <a:endParaRPr lang="es-AR"/>
                </a:p>
              </c:txPr>
              <c:dLblPos val="t"/>
              <c:showLegendKey val="0"/>
              <c:showVal val="1"/>
              <c:showCatName val="0"/>
              <c:showSerName val="0"/>
              <c:showPercent val="0"/>
              <c:showBubbleSize val="0"/>
            </c:dLbl>
            <c:dLbl>
              <c:idx val="17"/>
              <c:spPr>
                <a:noFill/>
                <a:ln>
                  <a:noFill/>
                </a:ln>
                <a:effectLst/>
              </c:spPr>
              <c:txPr>
                <a:bodyPr/>
                <a:lstStyle/>
                <a:p>
                  <a:pPr>
                    <a:defRPr sz="900" b="1">
                      <a:latin typeface="Arial" pitchFamily="34" charset="0"/>
                      <a:cs typeface="Arial" pitchFamily="34" charset="0"/>
                    </a:defRPr>
                  </a:pPr>
                  <a:endParaRPr lang="es-AR"/>
                </a:p>
              </c:txPr>
              <c:dLblPos val="t"/>
              <c:showLegendKey val="0"/>
              <c:showVal val="1"/>
              <c:showCatName val="0"/>
              <c:showSerName val="0"/>
              <c:showPercent val="0"/>
              <c:showBubbleSize val="0"/>
            </c:dLbl>
            <c:spPr>
              <a:noFill/>
              <a:ln>
                <a:noFill/>
              </a:ln>
              <a:effectLst/>
            </c:spPr>
            <c:txPr>
              <a:bodyPr/>
              <a:lstStyle/>
              <a:p>
                <a:pPr>
                  <a:defRPr sz="90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Hoja1!$A$2:$A$19</c:f>
              <c:strCache>
                <c:ptCount val="18"/>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strCache>
            </c:strRef>
          </c:cat>
          <c:val>
            <c:numRef>
              <c:f>Hoja1!$C$2:$C$19</c:f>
              <c:numCache>
                <c:formatCode>General</c:formatCode>
                <c:ptCount val="18"/>
                <c:pt idx="0">
                  <c:v>10790</c:v>
                </c:pt>
                <c:pt idx="1">
                  <c:v>10775</c:v>
                </c:pt>
                <c:pt idx="2">
                  <c:v>10826</c:v>
                </c:pt>
                <c:pt idx="3">
                  <c:v>10848</c:v>
                </c:pt>
                <c:pt idx="4">
                  <c:v>10848</c:v>
                </c:pt>
                <c:pt idx="5">
                  <c:v>10917</c:v>
                </c:pt>
                <c:pt idx="6">
                  <c:v>10910</c:v>
                </c:pt>
                <c:pt idx="7">
                  <c:v>10835</c:v>
                </c:pt>
                <c:pt idx="8">
                  <c:v>10879</c:v>
                </c:pt>
                <c:pt idx="9">
                  <c:v>10914</c:v>
                </c:pt>
                <c:pt idx="10">
                  <c:v>10984</c:v>
                </c:pt>
                <c:pt idx="11">
                  <c:v>11071</c:v>
                </c:pt>
                <c:pt idx="12">
                  <c:v>11065</c:v>
                </c:pt>
                <c:pt idx="13">
                  <c:v>11282</c:v>
                </c:pt>
                <c:pt idx="14">
                  <c:v>11521</c:v>
                </c:pt>
                <c:pt idx="15">
                  <c:v>11611</c:v>
                </c:pt>
                <c:pt idx="16">
                  <c:v>11639</c:v>
                </c:pt>
                <c:pt idx="17">
                  <c:v>11639</c:v>
                </c:pt>
              </c:numCache>
            </c:numRef>
          </c:val>
          <c:smooth val="0"/>
        </c:ser>
        <c:dLbls>
          <c:showLegendKey val="0"/>
          <c:showVal val="0"/>
          <c:showCatName val="0"/>
          <c:showSerName val="0"/>
          <c:showPercent val="0"/>
          <c:showBubbleSize val="0"/>
        </c:dLbls>
        <c:marker val="1"/>
        <c:smooth val="0"/>
        <c:axId val="24516480"/>
        <c:axId val="24518016"/>
      </c:lineChart>
      <c:catAx>
        <c:axId val="24516480"/>
        <c:scaling>
          <c:orientation val="minMax"/>
        </c:scaling>
        <c:delete val="0"/>
        <c:axPos val="b"/>
        <c:numFmt formatCode="General" sourceLinked="1"/>
        <c:majorTickMark val="out"/>
        <c:minorTickMark val="none"/>
        <c:tickLblPos val="nextTo"/>
        <c:txPr>
          <a:bodyPr/>
          <a:lstStyle/>
          <a:p>
            <a:pPr>
              <a:defRPr sz="1000">
                <a:latin typeface="Arial" pitchFamily="34" charset="0"/>
                <a:cs typeface="Arial" pitchFamily="34" charset="0"/>
              </a:defRPr>
            </a:pPr>
            <a:endParaRPr lang="es-AR"/>
          </a:p>
        </c:txPr>
        <c:crossAx val="24518016"/>
        <c:crosses val="autoZero"/>
        <c:auto val="1"/>
        <c:lblAlgn val="ctr"/>
        <c:lblOffset val="100"/>
        <c:noMultiLvlLbl val="1"/>
      </c:catAx>
      <c:valAx>
        <c:axId val="24518016"/>
        <c:scaling>
          <c:orientation val="minMax"/>
          <c:max val="12000"/>
          <c:min val="8000"/>
        </c:scaling>
        <c:delete val="1"/>
        <c:axPos val="l"/>
        <c:numFmt formatCode="General" sourceLinked="1"/>
        <c:majorTickMark val="out"/>
        <c:minorTickMark val="none"/>
        <c:tickLblPos val="nextTo"/>
        <c:crossAx val="24516480"/>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6554433766618462E-3"/>
          <c:y val="0"/>
          <c:w val="0.91083427072917822"/>
          <c:h val="0.8493881964726423"/>
        </c:manualLayout>
      </c:layout>
      <c:barChart>
        <c:barDir val="col"/>
        <c:grouping val="stacked"/>
        <c:varyColors val="0"/>
        <c:ser>
          <c:idx val="0"/>
          <c:order val="0"/>
          <c:tx>
            <c:strRef>
              <c:f>Hoja1!$B$1</c:f>
              <c:strCache>
                <c:ptCount val="1"/>
                <c:pt idx="0">
                  <c:v>Encarceladas preventivamente </c:v>
                </c:pt>
              </c:strCache>
            </c:strRef>
          </c:tx>
          <c:invertIfNegative val="0"/>
          <c:dLbls>
            <c:spPr>
              <a:noFill/>
              <a:ln>
                <a:noFill/>
              </a:ln>
              <a:effectLst/>
            </c:spPr>
            <c:txPr>
              <a:bodyPr/>
              <a:lstStyle/>
              <a:p>
                <a:pPr algn="ctr">
                  <a:defRPr lang="es-AR" sz="1100" b="0" i="0" u="none" strike="noStrike" kern="1200" baseline="0">
                    <a:solidFill>
                      <a:prstClr val="white"/>
                    </a:solidFill>
                    <a:latin typeface="Arial" pitchFamily="34" charset="0"/>
                    <a:ea typeface="+mn-ea"/>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Hoja1!$A$2:$A$3</c:f>
              <c:strCache>
                <c:ptCount val="2"/>
                <c:pt idx="0">
                  <c:v>Total SPF</c:v>
                </c:pt>
                <c:pt idx="1">
                  <c:v>Población femenina</c:v>
                </c:pt>
              </c:strCache>
            </c:strRef>
          </c:cat>
          <c:val>
            <c:numRef>
              <c:f>Hoja1!$B$2:$B$3</c:f>
              <c:numCache>
                <c:formatCode>General</c:formatCode>
                <c:ptCount val="2"/>
                <c:pt idx="0">
                  <c:v>62.2</c:v>
                </c:pt>
                <c:pt idx="1">
                  <c:v>64.5</c:v>
                </c:pt>
              </c:numCache>
            </c:numRef>
          </c:val>
        </c:ser>
        <c:ser>
          <c:idx val="1"/>
          <c:order val="1"/>
          <c:tx>
            <c:strRef>
              <c:f>Hoja1!$C$1</c:f>
              <c:strCache>
                <c:ptCount val="1"/>
                <c:pt idx="0">
                  <c:v>Condenadas</c:v>
                </c:pt>
              </c:strCache>
            </c:strRef>
          </c:tx>
          <c:invertIfNegative val="0"/>
          <c:dLbls>
            <c:spPr>
              <a:noFill/>
              <a:ln>
                <a:noFill/>
              </a:ln>
              <a:effectLst/>
            </c:spPr>
            <c:txPr>
              <a:bodyPr/>
              <a:lstStyle/>
              <a:p>
                <a:pPr algn="ctr">
                  <a:defRPr lang="es-AR" sz="1100" b="0" i="0" u="none" strike="noStrike" kern="1200" baseline="0">
                    <a:solidFill>
                      <a:prstClr val="white"/>
                    </a:solidFill>
                    <a:latin typeface="Arial" pitchFamily="34" charset="0"/>
                    <a:ea typeface="+mn-ea"/>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Hoja1!$A$2:$A$3</c:f>
              <c:strCache>
                <c:ptCount val="2"/>
                <c:pt idx="0">
                  <c:v>Total SPF</c:v>
                </c:pt>
                <c:pt idx="1">
                  <c:v>Población femenina</c:v>
                </c:pt>
              </c:strCache>
            </c:strRef>
          </c:cat>
          <c:val>
            <c:numRef>
              <c:f>Hoja1!$C$2:$C$3</c:f>
              <c:numCache>
                <c:formatCode>General</c:formatCode>
                <c:ptCount val="2"/>
                <c:pt idx="0">
                  <c:v>37.799999999999997</c:v>
                </c:pt>
                <c:pt idx="1">
                  <c:v>35.5</c:v>
                </c:pt>
              </c:numCache>
            </c:numRef>
          </c:val>
        </c:ser>
        <c:dLbls>
          <c:showLegendKey val="0"/>
          <c:showVal val="0"/>
          <c:showCatName val="0"/>
          <c:showSerName val="0"/>
          <c:showPercent val="0"/>
          <c:showBubbleSize val="0"/>
        </c:dLbls>
        <c:gapWidth val="140"/>
        <c:overlap val="100"/>
        <c:axId val="95889664"/>
        <c:axId val="95895552"/>
      </c:barChart>
      <c:catAx>
        <c:axId val="95889664"/>
        <c:scaling>
          <c:orientation val="minMax"/>
        </c:scaling>
        <c:delete val="0"/>
        <c:axPos val="b"/>
        <c:numFmt formatCode="General" sourceLinked="1"/>
        <c:majorTickMark val="out"/>
        <c:minorTickMark val="none"/>
        <c:tickLblPos val="nextTo"/>
        <c:txPr>
          <a:bodyPr/>
          <a:lstStyle/>
          <a:p>
            <a:pPr>
              <a:defRPr sz="1000">
                <a:latin typeface="Arial" pitchFamily="34" charset="0"/>
                <a:cs typeface="Arial" pitchFamily="34" charset="0"/>
              </a:defRPr>
            </a:pPr>
            <a:endParaRPr lang="es-AR"/>
          </a:p>
        </c:txPr>
        <c:crossAx val="95895552"/>
        <c:crosses val="autoZero"/>
        <c:auto val="1"/>
        <c:lblAlgn val="ctr"/>
        <c:lblOffset val="100"/>
        <c:noMultiLvlLbl val="0"/>
      </c:catAx>
      <c:valAx>
        <c:axId val="95895552"/>
        <c:scaling>
          <c:orientation val="minMax"/>
          <c:max val="100"/>
        </c:scaling>
        <c:delete val="1"/>
        <c:axPos val="l"/>
        <c:numFmt formatCode="General" sourceLinked="1"/>
        <c:majorTickMark val="out"/>
        <c:minorTickMark val="none"/>
        <c:tickLblPos val="nextTo"/>
        <c:crossAx val="95889664"/>
        <c:crosses val="autoZero"/>
        <c:crossBetween val="between"/>
      </c:valAx>
    </c:plotArea>
    <c:legend>
      <c:legendPos val="r"/>
      <c:layout>
        <c:manualLayout>
          <c:xMode val="edge"/>
          <c:yMode val="edge"/>
          <c:x val="0.32049049236102611"/>
          <c:y val="0.10639480550736334"/>
          <c:w val="0.28036780483404322"/>
          <c:h val="0.60884952487613486"/>
        </c:manualLayout>
      </c:layout>
      <c:overlay val="0"/>
      <c:txPr>
        <a:bodyPr/>
        <a:lstStyle/>
        <a:p>
          <a:pPr>
            <a:defRPr sz="9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1.125653315687756E-2"/>
          <c:y val="0.12836191997089116"/>
          <c:w val="0.95422944459162662"/>
          <c:h val="0.53346276723307018"/>
        </c:manualLayout>
      </c:layout>
      <c:lineChart>
        <c:grouping val="standard"/>
        <c:varyColors val="0"/>
        <c:ser>
          <c:idx val="0"/>
          <c:order val="0"/>
          <c:tx>
            <c:strRef>
              <c:f>Hoja1!$B$1</c:f>
              <c:strCache>
                <c:ptCount val="1"/>
                <c:pt idx="0">
                  <c:v>Serie 1</c:v>
                </c:pt>
              </c:strCache>
            </c:strRef>
          </c:tx>
          <c:dLbls>
            <c:dLbl>
              <c:idx val="15"/>
              <c:spPr/>
              <c:txPr>
                <a:bodyPr/>
                <a:lstStyle/>
                <a:p>
                  <a:pPr>
                    <a:defRPr sz="900" b="0">
                      <a:latin typeface="Arial" pitchFamily="34" charset="0"/>
                      <a:cs typeface="Arial" pitchFamily="34" charset="0"/>
                    </a:defRPr>
                  </a:pPr>
                  <a:endParaRPr lang="es-AR"/>
                </a:p>
              </c:txPr>
              <c:dLblPos val="t"/>
              <c:showLegendKey val="0"/>
              <c:showVal val="1"/>
              <c:showCatName val="0"/>
              <c:showSerName val="0"/>
              <c:showPercent val="0"/>
              <c:showBubbleSize val="0"/>
            </c:dLbl>
            <c:dLbl>
              <c:idx val="16"/>
              <c:spPr/>
              <c:txPr>
                <a:bodyPr/>
                <a:lstStyle/>
                <a:p>
                  <a:pPr>
                    <a:defRPr sz="900" b="0">
                      <a:latin typeface="Arial" pitchFamily="34" charset="0"/>
                      <a:cs typeface="Arial" pitchFamily="34" charset="0"/>
                    </a:defRPr>
                  </a:pPr>
                  <a:endParaRPr lang="es-AR"/>
                </a:p>
              </c:txPr>
              <c:dLblPos val="t"/>
              <c:showLegendKey val="0"/>
              <c:showVal val="1"/>
              <c:showCatName val="0"/>
              <c:showSerName val="0"/>
              <c:showPercent val="0"/>
              <c:showBubbleSize val="0"/>
            </c:dLbl>
            <c:dLbl>
              <c:idx val="17"/>
              <c:spPr>
                <a:noFill/>
                <a:ln>
                  <a:noFill/>
                </a:ln>
                <a:effectLst/>
              </c:spPr>
              <c:txPr>
                <a:bodyPr/>
                <a:lstStyle/>
                <a:p>
                  <a:pPr>
                    <a:defRPr sz="900" b="1">
                      <a:latin typeface="Arial" pitchFamily="34" charset="0"/>
                      <a:cs typeface="Arial" pitchFamily="34" charset="0"/>
                    </a:defRPr>
                  </a:pPr>
                  <a:endParaRPr lang="es-AR"/>
                </a:p>
              </c:txPr>
              <c:dLblPos val="t"/>
              <c:showLegendKey val="0"/>
              <c:showVal val="1"/>
              <c:showCatName val="0"/>
              <c:showSerName val="0"/>
              <c:showPercent val="0"/>
              <c:showBubbleSize val="0"/>
            </c:dLbl>
            <c:spPr>
              <a:noFill/>
              <a:ln>
                <a:noFill/>
              </a:ln>
              <a:effectLst/>
            </c:spPr>
            <c:txPr>
              <a:bodyPr/>
              <a:lstStyle/>
              <a:p>
                <a:pPr>
                  <a:defRPr sz="90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Hoja1!$A$2:$A$19</c:f>
              <c:strCache>
                <c:ptCount val="18"/>
                <c:pt idx="0">
                  <c:v>Ene </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Mayo</c:v>
                </c:pt>
                <c:pt idx="17">
                  <c:v>Junio</c:v>
                </c:pt>
              </c:strCache>
            </c:strRef>
          </c:cat>
          <c:val>
            <c:numRef>
              <c:f>Hoja1!$B$2:$B$19</c:f>
              <c:numCache>
                <c:formatCode>General</c:formatCode>
                <c:ptCount val="18"/>
                <c:pt idx="0">
                  <c:v>770</c:v>
                </c:pt>
                <c:pt idx="1">
                  <c:v>759</c:v>
                </c:pt>
                <c:pt idx="2">
                  <c:v>739</c:v>
                </c:pt>
                <c:pt idx="3">
                  <c:v>764</c:v>
                </c:pt>
                <c:pt idx="4">
                  <c:v>746</c:v>
                </c:pt>
                <c:pt idx="5">
                  <c:v>730</c:v>
                </c:pt>
                <c:pt idx="6">
                  <c:v>730</c:v>
                </c:pt>
                <c:pt idx="7">
                  <c:v>736</c:v>
                </c:pt>
                <c:pt idx="8">
                  <c:v>756</c:v>
                </c:pt>
                <c:pt idx="9">
                  <c:v>756</c:v>
                </c:pt>
                <c:pt idx="10">
                  <c:v>751</c:v>
                </c:pt>
                <c:pt idx="11">
                  <c:v>735</c:v>
                </c:pt>
                <c:pt idx="12">
                  <c:v>734</c:v>
                </c:pt>
                <c:pt idx="13">
                  <c:v>734</c:v>
                </c:pt>
                <c:pt idx="14">
                  <c:v>730</c:v>
                </c:pt>
                <c:pt idx="15">
                  <c:v>732</c:v>
                </c:pt>
                <c:pt idx="16">
                  <c:v>714</c:v>
                </c:pt>
                <c:pt idx="17">
                  <c:v>715</c:v>
                </c:pt>
              </c:numCache>
            </c:numRef>
          </c:val>
          <c:smooth val="0"/>
        </c:ser>
        <c:dLbls>
          <c:showLegendKey val="0"/>
          <c:showVal val="0"/>
          <c:showCatName val="0"/>
          <c:showSerName val="0"/>
          <c:showPercent val="0"/>
          <c:showBubbleSize val="0"/>
        </c:dLbls>
        <c:marker val="1"/>
        <c:smooth val="0"/>
        <c:axId val="96036736"/>
        <c:axId val="96038272"/>
      </c:lineChart>
      <c:catAx>
        <c:axId val="96036736"/>
        <c:scaling>
          <c:orientation val="minMax"/>
        </c:scaling>
        <c:delete val="0"/>
        <c:axPos val="b"/>
        <c:numFmt formatCode="General" sourceLinked="1"/>
        <c:majorTickMark val="out"/>
        <c:minorTickMark val="none"/>
        <c:tickLblPos val="nextTo"/>
        <c:txPr>
          <a:bodyPr/>
          <a:lstStyle/>
          <a:p>
            <a:pPr>
              <a:defRPr sz="800">
                <a:latin typeface="Arial" pitchFamily="34" charset="0"/>
                <a:cs typeface="Arial" pitchFamily="34" charset="0"/>
              </a:defRPr>
            </a:pPr>
            <a:endParaRPr lang="es-AR"/>
          </a:p>
        </c:txPr>
        <c:crossAx val="96038272"/>
        <c:crosses val="autoZero"/>
        <c:auto val="1"/>
        <c:lblAlgn val="ctr"/>
        <c:lblOffset val="100"/>
        <c:noMultiLvlLbl val="1"/>
      </c:catAx>
      <c:valAx>
        <c:axId val="96038272"/>
        <c:scaling>
          <c:orientation val="minMax"/>
          <c:max val="850"/>
          <c:min val="600"/>
        </c:scaling>
        <c:delete val="1"/>
        <c:axPos val="l"/>
        <c:numFmt formatCode="General" sourceLinked="1"/>
        <c:majorTickMark val="out"/>
        <c:minorTickMark val="none"/>
        <c:tickLblPos val="nextTo"/>
        <c:crossAx val="96036736"/>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567027436228016"/>
          <c:y val="6.4073272075551593E-2"/>
          <c:w val="0.57972499179677706"/>
          <c:h val="0.6738811494919128"/>
        </c:manualLayout>
      </c:layout>
      <c:doughnutChart>
        <c:varyColors val="1"/>
        <c:ser>
          <c:idx val="0"/>
          <c:order val="0"/>
          <c:tx>
            <c:strRef>
              <c:f>Hoja1!$B$1</c:f>
              <c:strCache>
                <c:ptCount val="1"/>
                <c:pt idx="0">
                  <c:v>Columna1</c:v>
                </c:pt>
              </c:strCache>
            </c:strRef>
          </c:tx>
          <c:dPt>
            <c:idx val="0"/>
            <c:bubble3D val="0"/>
            <c:explosion val="8"/>
          </c:dPt>
          <c:dPt>
            <c:idx val="1"/>
            <c:bubble3D val="0"/>
          </c:dPt>
          <c:dLbls>
            <c:dLbl>
              <c:idx val="0"/>
              <c:layout>
                <c:manualLayout>
                  <c:x val="4.4653786237166052E-3"/>
                  <c:y val="-6.5270933948515519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
                  <c:y val="2.5936660632478743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2.4740918427049032E-2"/>
                  <c:y val="-1.0374664252991498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4.1234864045081717E-3"/>
                  <c:y val="-3.1123992758974494E-2"/>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extLst>
          </c:dLbls>
          <c:cat>
            <c:strRef>
              <c:f>Hoja1!$A$2:$A$5</c:f>
              <c:strCache>
                <c:ptCount val="4"/>
                <c:pt idx="0">
                  <c:v>Menores de 1 año</c:v>
                </c:pt>
                <c:pt idx="1">
                  <c:v>Entre 1 y 2 años</c:v>
                </c:pt>
                <c:pt idx="2">
                  <c:v>Entre 2 y 3 años</c:v>
                </c:pt>
                <c:pt idx="3">
                  <c:v>Entre 3 y 4 años</c:v>
                </c:pt>
              </c:strCache>
            </c:strRef>
          </c:cat>
          <c:val>
            <c:numRef>
              <c:f>Hoja1!$B$2:$B$5</c:f>
              <c:numCache>
                <c:formatCode>General</c:formatCode>
                <c:ptCount val="4"/>
                <c:pt idx="0">
                  <c:v>22</c:v>
                </c:pt>
                <c:pt idx="1">
                  <c:v>11</c:v>
                </c:pt>
                <c:pt idx="2">
                  <c:v>5</c:v>
                </c:pt>
                <c:pt idx="3">
                  <c:v>2</c:v>
                </c:pt>
              </c:numCache>
            </c:numRef>
          </c:val>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
          <c:y val="0.73335642444957094"/>
          <c:w val="0.99418263732995493"/>
          <c:h val="0.15021984089309942"/>
        </c:manualLayout>
      </c:layout>
      <c:overlay val="0"/>
      <c:txPr>
        <a:bodyPr/>
        <a:lstStyle/>
        <a:p>
          <a:pPr>
            <a:defRPr sz="9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3.1122343243913074E-2"/>
          <c:y val="0.12836199415661523"/>
          <c:w val="0.93097195148766065"/>
          <c:h val="0.40659208925314028"/>
        </c:manualLayout>
      </c:layout>
      <c:lineChart>
        <c:grouping val="standard"/>
        <c:varyColors val="0"/>
        <c:ser>
          <c:idx val="0"/>
          <c:order val="0"/>
          <c:tx>
            <c:strRef>
              <c:f>Hoja1!$B$1</c:f>
              <c:strCache>
                <c:ptCount val="1"/>
                <c:pt idx="0">
                  <c:v>Serie 1</c:v>
                </c:pt>
              </c:strCache>
            </c:strRef>
          </c:tx>
          <c:dLbls>
            <c:dLbl>
              <c:idx val="14"/>
              <c:layout>
                <c:manualLayout>
                  <c:x val="-3.1452652380188212E-2"/>
                  <c:y val="-0.1356459124611146"/>
                </c:manualLayout>
              </c:layout>
              <c:spPr/>
              <c:txPr>
                <a:bodyPr/>
                <a:lstStyle/>
                <a:p>
                  <a:pPr>
                    <a:defRPr sz="1050" b="0">
                      <a:latin typeface="Arial" pitchFamily="34" charset="0"/>
                      <a:cs typeface="Arial" pitchFamily="34" charset="0"/>
                    </a:defRPr>
                  </a:pPr>
                  <a:endParaRPr lang="es-AR"/>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5"/>
              <c:spPr/>
              <c:txPr>
                <a:bodyPr/>
                <a:lstStyle/>
                <a:p>
                  <a:pPr>
                    <a:defRPr sz="1050" b="0">
                      <a:latin typeface="Arial" pitchFamily="34" charset="0"/>
                      <a:cs typeface="Arial" pitchFamily="34" charset="0"/>
                    </a:defRPr>
                  </a:pPr>
                  <a:endParaRPr lang="es-AR"/>
                </a:p>
              </c:txPr>
              <c:dLblPos val="t"/>
              <c:showLegendKey val="0"/>
              <c:showVal val="1"/>
              <c:showCatName val="0"/>
              <c:showSerName val="0"/>
              <c:showPercent val="0"/>
              <c:showBubbleSize val="0"/>
            </c:dLbl>
            <c:dLbl>
              <c:idx val="16"/>
              <c:spPr/>
              <c:txPr>
                <a:bodyPr/>
                <a:lstStyle/>
                <a:p>
                  <a:pPr>
                    <a:defRPr sz="1050" b="0">
                      <a:latin typeface="Arial" pitchFamily="34" charset="0"/>
                      <a:cs typeface="Arial" pitchFamily="34" charset="0"/>
                    </a:defRPr>
                  </a:pPr>
                  <a:endParaRPr lang="es-AR"/>
                </a:p>
              </c:txPr>
              <c:dLblPos val="t"/>
              <c:showLegendKey val="0"/>
              <c:showVal val="1"/>
              <c:showCatName val="0"/>
              <c:showSerName val="0"/>
              <c:showPercent val="0"/>
              <c:showBubbleSize val="0"/>
            </c:dLbl>
            <c:dLbl>
              <c:idx val="17"/>
              <c:spPr>
                <a:noFill/>
                <a:ln>
                  <a:noFill/>
                </a:ln>
                <a:effectLst/>
              </c:spPr>
              <c:txPr>
                <a:bodyPr/>
                <a:lstStyle/>
                <a:p>
                  <a:pPr>
                    <a:defRPr sz="1050" b="1">
                      <a:latin typeface="Arial" pitchFamily="34" charset="0"/>
                      <a:cs typeface="Arial" pitchFamily="34" charset="0"/>
                    </a:defRPr>
                  </a:pPr>
                  <a:endParaRPr lang="es-AR"/>
                </a:p>
              </c:txPr>
              <c:dLblPos val="t"/>
              <c:showLegendKey val="0"/>
              <c:showVal val="1"/>
              <c:showCatName val="0"/>
              <c:showSerName val="0"/>
              <c:showPercent val="0"/>
              <c:showBubbleSize val="0"/>
            </c:dLbl>
            <c:spPr>
              <a:noFill/>
              <a:ln>
                <a:noFill/>
              </a:ln>
              <a:effectLst/>
            </c:spPr>
            <c:txPr>
              <a:bodyPr/>
              <a:lstStyle/>
              <a:p>
                <a:pPr>
                  <a:defRPr sz="105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Hoja1!$A$2:$A$19</c:f>
              <c:strCache>
                <c:ptCount val="18"/>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strCache>
            </c:strRef>
          </c:cat>
          <c:val>
            <c:numRef>
              <c:f>Hoja1!$B$2:$B$19</c:f>
              <c:numCache>
                <c:formatCode>General</c:formatCode>
                <c:ptCount val="18"/>
                <c:pt idx="0">
                  <c:v>428</c:v>
                </c:pt>
                <c:pt idx="1">
                  <c:v>435</c:v>
                </c:pt>
                <c:pt idx="2">
                  <c:v>415</c:v>
                </c:pt>
                <c:pt idx="3">
                  <c:v>426</c:v>
                </c:pt>
                <c:pt idx="4">
                  <c:v>429</c:v>
                </c:pt>
                <c:pt idx="5">
                  <c:v>452</c:v>
                </c:pt>
                <c:pt idx="6">
                  <c:v>418</c:v>
                </c:pt>
                <c:pt idx="7">
                  <c:v>448</c:v>
                </c:pt>
                <c:pt idx="8">
                  <c:v>449</c:v>
                </c:pt>
                <c:pt idx="9">
                  <c:v>450</c:v>
                </c:pt>
                <c:pt idx="10">
                  <c:v>444</c:v>
                </c:pt>
                <c:pt idx="11">
                  <c:v>423</c:v>
                </c:pt>
                <c:pt idx="12">
                  <c:v>446</c:v>
                </c:pt>
                <c:pt idx="13">
                  <c:v>472</c:v>
                </c:pt>
                <c:pt idx="14">
                  <c:v>459</c:v>
                </c:pt>
                <c:pt idx="15">
                  <c:v>442</c:v>
                </c:pt>
                <c:pt idx="16">
                  <c:v>439</c:v>
                </c:pt>
                <c:pt idx="17">
                  <c:v>455</c:v>
                </c:pt>
              </c:numCache>
            </c:numRef>
          </c:val>
          <c:smooth val="0"/>
        </c:ser>
        <c:dLbls>
          <c:showLegendKey val="0"/>
          <c:showVal val="0"/>
          <c:showCatName val="0"/>
          <c:showSerName val="0"/>
          <c:showPercent val="0"/>
          <c:showBubbleSize val="0"/>
        </c:dLbls>
        <c:marker val="1"/>
        <c:smooth val="0"/>
        <c:axId val="25161088"/>
        <c:axId val="92984832"/>
      </c:lineChart>
      <c:catAx>
        <c:axId val="25161088"/>
        <c:scaling>
          <c:orientation val="minMax"/>
        </c:scaling>
        <c:delete val="0"/>
        <c:axPos val="b"/>
        <c:numFmt formatCode="General" sourceLinked="1"/>
        <c:majorTickMark val="out"/>
        <c:minorTickMark val="none"/>
        <c:tickLblPos val="nextTo"/>
        <c:txPr>
          <a:bodyPr/>
          <a:lstStyle/>
          <a:p>
            <a:pPr>
              <a:defRPr sz="900">
                <a:latin typeface="Arial" pitchFamily="34" charset="0"/>
                <a:cs typeface="Arial" pitchFamily="34" charset="0"/>
              </a:defRPr>
            </a:pPr>
            <a:endParaRPr lang="es-AR"/>
          </a:p>
        </c:txPr>
        <c:crossAx val="92984832"/>
        <c:crosses val="autoZero"/>
        <c:auto val="1"/>
        <c:lblAlgn val="ctr"/>
        <c:lblOffset val="100"/>
        <c:noMultiLvlLbl val="1"/>
      </c:catAx>
      <c:valAx>
        <c:axId val="92984832"/>
        <c:scaling>
          <c:orientation val="minMax"/>
          <c:max val="500"/>
          <c:min val="300"/>
        </c:scaling>
        <c:delete val="1"/>
        <c:axPos val="l"/>
        <c:numFmt formatCode="General" sourceLinked="1"/>
        <c:majorTickMark val="out"/>
        <c:minorTickMark val="none"/>
        <c:tickLblPos val="nextTo"/>
        <c:crossAx val="25161088"/>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2956314567725969"/>
          <c:y val="0.1193879067003417"/>
          <c:w val="0.54391025026138839"/>
          <c:h val="0.7285781398691813"/>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9391960268966246"/>
                  <c:y val="3.5696073431922486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9415281388188124"/>
                  <c:y val="-0.10708822029576746"/>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9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Masculino</c:v>
                </c:pt>
                <c:pt idx="1">
                  <c:v>Femenino</c:v>
                </c:pt>
              </c:strCache>
            </c:strRef>
          </c:cat>
          <c:val>
            <c:numRef>
              <c:f>Hoja1!$B$2:$B$3</c:f>
              <c:numCache>
                <c:formatCode>General</c:formatCode>
                <c:ptCount val="2"/>
                <c:pt idx="0">
                  <c:v>430</c:v>
                </c:pt>
                <c:pt idx="1">
                  <c:v>25</c:v>
                </c:pt>
              </c:numCache>
            </c:numRef>
          </c:val>
        </c:ser>
        <c:dLbls>
          <c:showLegendKey val="0"/>
          <c:showVal val="0"/>
          <c:showCatName val="0"/>
          <c:showSerName val="0"/>
          <c:showPercent val="0"/>
          <c:showBubbleSize val="0"/>
          <c:showLeaderLines val="0"/>
        </c:dLbls>
        <c:firstSliceAng val="94"/>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8640019040584743"/>
          <c:y val="0.1102073102667368"/>
          <c:w val="0.55913792193839862"/>
          <c:h val="0.74897589611599413"/>
        </c:manualLayout>
      </c:layout>
      <c:doughnutChart>
        <c:varyColors val="1"/>
        <c:ser>
          <c:idx val="0"/>
          <c:order val="0"/>
          <c:tx>
            <c:strRef>
              <c:f>Hoja1!$B$1</c:f>
              <c:strCache>
                <c:ptCount val="1"/>
                <c:pt idx="0">
                  <c:v>Ventas</c:v>
                </c:pt>
              </c:strCache>
            </c:strRef>
          </c:tx>
          <c:dPt>
            <c:idx val="0"/>
            <c:bubble3D val="0"/>
          </c:dPt>
          <c:dPt>
            <c:idx val="1"/>
            <c:bubble3D val="0"/>
          </c:dPt>
          <c:dPt>
            <c:idx val="2"/>
            <c:bubble3D val="0"/>
          </c:dPt>
          <c:dPt>
            <c:idx val="3"/>
            <c:bubble3D val="0"/>
          </c:dPt>
          <c:dPt>
            <c:idx val="4"/>
            <c:bubble3D val="0"/>
          </c:dPt>
          <c:dLbls>
            <c:dLbl>
              <c:idx val="0"/>
              <c:layout>
                <c:manualLayout>
                  <c:x val="-0.14466318068891426"/>
                  <c:y val="-0.1733809280979092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2182137341608235"/>
                  <c:y val="-0.11218765935747067"/>
                </c:manualLayout>
              </c:layout>
              <c:spPr/>
              <c:txPr>
                <a:bodyPr/>
                <a:lstStyle/>
                <a:p>
                  <a:pPr>
                    <a:defRPr sz="900">
                      <a:latin typeface="Arial" pitchFamily="34" charset="0"/>
                      <a:cs typeface="Arial" pitchFamily="34" charset="0"/>
                    </a:defRPr>
                  </a:pPr>
                  <a:endParaRPr lang="es-AR"/>
                </a:p>
              </c:txPr>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5989055260860807"/>
                  <c:y val="-2.5497596839150843E-2"/>
                </c:manualLayout>
              </c:layout>
              <c:spPr/>
              <c:txPr>
                <a:bodyPr/>
                <a:lstStyle/>
                <a:p>
                  <a:pPr>
                    <a:defRPr sz="900">
                      <a:latin typeface="Arial" pitchFamily="34" charset="0"/>
                      <a:cs typeface="Arial" pitchFamily="34" charset="0"/>
                    </a:defRPr>
                  </a:pPr>
                  <a:endParaRPr lang="es-AR"/>
                </a:p>
              </c:txPr>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5989055260860807"/>
                  <c:y val="4.0795512493625702E-2"/>
                </c:manualLayout>
              </c:layout>
              <c:spPr/>
              <c:txPr>
                <a:bodyPr/>
                <a:lstStyle/>
                <a:p>
                  <a:pPr>
                    <a:defRPr sz="900">
                      <a:latin typeface="Arial" pitchFamily="34" charset="0"/>
                      <a:cs typeface="Arial" pitchFamily="34" charset="0"/>
                    </a:defRPr>
                  </a:pPr>
                  <a:endParaRPr lang="es-AR"/>
                </a:p>
              </c:txPr>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1801445549682976"/>
                  <c:y val="0.11218765935747067"/>
                </c:manualLayout>
              </c:layout>
              <c:spPr/>
              <c:txPr>
                <a:bodyPr/>
                <a:lstStyle/>
                <a:p>
                  <a:pPr>
                    <a:defRPr sz="900">
                      <a:latin typeface="Arial" pitchFamily="34" charset="0"/>
                      <a:cs typeface="Arial" pitchFamily="34" charset="0"/>
                    </a:defRPr>
                  </a:pPr>
                  <a:endParaRPr lang="es-AR"/>
                </a:p>
              </c:txPr>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0.10278678381981947"/>
                  <c:y val="0.1988781234064253"/>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1.5227671677010293E-2"/>
                  <c:y val="0.29576746557878636"/>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s-AR"/>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Hoja1!$A$2:$A$7</c:f>
              <c:strCache>
                <c:ptCount val="6"/>
                <c:pt idx="0">
                  <c:v>CF JOV ADULT</c:v>
                </c:pt>
                <c:pt idx="1">
                  <c:v>CPF IV</c:v>
                </c:pt>
                <c:pt idx="2">
                  <c:v>CPF NOA</c:v>
                </c:pt>
                <c:pt idx="3">
                  <c:v>U30</c:v>
                </c:pt>
                <c:pt idx="4">
                  <c:v>U23</c:v>
                </c:pt>
                <c:pt idx="5">
                  <c:v>Otros</c:v>
                </c:pt>
              </c:strCache>
            </c:strRef>
          </c:cat>
          <c:val>
            <c:numRef>
              <c:f>Hoja1!$B$2:$B$7</c:f>
              <c:numCache>
                <c:formatCode>General</c:formatCode>
                <c:ptCount val="6"/>
                <c:pt idx="0">
                  <c:v>396</c:v>
                </c:pt>
                <c:pt idx="1">
                  <c:v>18</c:v>
                </c:pt>
                <c:pt idx="2">
                  <c:v>12</c:v>
                </c:pt>
                <c:pt idx="3">
                  <c:v>12</c:v>
                </c:pt>
                <c:pt idx="4">
                  <c:v>13</c:v>
                </c:pt>
                <c:pt idx="5">
                  <c:v>4</c:v>
                </c:pt>
              </c:numCache>
            </c:numRef>
          </c:val>
        </c:ser>
        <c:dLbls>
          <c:showLegendKey val="0"/>
          <c:showVal val="1"/>
          <c:showCatName val="0"/>
          <c:showSerName val="0"/>
          <c:showPercent val="0"/>
          <c:showBubbleSize val="0"/>
          <c:showLeaderLines val="1"/>
        </c:dLbls>
        <c:firstSliceAng val="110"/>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1.0996659504876109E-2"/>
          <c:y val="2.6913272558949902E-2"/>
          <c:w val="0.98302471393336865"/>
          <c:h val="0.79406195875768604"/>
        </c:manualLayout>
      </c:layout>
      <c:barChart>
        <c:barDir val="col"/>
        <c:grouping val="stacked"/>
        <c:varyColors val="0"/>
        <c:ser>
          <c:idx val="0"/>
          <c:order val="0"/>
          <c:tx>
            <c:strRef>
              <c:f>Hoja1!$B$1</c:f>
              <c:strCache>
                <c:ptCount val="1"/>
                <c:pt idx="0">
                  <c:v>Encarcelados/as preventivamente </c:v>
                </c:pt>
              </c:strCache>
            </c:strRef>
          </c:tx>
          <c:invertIfNegative val="0"/>
          <c:dLbls>
            <c:dLbl>
              <c:idx val="0"/>
              <c:layout/>
              <c:tx>
                <c:rich>
                  <a:bodyPr/>
                  <a:lstStyle/>
                  <a:p>
                    <a:r>
                      <a:rPr lang="en-US" smtClean="0"/>
                      <a:t>62,2</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lang="es-AR" sz="1100" b="0" i="0" u="none" strike="noStrike" kern="1200" baseline="0">
                    <a:solidFill>
                      <a:prstClr val="white"/>
                    </a:solidFill>
                    <a:latin typeface="Arial" pitchFamily="34" charset="0"/>
                    <a:ea typeface="+mn-ea"/>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Hoja1!$A$2:$A$3</c:f>
              <c:strCache>
                <c:ptCount val="2"/>
                <c:pt idx="0">
                  <c:v>Total SPF</c:v>
                </c:pt>
                <c:pt idx="1">
                  <c:v>Población jóv.adult</c:v>
                </c:pt>
              </c:strCache>
            </c:strRef>
          </c:cat>
          <c:val>
            <c:numRef>
              <c:f>Hoja1!$B$2:$B$3</c:f>
              <c:numCache>
                <c:formatCode>General</c:formatCode>
                <c:ptCount val="2"/>
                <c:pt idx="0">
                  <c:v>62.2</c:v>
                </c:pt>
                <c:pt idx="1">
                  <c:v>82</c:v>
                </c:pt>
              </c:numCache>
            </c:numRef>
          </c:val>
        </c:ser>
        <c:ser>
          <c:idx val="1"/>
          <c:order val="1"/>
          <c:tx>
            <c:strRef>
              <c:f>Hoja1!$C$1</c:f>
              <c:strCache>
                <c:ptCount val="1"/>
                <c:pt idx="0">
                  <c:v>Condenados/as</c:v>
                </c:pt>
              </c:strCache>
            </c:strRef>
          </c:tx>
          <c:invertIfNegative val="0"/>
          <c:dLbls>
            <c:dLbl>
              <c:idx val="0"/>
              <c:layout/>
              <c:tx>
                <c:rich>
                  <a:bodyPr/>
                  <a:lstStyle/>
                  <a:p>
                    <a:r>
                      <a:rPr lang="en-US" smtClean="0"/>
                      <a:t>37,8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lang="es-AR" sz="1100" b="0" i="0" u="none" strike="noStrike" kern="1200" baseline="0">
                    <a:solidFill>
                      <a:prstClr val="white"/>
                    </a:solidFill>
                    <a:latin typeface="Arial" pitchFamily="34" charset="0"/>
                    <a:ea typeface="+mn-ea"/>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Hoja1!$A$2:$A$3</c:f>
              <c:strCache>
                <c:ptCount val="2"/>
                <c:pt idx="0">
                  <c:v>Total SPF</c:v>
                </c:pt>
                <c:pt idx="1">
                  <c:v>Población jóv.adult</c:v>
                </c:pt>
              </c:strCache>
            </c:strRef>
          </c:cat>
          <c:val>
            <c:numRef>
              <c:f>Hoja1!$C$2:$C$3</c:f>
              <c:numCache>
                <c:formatCode>General</c:formatCode>
                <c:ptCount val="2"/>
                <c:pt idx="0">
                  <c:v>37.799999999999997</c:v>
                </c:pt>
                <c:pt idx="1">
                  <c:v>18</c:v>
                </c:pt>
              </c:numCache>
            </c:numRef>
          </c:val>
        </c:ser>
        <c:dLbls>
          <c:showLegendKey val="0"/>
          <c:showVal val="0"/>
          <c:showCatName val="0"/>
          <c:showSerName val="0"/>
          <c:showPercent val="0"/>
          <c:showBubbleSize val="0"/>
        </c:dLbls>
        <c:gapWidth val="178"/>
        <c:overlap val="100"/>
        <c:axId val="122665984"/>
        <c:axId val="122929920"/>
      </c:barChart>
      <c:catAx>
        <c:axId val="122665984"/>
        <c:scaling>
          <c:orientation val="minMax"/>
        </c:scaling>
        <c:delete val="0"/>
        <c:axPos val="b"/>
        <c:numFmt formatCode="General" sourceLinked="1"/>
        <c:majorTickMark val="out"/>
        <c:minorTickMark val="none"/>
        <c:tickLblPos val="nextTo"/>
        <c:txPr>
          <a:bodyPr/>
          <a:lstStyle/>
          <a:p>
            <a:pPr>
              <a:defRPr sz="1050">
                <a:latin typeface="Arial" pitchFamily="34" charset="0"/>
                <a:cs typeface="Arial" pitchFamily="34" charset="0"/>
              </a:defRPr>
            </a:pPr>
            <a:endParaRPr lang="es-AR"/>
          </a:p>
        </c:txPr>
        <c:crossAx val="122929920"/>
        <c:crosses val="autoZero"/>
        <c:auto val="1"/>
        <c:lblAlgn val="ctr"/>
        <c:lblOffset val="100"/>
        <c:noMultiLvlLbl val="0"/>
      </c:catAx>
      <c:valAx>
        <c:axId val="122929920"/>
        <c:scaling>
          <c:orientation val="minMax"/>
          <c:max val="100"/>
        </c:scaling>
        <c:delete val="1"/>
        <c:axPos val="l"/>
        <c:numFmt formatCode="General" sourceLinked="1"/>
        <c:majorTickMark val="out"/>
        <c:minorTickMark val="none"/>
        <c:tickLblPos val="nextTo"/>
        <c:crossAx val="122665984"/>
        <c:crosses val="autoZero"/>
        <c:crossBetween val="between"/>
      </c:valAx>
    </c:plotArea>
    <c:legend>
      <c:legendPos val="r"/>
      <c:layout>
        <c:manualLayout>
          <c:xMode val="edge"/>
          <c:yMode val="edge"/>
          <c:x val="0.34173961968763344"/>
          <c:y val="4.1288212859551525E-2"/>
          <c:w val="0.31060578956387142"/>
          <c:h val="0.62396592614203661"/>
        </c:manualLayout>
      </c:layout>
      <c:overlay val="0"/>
      <c:txPr>
        <a:bodyPr/>
        <a:lstStyle/>
        <a:p>
          <a:pPr>
            <a:defRPr sz="10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5.2422126708143536E-2"/>
          <c:y val="1.2232086424531472E-2"/>
          <c:w val="0.86306758739769651"/>
          <c:h val="0.81714189360460976"/>
        </c:manualLayout>
      </c:layout>
      <c:barChart>
        <c:barDir val="col"/>
        <c:grouping val="stacked"/>
        <c:varyColors val="0"/>
        <c:ser>
          <c:idx val="0"/>
          <c:order val="0"/>
          <c:tx>
            <c:strRef>
              <c:f>Hoja1!$B$1</c:f>
              <c:strCache>
                <c:ptCount val="1"/>
                <c:pt idx="0">
                  <c:v>Nacional</c:v>
                </c:pt>
              </c:strCache>
            </c:strRef>
          </c:tx>
          <c:invertIfNegative val="0"/>
          <c:dLbls>
            <c:dLbl>
              <c:idx val="0"/>
              <c:layout/>
              <c:tx>
                <c:rich>
                  <a:bodyPr/>
                  <a:lstStyle/>
                  <a:p>
                    <a:r>
                      <a:rPr lang="en-US" dirty="0" smtClean="0"/>
                      <a:t>57,3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Hoja1!$A$2:$A$3</c:f>
              <c:strCache>
                <c:ptCount val="2"/>
                <c:pt idx="0">
                  <c:v>Total SPF</c:v>
                </c:pt>
                <c:pt idx="1">
                  <c:v>Población jóv-adult.</c:v>
                </c:pt>
              </c:strCache>
            </c:strRef>
          </c:cat>
          <c:val>
            <c:numRef>
              <c:f>Hoja1!$B$2:$B$3</c:f>
              <c:numCache>
                <c:formatCode>General</c:formatCode>
                <c:ptCount val="2"/>
                <c:pt idx="0">
                  <c:v>57.3</c:v>
                </c:pt>
                <c:pt idx="1">
                  <c:v>77.099999999999994</c:v>
                </c:pt>
              </c:numCache>
            </c:numRef>
          </c:val>
        </c:ser>
        <c:ser>
          <c:idx val="1"/>
          <c:order val="1"/>
          <c:tx>
            <c:strRef>
              <c:f>Hoja1!$C$1</c:f>
              <c:strCache>
                <c:ptCount val="1"/>
                <c:pt idx="0">
                  <c:v>Federal</c:v>
                </c:pt>
              </c:strCache>
            </c:strRef>
          </c:tx>
          <c:invertIfNegative val="0"/>
          <c:dLbls>
            <c:spPr>
              <a:noFill/>
              <a:ln>
                <a:noFill/>
              </a:ln>
              <a:effectLst/>
            </c:spPr>
            <c:txPr>
              <a:bodyPr/>
              <a:lstStyle/>
              <a:p>
                <a:pPr algn="ctr">
                  <a:defRPr lang="es-AR" sz="1100" b="0" i="0" u="none" strike="noStrike" kern="1200" baseline="0">
                    <a:solidFill>
                      <a:prstClr val="white"/>
                    </a:solidFill>
                    <a:latin typeface="Arial" pitchFamily="34" charset="0"/>
                    <a:ea typeface="+mn-ea"/>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Hoja1!$A$2:$A$3</c:f>
              <c:strCache>
                <c:ptCount val="2"/>
                <c:pt idx="0">
                  <c:v>Total SPF</c:v>
                </c:pt>
                <c:pt idx="1">
                  <c:v>Población jóv-adult.</c:v>
                </c:pt>
              </c:strCache>
            </c:strRef>
          </c:cat>
          <c:val>
            <c:numRef>
              <c:f>Hoja1!$C$2:$C$3</c:f>
              <c:numCache>
                <c:formatCode>General</c:formatCode>
                <c:ptCount val="2"/>
                <c:pt idx="0">
                  <c:v>36.799999999999997</c:v>
                </c:pt>
                <c:pt idx="1">
                  <c:v>20</c:v>
                </c:pt>
              </c:numCache>
            </c:numRef>
          </c:val>
        </c:ser>
        <c:ser>
          <c:idx val="2"/>
          <c:order val="2"/>
          <c:tx>
            <c:strRef>
              <c:f>Hoja1!$D$1</c:f>
              <c:strCache>
                <c:ptCount val="1"/>
                <c:pt idx="0">
                  <c:v>Provincial</c:v>
                </c:pt>
              </c:strCache>
            </c:strRef>
          </c:tx>
          <c:invertIfNegative val="0"/>
          <c:dLbls>
            <c:spPr>
              <a:noFill/>
              <a:ln>
                <a:noFill/>
              </a:ln>
              <a:effectLst/>
            </c:spPr>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Hoja1!$A$2:$A$3</c:f>
              <c:strCache>
                <c:ptCount val="2"/>
                <c:pt idx="0">
                  <c:v>Total SPF</c:v>
                </c:pt>
                <c:pt idx="1">
                  <c:v>Población jóv-adult.</c:v>
                </c:pt>
              </c:strCache>
            </c:strRef>
          </c:cat>
          <c:val>
            <c:numRef>
              <c:f>Hoja1!$D$2:$D$3</c:f>
              <c:numCache>
                <c:formatCode>General</c:formatCode>
                <c:ptCount val="2"/>
                <c:pt idx="0">
                  <c:v>5.9</c:v>
                </c:pt>
                <c:pt idx="1">
                  <c:v>2.9</c:v>
                </c:pt>
              </c:numCache>
            </c:numRef>
          </c:val>
        </c:ser>
        <c:dLbls>
          <c:showLegendKey val="0"/>
          <c:showVal val="0"/>
          <c:showCatName val="0"/>
          <c:showSerName val="0"/>
          <c:showPercent val="0"/>
          <c:showBubbleSize val="0"/>
        </c:dLbls>
        <c:gapWidth val="126"/>
        <c:overlap val="100"/>
        <c:axId val="127597952"/>
        <c:axId val="128390656"/>
      </c:barChart>
      <c:catAx>
        <c:axId val="127597952"/>
        <c:scaling>
          <c:orientation val="minMax"/>
        </c:scaling>
        <c:delete val="0"/>
        <c:axPos val="b"/>
        <c:numFmt formatCode="General" sourceLinked="1"/>
        <c:majorTickMark val="out"/>
        <c:minorTickMark val="none"/>
        <c:tickLblPos val="nextTo"/>
        <c:txPr>
          <a:bodyPr/>
          <a:lstStyle/>
          <a:p>
            <a:pPr>
              <a:defRPr sz="1100">
                <a:latin typeface="Arial" pitchFamily="34" charset="0"/>
                <a:cs typeface="Arial" pitchFamily="34" charset="0"/>
              </a:defRPr>
            </a:pPr>
            <a:endParaRPr lang="es-AR"/>
          </a:p>
        </c:txPr>
        <c:crossAx val="128390656"/>
        <c:crosses val="autoZero"/>
        <c:auto val="1"/>
        <c:lblAlgn val="ctr"/>
        <c:lblOffset val="100"/>
        <c:noMultiLvlLbl val="0"/>
      </c:catAx>
      <c:valAx>
        <c:axId val="128390656"/>
        <c:scaling>
          <c:orientation val="minMax"/>
          <c:max val="100"/>
        </c:scaling>
        <c:delete val="1"/>
        <c:axPos val="l"/>
        <c:numFmt formatCode="General" sourceLinked="1"/>
        <c:majorTickMark val="out"/>
        <c:minorTickMark val="none"/>
        <c:tickLblPos val="nextTo"/>
        <c:crossAx val="127597952"/>
        <c:crosses val="autoZero"/>
        <c:crossBetween val="between"/>
      </c:valAx>
    </c:plotArea>
    <c:legend>
      <c:legendPos val="r"/>
      <c:layout>
        <c:manualLayout>
          <c:xMode val="edge"/>
          <c:yMode val="edge"/>
          <c:x val="0.38298373593410256"/>
          <c:y val="8.9966310939488994E-2"/>
          <c:w val="0.19863678341295413"/>
          <c:h val="0.53953475160764919"/>
        </c:manualLayout>
      </c:layout>
      <c:overlay val="0"/>
      <c:txPr>
        <a:bodyPr/>
        <a:lstStyle/>
        <a:p>
          <a:pPr>
            <a:defRPr sz="10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059358420744461E-3"/>
          <c:y val="0.11754611806417645"/>
          <c:w val="0.97307207799553797"/>
          <c:h val="0.59768124011726331"/>
        </c:manualLayout>
      </c:layout>
      <c:lineChart>
        <c:grouping val="standard"/>
        <c:varyColors val="0"/>
        <c:ser>
          <c:idx val="0"/>
          <c:order val="0"/>
          <c:tx>
            <c:strRef>
              <c:f>Hoja1!$B$1</c:f>
              <c:strCache>
                <c:ptCount val="1"/>
                <c:pt idx="0">
                  <c:v>Serie 1</c:v>
                </c:pt>
              </c:strCache>
            </c:strRef>
          </c:tx>
          <c:spPr>
            <a:ln>
              <a:solidFill>
                <a:schemeClr val="bg1">
                  <a:lumMod val="65000"/>
                </a:schemeClr>
              </a:solidFill>
            </a:ln>
          </c:spPr>
          <c:marker>
            <c:spPr>
              <a:solidFill>
                <a:schemeClr val="bg2">
                  <a:lumMod val="75000"/>
                </a:schemeClr>
              </a:solidFill>
              <a:ln>
                <a:solidFill>
                  <a:schemeClr val="bg1">
                    <a:lumMod val="65000"/>
                  </a:schemeClr>
                </a:solidFill>
              </a:ln>
            </c:spPr>
          </c:marker>
          <c:dLbls>
            <c:dLbl>
              <c:idx val="0"/>
              <c:layout>
                <c:manualLayout>
                  <c:x val="-4.9808539716649475E-2"/>
                  <c:y val="-0.1232235770099618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763078128108066E-2"/>
                  <c:y val="-5.553496849610677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613617625840577E-2"/>
                  <c:y val="-6.847180075673096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4187786099039047E-2"/>
                  <c:y val="-7.5828876156617514E-2"/>
                </c:manualLayout>
              </c:layout>
              <c:dLblPos val="r"/>
              <c:showLegendKey val="0"/>
              <c:showVal val="1"/>
              <c:showCatName val="0"/>
              <c:showSerName val="0"/>
              <c:showPercent val="0"/>
              <c:showBubbleSize val="0"/>
            </c:dLbl>
            <c:dLbl>
              <c:idx val="4"/>
              <c:layout>
                <c:manualLayout>
                  <c:x val="-1.9811372865560849E-2"/>
                  <c:y val="-0.1448470011268589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9495699493775092E-2"/>
                  <c:y val="-0.1591212087545828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4186963423126694E-2"/>
                  <c:y val="-6.615561426187992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3.2292946472847583E-2"/>
                  <c:y val="-5.925088529099192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3.562069063146333E-2"/>
                  <c:y val="-6.142419569584355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3.5335986601534294E-2"/>
                  <c:y val="-5.922754696553384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3.5573543741317167E-2"/>
                  <c:y val="-7.572432769968925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3.828351782389397E-2"/>
                  <c:y val="-7.574709679769713E-2"/>
                </c:manualLayout>
              </c:layout>
              <c:tx>
                <c:rich>
                  <a:bodyPr/>
                  <a:lstStyle/>
                  <a:p>
                    <a:r>
                      <a:rPr lang="en-US" b="1" dirty="0">
                        <a:solidFill>
                          <a:schemeClr val="bg1"/>
                        </a:solidFill>
                      </a:rPr>
                      <a:t>10424</a:t>
                    </a:r>
                    <a:endParaRPr lang="en-US" b="0" dirty="0"/>
                  </a:p>
                </c:rich>
              </c:tx>
              <c:dLblPos val="r"/>
              <c:showLegendKey val="0"/>
              <c:showVal val="1"/>
              <c:showCatName val="0"/>
              <c:showSerName val="0"/>
              <c:showPercent val="0"/>
              <c:showBubbleSize val="0"/>
              <c:extLst>
                <c:ext xmlns:c15="http://schemas.microsoft.com/office/drawing/2012/chart" uri="{CE6537A1-D6FC-4f65-9D91-7224C49458BB}"/>
              </c:extLst>
            </c:dLbl>
            <c:dLbl>
              <c:idx val="12"/>
              <c:layout>
                <c:manualLayout>
                  <c:x val="-3.2027198409059786E-2"/>
                  <c:y val="-5.954631433764409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3.3641857883962512E-2"/>
                  <c:y val="-7.039806644819716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4"/>
              <c:layout>
                <c:manualLayout>
                  <c:x val="-3.330672612359363E-2"/>
                  <c:y val="-8.336563699113200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3.8923767731574771E-2"/>
                  <c:y val="-9.528355211590382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6"/>
              <c:layout>
                <c:manualLayout>
                  <c:x val="-4.7022096702403121E-2"/>
                  <c:y val="-8.187084570691505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7"/>
              <c:layout>
                <c:manualLayout>
                  <c:x val="-1.56480285369919E-2"/>
                  <c:y val="-7.2562838441295852E-2"/>
                </c:manualLayout>
              </c:layout>
              <c:spPr>
                <a:noFill/>
                <a:ln>
                  <a:noFill/>
                </a:ln>
                <a:effectLst/>
              </c:spPr>
              <c:txPr>
                <a:bodyPr/>
                <a:lstStyle/>
                <a:p>
                  <a:pPr>
                    <a:defRPr sz="1050" b="1">
                      <a:solidFill>
                        <a:schemeClr val="bg1"/>
                      </a:solidFill>
                      <a:latin typeface="Arial" panose="020B0604020202020204" pitchFamily="34" charset="0"/>
                      <a:cs typeface="Arial" panose="020B0604020202020204" pitchFamily="34" charset="0"/>
                    </a:defRPr>
                  </a:pPr>
                  <a:endParaRPr lang="es-AR"/>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28575">
                <a:solidFill>
                  <a:srgbClr val="C0504D">
                    <a:lumMod val="75000"/>
                  </a:srgbClr>
                </a:solidFill>
                <a:prstDash val="dashDot"/>
              </a:ln>
            </c:spPr>
            <c:trendlineType val="poly"/>
            <c:order val="2"/>
            <c:dispRSqr val="0"/>
            <c:dispEq val="0"/>
          </c:trendline>
          <c:cat>
            <c:strRef>
              <c:f>Hoja1!$A$2:$A$7</c:f>
              <c:strCache>
                <c:ptCount val="6"/>
                <c:pt idx="0">
                  <c:v>ene</c:v>
                </c:pt>
                <c:pt idx="1">
                  <c:v>feb</c:v>
                </c:pt>
                <c:pt idx="2">
                  <c:v>mar</c:v>
                </c:pt>
                <c:pt idx="3">
                  <c:v>abr</c:v>
                </c:pt>
                <c:pt idx="4">
                  <c:v>may</c:v>
                </c:pt>
                <c:pt idx="5">
                  <c:v>jun</c:v>
                </c:pt>
              </c:strCache>
            </c:strRef>
          </c:cat>
          <c:val>
            <c:numRef>
              <c:f>Hoja1!$B$2:$B$7</c:f>
              <c:numCache>
                <c:formatCode>General</c:formatCode>
                <c:ptCount val="6"/>
                <c:pt idx="0">
                  <c:v>10544</c:v>
                </c:pt>
                <c:pt idx="1">
                  <c:v>10641</c:v>
                </c:pt>
                <c:pt idx="2">
                  <c:v>10652</c:v>
                </c:pt>
                <c:pt idx="3">
                  <c:v>10613</c:v>
                </c:pt>
                <c:pt idx="4">
                  <c:v>10545</c:v>
                </c:pt>
                <c:pt idx="5">
                  <c:v>10543</c:v>
                </c:pt>
              </c:numCache>
            </c:numRef>
          </c:val>
          <c:smooth val="0"/>
        </c:ser>
        <c:dLbls>
          <c:showLegendKey val="0"/>
          <c:showVal val="0"/>
          <c:showCatName val="0"/>
          <c:showSerName val="0"/>
          <c:showPercent val="0"/>
          <c:showBubbleSize val="0"/>
        </c:dLbls>
        <c:marker val="1"/>
        <c:smooth val="0"/>
        <c:axId val="127609856"/>
        <c:axId val="127632128"/>
      </c:lineChart>
      <c:catAx>
        <c:axId val="127609856"/>
        <c:scaling>
          <c:orientation val="minMax"/>
        </c:scaling>
        <c:delete val="0"/>
        <c:axPos val="b"/>
        <c:numFmt formatCode="General" sourceLinked="1"/>
        <c:majorTickMark val="out"/>
        <c:minorTickMark val="none"/>
        <c:tickLblPos val="nextTo"/>
        <c:txPr>
          <a:bodyPr/>
          <a:lstStyle/>
          <a:p>
            <a:pPr>
              <a:defRPr sz="1000">
                <a:solidFill>
                  <a:schemeClr val="bg1"/>
                </a:solidFill>
                <a:latin typeface="Arial" panose="020B0604020202020204" pitchFamily="34" charset="0"/>
                <a:cs typeface="Arial" panose="020B0604020202020204" pitchFamily="34" charset="0"/>
              </a:defRPr>
            </a:pPr>
            <a:endParaRPr lang="es-AR"/>
          </a:p>
        </c:txPr>
        <c:crossAx val="127632128"/>
        <c:crosses val="autoZero"/>
        <c:auto val="1"/>
        <c:lblAlgn val="ctr"/>
        <c:lblOffset val="100"/>
        <c:noMultiLvlLbl val="1"/>
      </c:catAx>
      <c:valAx>
        <c:axId val="127632128"/>
        <c:scaling>
          <c:orientation val="minMax"/>
          <c:min val="10200"/>
        </c:scaling>
        <c:delete val="1"/>
        <c:axPos val="l"/>
        <c:numFmt formatCode="General" sourceLinked="1"/>
        <c:majorTickMark val="out"/>
        <c:minorTickMark val="none"/>
        <c:tickLblPos val="nextTo"/>
        <c:crossAx val="127609856"/>
        <c:crosses val="autoZero"/>
        <c:crossBetween val="between"/>
      </c:valAx>
    </c:plotArea>
    <c:plotVisOnly val="1"/>
    <c:dispBlanksAs val="gap"/>
    <c:showDLblsOverMax val="0"/>
  </c:chart>
  <c:txPr>
    <a:bodyPr/>
    <a:lstStyle/>
    <a:p>
      <a:pPr>
        <a:defRPr sz="1800"/>
      </a:pPr>
      <a:endParaRPr lang="es-AR"/>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806007197702128"/>
          <c:y val="8.2001069311301383E-2"/>
          <c:w val="0.81112944379463459"/>
          <c:h val="0.60128930379914636"/>
        </c:manualLayout>
      </c:layout>
      <c:barChart>
        <c:barDir val="col"/>
        <c:grouping val="percentStacked"/>
        <c:varyColors val="0"/>
        <c:ser>
          <c:idx val="0"/>
          <c:order val="0"/>
          <c:tx>
            <c:strRef>
              <c:f>Hoja1!$B$1</c:f>
              <c:strCache>
                <c:ptCount val="1"/>
                <c:pt idx="0">
                  <c:v>Encarcelados/as preventivamente </c:v>
                </c:pt>
              </c:strCache>
            </c:strRef>
          </c:tx>
          <c:invertIfNegative val="0"/>
          <c:dLbls>
            <c:spPr>
              <a:noFill/>
              <a:ln>
                <a:noFill/>
              </a:ln>
              <a:effectLst/>
            </c:spPr>
            <c:txPr>
              <a:bodyPr/>
              <a:lstStyle/>
              <a:p>
                <a:pPr>
                  <a:defRPr sz="8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Hoja1!$A$2:$A$7</c:f>
              <c:strCache>
                <c:ptCount val="6"/>
                <c:pt idx="0">
                  <c:v>ene</c:v>
                </c:pt>
                <c:pt idx="1">
                  <c:v>feb</c:v>
                </c:pt>
                <c:pt idx="2">
                  <c:v>mar</c:v>
                </c:pt>
                <c:pt idx="3">
                  <c:v>abr</c:v>
                </c:pt>
                <c:pt idx="4">
                  <c:v>may</c:v>
                </c:pt>
                <c:pt idx="5">
                  <c:v>jun</c:v>
                </c:pt>
              </c:strCache>
            </c:strRef>
          </c:cat>
          <c:val>
            <c:numRef>
              <c:f>Hoja1!$B$2:$B$7</c:f>
              <c:numCache>
                <c:formatCode>General</c:formatCode>
                <c:ptCount val="6"/>
                <c:pt idx="0">
                  <c:v>61.7</c:v>
                </c:pt>
                <c:pt idx="1">
                  <c:v>62.5</c:v>
                </c:pt>
                <c:pt idx="2">
                  <c:v>62.8</c:v>
                </c:pt>
                <c:pt idx="3">
                  <c:v>62.8</c:v>
                </c:pt>
                <c:pt idx="4">
                  <c:v>62.9</c:v>
                </c:pt>
                <c:pt idx="5">
                  <c:v>62.2</c:v>
                </c:pt>
              </c:numCache>
            </c:numRef>
          </c:val>
        </c:ser>
        <c:ser>
          <c:idx val="1"/>
          <c:order val="1"/>
          <c:tx>
            <c:strRef>
              <c:f>Hoja1!$C$1</c:f>
              <c:strCache>
                <c:ptCount val="1"/>
                <c:pt idx="0">
                  <c:v>Condenados/as</c:v>
                </c:pt>
              </c:strCache>
            </c:strRef>
          </c:tx>
          <c:invertIfNegative val="0"/>
          <c:dLbls>
            <c:spPr>
              <a:noFill/>
              <a:ln>
                <a:noFill/>
              </a:ln>
              <a:effectLst/>
            </c:spPr>
            <c:txPr>
              <a:bodyPr/>
              <a:lstStyle/>
              <a:p>
                <a:pPr>
                  <a:defRPr sz="8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Hoja1!$A$2:$A$7</c:f>
              <c:strCache>
                <c:ptCount val="6"/>
                <c:pt idx="0">
                  <c:v>ene</c:v>
                </c:pt>
                <c:pt idx="1">
                  <c:v>feb</c:v>
                </c:pt>
                <c:pt idx="2">
                  <c:v>mar</c:v>
                </c:pt>
                <c:pt idx="3">
                  <c:v>abr</c:v>
                </c:pt>
                <c:pt idx="4">
                  <c:v>may</c:v>
                </c:pt>
                <c:pt idx="5">
                  <c:v>jun</c:v>
                </c:pt>
              </c:strCache>
            </c:strRef>
          </c:cat>
          <c:val>
            <c:numRef>
              <c:f>Hoja1!$C$2:$C$7</c:f>
              <c:numCache>
                <c:formatCode>General</c:formatCode>
                <c:ptCount val="6"/>
                <c:pt idx="0">
                  <c:v>38.299999999999997</c:v>
                </c:pt>
                <c:pt idx="1">
                  <c:v>37.4</c:v>
                </c:pt>
                <c:pt idx="2">
                  <c:v>37.200000000000003</c:v>
                </c:pt>
                <c:pt idx="3">
                  <c:v>37.200000000000003</c:v>
                </c:pt>
                <c:pt idx="4">
                  <c:v>37.1</c:v>
                </c:pt>
                <c:pt idx="5">
                  <c:v>37.799999999999997</c:v>
                </c:pt>
              </c:numCache>
            </c:numRef>
          </c:val>
        </c:ser>
        <c:dLbls>
          <c:showLegendKey val="0"/>
          <c:showVal val="0"/>
          <c:showCatName val="0"/>
          <c:showSerName val="0"/>
          <c:showPercent val="0"/>
          <c:showBubbleSize val="0"/>
        </c:dLbls>
        <c:gapWidth val="67"/>
        <c:overlap val="100"/>
        <c:axId val="127658240"/>
        <c:axId val="127680512"/>
      </c:barChart>
      <c:catAx>
        <c:axId val="127658240"/>
        <c:scaling>
          <c:orientation val="minMax"/>
        </c:scaling>
        <c:delete val="0"/>
        <c:axPos val="b"/>
        <c:numFmt formatCode="General" sourceLinked="1"/>
        <c:majorTickMark val="out"/>
        <c:minorTickMark val="none"/>
        <c:tickLblPos val="nextTo"/>
        <c:txPr>
          <a:bodyPr/>
          <a:lstStyle/>
          <a:p>
            <a:pPr>
              <a:defRPr sz="1000">
                <a:solidFill>
                  <a:schemeClr val="bg1"/>
                </a:solidFill>
                <a:latin typeface="Arial" pitchFamily="34" charset="0"/>
                <a:cs typeface="Arial" pitchFamily="34" charset="0"/>
              </a:defRPr>
            </a:pPr>
            <a:endParaRPr lang="es-AR"/>
          </a:p>
        </c:txPr>
        <c:crossAx val="127680512"/>
        <c:crosses val="autoZero"/>
        <c:auto val="1"/>
        <c:lblAlgn val="ctr"/>
        <c:lblOffset val="100"/>
        <c:noMultiLvlLbl val="1"/>
      </c:catAx>
      <c:valAx>
        <c:axId val="127680512"/>
        <c:scaling>
          <c:orientation val="minMax"/>
        </c:scaling>
        <c:delete val="1"/>
        <c:axPos val="l"/>
        <c:numFmt formatCode="0%" sourceLinked="1"/>
        <c:majorTickMark val="out"/>
        <c:minorTickMark val="none"/>
        <c:tickLblPos val="nextTo"/>
        <c:crossAx val="127658240"/>
        <c:crosses val="autoZero"/>
        <c:crossBetween val="between"/>
      </c:valAx>
    </c:plotArea>
    <c:legend>
      <c:legendPos val="r"/>
      <c:layout>
        <c:manualLayout>
          <c:xMode val="edge"/>
          <c:yMode val="edge"/>
          <c:x val="1.2639290448812795E-2"/>
          <c:y val="8.9602474453100961E-2"/>
          <c:w val="0.15387916345665523"/>
          <c:h val="0.84112975542400048"/>
        </c:manualLayout>
      </c:layout>
      <c:overlay val="0"/>
      <c:txPr>
        <a:bodyPr/>
        <a:lstStyle/>
        <a:p>
          <a:pPr>
            <a:defRPr sz="800">
              <a:solidFill>
                <a:schemeClr val="bg1"/>
              </a:solidFill>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7518154548484514"/>
          <c:y val="0.202606992616436"/>
          <c:w val="0.51534804213673224"/>
          <c:h val="0.61284632037881681"/>
        </c:manualLayout>
      </c:layout>
      <c:doughnutChart>
        <c:varyColors val="1"/>
        <c:ser>
          <c:idx val="0"/>
          <c:order val="0"/>
          <c:tx>
            <c:strRef>
              <c:f>Hoja1!$B$1</c:f>
              <c:strCache>
                <c:ptCount val="1"/>
                <c:pt idx="0">
                  <c:v>Ventas</c:v>
                </c:pt>
              </c:strCache>
            </c:strRef>
          </c:tx>
          <c:dPt>
            <c:idx val="0"/>
            <c:bubble3D val="0"/>
          </c:dPt>
          <c:dLbls>
            <c:dLbl>
              <c:idx val="0"/>
              <c:layout>
                <c:manualLayout>
                  <c:x val="0.24102309339366332"/>
                  <c:y val="8.7043631788660078E-2"/>
                </c:manualLayout>
              </c:layout>
              <c:tx>
                <c:rich>
                  <a:bodyPr/>
                  <a:lstStyle/>
                  <a:p>
                    <a:r>
                      <a:rPr lang="en-US" sz="900" dirty="0" err="1">
                        <a:latin typeface="Arial" pitchFamily="34" charset="0"/>
                        <a:cs typeface="Arial" pitchFamily="34" charset="0"/>
                      </a:rPr>
                      <a:t>Nacional</a:t>
                    </a:r>
                    <a:r>
                      <a:rPr lang="en-US" sz="900" dirty="0">
                        <a:latin typeface="Arial" pitchFamily="34" charset="0"/>
                        <a:cs typeface="Arial" pitchFamily="34" charset="0"/>
                      </a:rPr>
                      <a:t>
</a:t>
                    </a:r>
                    <a:r>
                      <a:rPr lang="en-US" sz="900" b="1" dirty="0" smtClean="0">
                        <a:latin typeface="Arial" pitchFamily="34" charset="0"/>
                        <a:cs typeface="Arial" pitchFamily="34" charset="0"/>
                      </a:rPr>
                      <a:t>57,3%</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3793473704941875"/>
                  <c:y val="-6.9372922528127502E-3"/>
                </c:manualLayout>
              </c:layout>
              <c:tx>
                <c:rich>
                  <a:bodyPr/>
                  <a:lstStyle/>
                  <a:p>
                    <a:r>
                      <a:rPr lang="en-US" sz="900" dirty="0" smtClean="0">
                        <a:latin typeface="Arial" pitchFamily="34" charset="0"/>
                        <a:cs typeface="Arial" pitchFamily="34" charset="0"/>
                      </a:rPr>
                      <a:t>Federal</a:t>
                    </a:r>
                    <a:r>
                      <a:rPr lang="en-US" sz="900" dirty="0">
                        <a:latin typeface="Arial" pitchFamily="34" charset="0"/>
                        <a:cs typeface="Arial" pitchFamily="34" charset="0"/>
                      </a:rPr>
                      <a:t>
</a:t>
                    </a:r>
                    <a:r>
                      <a:rPr lang="en-US" sz="900" b="1" dirty="0" smtClean="0">
                        <a:latin typeface="Arial" pitchFamily="34" charset="0"/>
                        <a:cs typeface="Arial" pitchFamily="34" charset="0"/>
                      </a:rPr>
                      <a:t>36,8%</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5832836755512014"/>
                  <c:y val="-6.3409996486876827E-2"/>
                </c:manualLayout>
              </c:layout>
              <c:tx>
                <c:rich>
                  <a:bodyPr/>
                  <a:lstStyle/>
                  <a:p>
                    <a:r>
                      <a:rPr lang="en-US" sz="900" dirty="0">
                        <a:latin typeface="Arial" pitchFamily="34" charset="0"/>
                        <a:cs typeface="Arial" pitchFamily="34" charset="0"/>
                      </a:rPr>
                      <a:t>Provincial
</a:t>
                    </a:r>
                    <a:r>
                      <a:rPr lang="en-US" sz="900" b="1" dirty="0" smtClean="0">
                        <a:latin typeface="Arial" pitchFamily="34" charset="0"/>
                        <a:cs typeface="Arial" pitchFamily="34" charset="0"/>
                      </a:rPr>
                      <a:t>5,9%</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9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Hoja1!$A$2:$A$4</c:f>
              <c:strCache>
                <c:ptCount val="3"/>
                <c:pt idx="0">
                  <c:v>Nacional</c:v>
                </c:pt>
                <c:pt idx="1">
                  <c:v>Federal</c:v>
                </c:pt>
                <c:pt idx="2">
                  <c:v>Provincial</c:v>
                </c:pt>
              </c:strCache>
            </c:strRef>
          </c:cat>
          <c:val>
            <c:numRef>
              <c:f>Hoja1!$B$2:$B$4</c:f>
              <c:numCache>
                <c:formatCode>General</c:formatCode>
                <c:ptCount val="3"/>
                <c:pt idx="0">
                  <c:v>6046</c:v>
                </c:pt>
                <c:pt idx="1">
                  <c:v>6876</c:v>
                </c:pt>
                <c:pt idx="2">
                  <c:v>621</c:v>
                </c:pt>
              </c:numCache>
            </c:numRef>
          </c:val>
        </c:ser>
        <c:dLbls>
          <c:showLegendKey val="0"/>
          <c:showVal val="0"/>
          <c:showCatName val="0"/>
          <c:showSerName val="0"/>
          <c:showPercent val="0"/>
          <c:showBubbleSize val="0"/>
          <c:showLeaderLines val="0"/>
        </c:dLbls>
        <c:firstSliceAng val="316"/>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059358420744461E-3"/>
          <c:y val="0.11754611806417645"/>
          <c:w val="0.97307207799553797"/>
          <c:h val="0.59768124011726331"/>
        </c:manualLayout>
      </c:layout>
      <c:lineChart>
        <c:grouping val="standard"/>
        <c:varyColors val="0"/>
        <c:ser>
          <c:idx val="0"/>
          <c:order val="0"/>
          <c:tx>
            <c:strRef>
              <c:f>Hoja1!$B$1</c:f>
              <c:strCache>
                <c:ptCount val="1"/>
                <c:pt idx="0">
                  <c:v>Serie 1</c:v>
                </c:pt>
              </c:strCache>
            </c:strRef>
          </c:tx>
          <c:spPr>
            <a:ln>
              <a:solidFill>
                <a:schemeClr val="bg1">
                  <a:lumMod val="65000"/>
                </a:schemeClr>
              </a:solidFill>
            </a:ln>
          </c:spPr>
          <c:marker>
            <c:spPr>
              <a:solidFill>
                <a:schemeClr val="bg2">
                  <a:lumMod val="75000"/>
                </a:schemeClr>
              </a:solidFill>
              <a:ln>
                <a:solidFill>
                  <a:schemeClr val="bg1">
                    <a:lumMod val="65000"/>
                  </a:schemeClr>
                </a:solidFill>
              </a:ln>
            </c:spPr>
          </c:marker>
          <c:dLbls>
            <c:dLbl>
              <c:idx val="0"/>
              <c:layout>
                <c:manualLayout>
                  <c:x val="-4.0756718037536548E-2"/>
                  <c:y val="-0.1003398435216806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4551943736157213E-2"/>
                  <c:y val="-0.1297659505181152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876535290522494E-2"/>
                  <c:y val="-0.1108900226284015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323953733167604E-2"/>
                  <c:y val="-0.12621979122992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1126097400743357E-2"/>
                  <c:y val="-0.1448470567053404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2706833234440402E-2"/>
                  <c:y val="-0.1304706874525095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4186963423126694E-2"/>
                  <c:y val="-6.615561426187992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3.2292946472847583E-2"/>
                  <c:y val="-5.925088529099192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3.562069063146333E-2"/>
                  <c:y val="-6.142419569584355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3.5335986601534294E-2"/>
                  <c:y val="-5.922754696553384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3.5573543741317167E-2"/>
                  <c:y val="-7.572432769968925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3.828351782389397E-2"/>
                  <c:y val="-7.574709679769713E-2"/>
                </c:manualLayout>
              </c:layout>
              <c:tx>
                <c:rich>
                  <a:bodyPr/>
                  <a:lstStyle/>
                  <a:p>
                    <a:r>
                      <a:rPr lang="en-US" b="1" dirty="0">
                        <a:solidFill>
                          <a:schemeClr val="bg1"/>
                        </a:solidFill>
                      </a:rPr>
                      <a:t>10424</a:t>
                    </a:r>
                    <a:endParaRPr lang="en-US" b="0" dirty="0"/>
                  </a:p>
                </c:rich>
              </c:tx>
              <c:dLblPos val="r"/>
              <c:showLegendKey val="0"/>
              <c:showVal val="1"/>
              <c:showCatName val="0"/>
              <c:showSerName val="0"/>
              <c:showPercent val="0"/>
              <c:showBubbleSize val="0"/>
              <c:extLst>
                <c:ext xmlns:c15="http://schemas.microsoft.com/office/drawing/2012/chart" uri="{CE6537A1-D6FC-4f65-9D91-7224C49458BB}"/>
              </c:extLst>
            </c:dLbl>
            <c:dLbl>
              <c:idx val="12"/>
              <c:layout>
                <c:manualLayout>
                  <c:x val="-3.2027198409059786E-2"/>
                  <c:y val="-5.954631433764409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3.3641857883962512E-2"/>
                  <c:y val="-7.039806644819716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4"/>
              <c:layout>
                <c:manualLayout>
                  <c:x val="-3.330672612359363E-2"/>
                  <c:y val="-8.336563699113200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3.8923767731574771E-2"/>
                  <c:y val="-9.528355211590382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6"/>
              <c:layout>
                <c:manualLayout>
                  <c:x val="-4.7022096702403121E-2"/>
                  <c:y val="-8.187084570691505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7"/>
              <c:layout>
                <c:manualLayout>
                  <c:x val="-1.56480285369919E-2"/>
                  <c:y val="-7.2562838441295852E-2"/>
                </c:manualLayout>
              </c:layout>
              <c:spPr>
                <a:noFill/>
                <a:ln>
                  <a:noFill/>
                </a:ln>
                <a:effectLst/>
              </c:spPr>
              <c:txPr>
                <a:bodyPr/>
                <a:lstStyle/>
                <a:p>
                  <a:pPr>
                    <a:defRPr sz="1050" b="1">
                      <a:solidFill>
                        <a:schemeClr val="bg1"/>
                      </a:solidFill>
                      <a:latin typeface="Arial" panose="020B0604020202020204" pitchFamily="34" charset="0"/>
                      <a:cs typeface="Arial" panose="020B0604020202020204" pitchFamily="34" charset="0"/>
                    </a:defRPr>
                  </a:pPr>
                  <a:endParaRPr lang="es-AR"/>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28575">
                <a:solidFill>
                  <a:srgbClr val="C0504D">
                    <a:lumMod val="75000"/>
                  </a:srgbClr>
                </a:solidFill>
                <a:prstDash val="dashDot"/>
              </a:ln>
            </c:spPr>
            <c:trendlineType val="poly"/>
            <c:order val="2"/>
            <c:dispRSqr val="0"/>
            <c:dispEq val="0"/>
          </c:trendline>
          <c:cat>
            <c:strRef>
              <c:f>Hoja1!$A$2:$A$7</c:f>
              <c:strCache>
                <c:ptCount val="6"/>
                <c:pt idx="0">
                  <c:v>ene</c:v>
                </c:pt>
                <c:pt idx="1">
                  <c:v>feb</c:v>
                </c:pt>
                <c:pt idx="2">
                  <c:v>mar</c:v>
                </c:pt>
                <c:pt idx="3">
                  <c:v>abr</c:v>
                </c:pt>
                <c:pt idx="4">
                  <c:v>may</c:v>
                </c:pt>
                <c:pt idx="5">
                  <c:v>jun</c:v>
                </c:pt>
              </c:strCache>
            </c:strRef>
          </c:cat>
          <c:val>
            <c:numRef>
              <c:f>Hoja1!$B$2:$B$7</c:f>
              <c:numCache>
                <c:formatCode>General</c:formatCode>
                <c:ptCount val="6"/>
                <c:pt idx="0">
                  <c:v>6501</c:v>
                </c:pt>
                <c:pt idx="1">
                  <c:v>6651</c:v>
                </c:pt>
                <c:pt idx="2">
                  <c:v>6686</c:v>
                </c:pt>
                <c:pt idx="3">
                  <c:v>6662</c:v>
                </c:pt>
                <c:pt idx="4">
                  <c:v>6624</c:v>
                </c:pt>
                <c:pt idx="5">
                  <c:v>6555</c:v>
                </c:pt>
              </c:numCache>
            </c:numRef>
          </c:val>
          <c:smooth val="0"/>
        </c:ser>
        <c:dLbls>
          <c:showLegendKey val="0"/>
          <c:showVal val="0"/>
          <c:showCatName val="0"/>
          <c:showSerName val="0"/>
          <c:showPercent val="0"/>
          <c:showBubbleSize val="0"/>
        </c:dLbls>
        <c:marker val="1"/>
        <c:smooth val="0"/>
        <c:axId val="127775872"/>
        <c:axId val="127777408"/>
      </c:lineChart>
      <c:catAx>
        <c:axId val="127775872"/>
        <c:scaling>
          <c:orientation val="minMax"/>
        </c:scaling>
        <c:delete val="0"/>
        <c:axPos val="b"/>
        <c:numFmt formatCode="General" sourceLinked="1"/>
        <c:majorTickMark val="out"/>
        <c:minorTickMark val="none"/>
        <c:tickLblPos val="nextTo"/>
        <c:txPr>
          <a:bodyPr/>
          <a:lstStyle/>
          <a:p>
            <a:pPr>
              <a:defRPr sz="1000">
                <a:solidFill>
                  <a:schemeClr val="bg1"/>
                </a:solidFill>
                <a:latin typeface="Arial" panose="020B0604020202020204" pitchFamily="34" charset="0"/>
                <a:cs typeface="Arial" panose="020B0604020202020204" pitchFamily="34" charset="0"/>
              </a:defRPr>
            </a:pPr>
            <a:endParaRPr lang="es-AR"/>
          </a:p>
        </c:txPr>
        <c:crossAx val="127777408"/>
        <c:crosses val="autoZero"/>
        <c:auto val="1"/>
        <c:lblAlgn val="ctr"/>
        <c:lblOffset val="100"/>
        <c:noMultiLvlLbl val="1"/>
      </c:catAx>
      <c:valAx>
        <c:axId val="127777408"/>
        <c:scaling>
          <c:orientation val="minMax"/>
          <c:max val="7000"/>
          <c:min val="6000"/>
        </c:scaling>
        <c:delete val="1"/>
        <c:axPos val="l"/>
        <c:numFmt formatCode="General" sourceLinked="1"/>
        <c:majorTickMark val="out"/>
        <c:minorTickMark val="none"/>
        <c:tickLblPos val="nextTo"/>
        <c:crossAx val="127775872"/>
        <c:crosses val="autoZero"/>
        <c:crossBetween val="between"/>
      </c:valAx>
    </c:plotArea>
    <c:plotVisOnly val="1"/>
    <c:dispBlanksAs val="gap"/>
    <c:showDLblsOverMax val="0"/>
  </c:chart>
  <c:txPr>
    <a:bodyPr/>
    <a:lstStyle/>
    <a:p>
      <a:pPr>
        <a:defRPr sz="1800"/>
      </a:pPr>
      <a:endParaRPr lang="es-A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5113118744381935"/>
          <c:y val="0.22167394313544742"/>
          <c:w val="0.49931447010938179"/>
          <c:h val="0.59377936985980539"/>
        </c:manualLayout>
      </c:layout>
      <c:doughnutChart>
        <c:varyColors val="1"/>
        <c:ser>
          <c:idx val="0"/>
          <c:order val="0"/>
          <c:tx>
            <c:strRef>
              <c:f>Hoja1!$B$1</c:f>
              <c:strCache>
                <c:ptCount val="1"/>
                <c:pt idx="0">
                  <c:v>Ventas</c:v>
                </c:pt>
              </c:strCache>
            </c:strRef>
          </c:tx>
          <c:dPt>
            <c:idx val="0"/>
            <c:bubble3D val="0"/>
          </c:dPt>
          <c:cat>
            <c:strRef>
              <c:f>Hoja1!$A$2:$A$3</c:f>
              <c:strCache>
                <c:ptCount val="2"/>
                <c:pt idx="0">
                  <c:v>Procesados/as</c:v>
                </c:pt>
                <c:pt idx="1">
                  <c:v>Condenados/as</c:v>
                </c:pt>
              </c:strCache>
            </c:strRef>
          </c:cat>
          <c:val>
            <c:numRef>
              <c:f>Hoja1!$B$2:$B$3</c:f>
              <c:numCache>
                <c:formatCode>General</c:formatCode>
                <c:ptCount val="2"/>
                <c:pt idx="0">
                  <c:v>6555</c:v>
                </c:pt>
                <c:pt idx="1">
                  <c:v>3983</c:v>
                </c:pt>
              </c:numCache>
            </c:numRef>
          </c:val>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4712279443698176"/>
          <c:y val="0.21690720550569456"/>
          <c:w val="0.50332286311621943"/>
          <c:h val="0.59854610748955817"/>
        </c:manualLayout>
      </c:layout>
      <c:doughnutChart>
        <c:varyColors val="1"/>
        <c:ser>
          <c:idx val="0"/>
          <c:order val="0"/>
          <c:tx>
            <c:strRef>
              <c:f>Hoja1!$B$1</c:f>
              <c:strCache>
                <c:ptCount val="1"/>
                <c:pt idx="0">
                  <c:v>Ventas</c:v>
                </c:pt>
              </c:strCache>
            </c:strRef>
          </c:tx>
          <c:dPt>
            <c:idx val="0"/>
            <c:bubble3D val="0"/>
          </c:dPt>
          <c:dPt>
            <c:idx val="1"/>
            <c:bubble3D val="0"/>
            <c:spPr>
              <a:solidFill>
                <a:schemeClr val="accent4">
                  <a:lumMod val="75000"/>
                </a:schemeClr>
              </a:solidFill>
            </c:spPr>
          </c:dPt>
          <c:dLbls>
            <c:dLbl>
              <c:idx val="0"/>
              <c:layout>
                <c:manualLayout>
                  <c:x val="-0.18779731544979852"/>
                  <c:y val="-5.1970576842813261E-2"/>
                </c:manualLayout>
              </c:layout>
              <c:tx>
                <c:rich>
                  <a:bodyPr/>
                  <a:lstStyle/>
                  <a:p>
                    <a:r>
                      <a:rPr lang="en-US" sz="900" dirty="0" err="1">
                        <a:latin typeface="Arial" pitchFamily="34" charset="0"/>
                        <a:cs typeface="Arial" pitchFamily="34" charset="0"/>
                      </a:rPr>
                      <a:t>Masculino</a:t>
                    </a:r>
                    <a:r>
                      <a:rPr lang="en-US" sz="900" dirty="0">
                        <a:latin typeface="Arial" pitchFamily="34" charset="0"/>
                        <a:cs typeface="Arial" pitchFamily="34" charset="0"/>
                      </a:rPr>
                      <a:t>
</a:t>
                    </a:r>
                    <a:r>
                      <a:rPr lang="en-US" sz="900" b="1" dirty="0" smtClean="0">
                        <a:latin typeface="Arial" pitchFamily="34" charset="0"/>
                        <a:cs typeface="Arial" pitchFamily="34" charset="0"/>
                      </a:rPr>
                      <a:t>93,2%</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0237776610679623"/>
                  <c:y val="4.3895272897605973E-3"/>
                </c:manualLayout>
              </c:layout>
              <c:tx>
                <c:rich>
                  <a:bodyPr/>
                  <a:lstStyle/>
                  <a:p>
                    <a:r>
                      <a:rPr lang="en-US" sz="900" dirty="0" err="1">
                        <a:latin typeface="Arial" pitchFamily="34" charset="0"/>
                        <a:cs typeface="Arial" pitchFamily="34" charset="0"/>
                      </a:rPr>
                      <a:t>Femenino</a:t>
                    </a:r>
                    <a:r>
                      <a:rPr lang="en-US" sz="900" dirty="0">
                        <a:latin typeface="Arial" pitchFamily="34" charset="0"/>
                        <a:cs typeface="Arial" pitchFamily="34" charset="0"/>
                      </a:rPr>
                      <a:t>
</a:t>
                    </a:r>
                    <a:r>
                      <a:rPr lang="en-US" sz="900" b="1" dirty="0" smtClean="0">
                        <a:latin typeface="Arial" pitchFamily="34" charset="0"/>
                        <a:cs typeface="Arial" pitchFamily="34" charset="0"/>
                      </a:rPr>
                      <a:t>6,8%</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9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Masculino</c:v>
                </c:pt>
                <c:pt idx="1">
                  <c:v>Femenino</c:v>
                </c:pt>
              </c:strCache>
            </c:strRef>
          </c:cat>
          <c:val>
            <c:numRef>
              <c:f>Hoja1!$B$2:$B$3</c:f>
              <c:numCache>
                <c:formatCode>General</c:formatCode>
                <c:ptCount val="2"/>
                <c:pt idx="0">
                  <c:v>9829</c:v>
                </c:pt>
                <c:pt idx="1">
                  <c:v>714</c:v>
                </c:pt>
              </c:numCache>
            </c:numRef>
          </c:val>
        </c:ser>
        <c:dLbls>
          <c:showLegendKey val="0"/>
          <c:showVal val="0"/>
          <c:showCatName val="0"/>
          <c:showSerName val="0"/>
          <c:showPercent val="0"/>
          <c:showBubbleSize val="0"/>
          <c:showLeaderLines val="0"/>
        </c:dLbls>
        <c:firstSliceAng val="99"/>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711731524780075"/>
          <c:y val="0.21690720550569456"/>
          <c:w val="0.50332286311621943"/>
          <c:h val="0.59854610748955817"/>
        </c:manualLayout>
      </c:layout>
      <c:doughnutChart>
        <c:varyColors val="1"/>
        <c:ser>
          <c:idx val="0"/>
          <c:order val="0"/>
          <c:tx>
            <c:strRef>
              <c:f>Hoja1!$B$1</c:f>
              <c:strCache>
                <c:ptCount val="1"/>
                <c:pt idx="0">
                  <c:v>Ventas</c:v>
                </c:pt>
              </c:strCache>
            </c:strRef>
          </c:tx>
          <c:dPt>
            <c:idx val="1"/>
            <c:bubble3D val="0"/>
          </c:dPt>
          <c:dLbls>
            <c:dLbl>
              <c:idx val="0"/>
              <c:layout>
                <c:manualLayout>
                  <c:x val="0.16486362626374848"/>
                  <c:y val="-1.3058233769821371E-2"/>
                </c:manualLayout>
              </c:layout>
              <c:tx>
                <c:rich>
                  <a:bodyPr/>
                  <a:lstStyle/>
                  <a:p>
                    <a:r>
                      <a:rPr lang="en-US" sz="900" dirty="0" err="1" smtClean="0">
                        <a:latin typeface="Arial" pitchFamily="34" charset="0"/>
                        <a:cs typeface="Arial" pitchFamily="34" charset="0"/>
                      </a:rPr>
                      <a:t>Jóvenes</a:t>
                    </a:r>
                    <a:r>
                      <a:rPr lang="en-US" sz="900" dirty="0" smtClean="0">
                        <a:latin typeface="Arial" pitchFamily="34" charset="0"/>
                        <a:cs typeface="Arial" pitchFamily="34" charset="0"/>
                      </a:rPr>
                      <a:t> </a:t>
                    </a:r>
                    <a:r>
                      <a:rPr lang="en-US" sz="900" dirty="0" err="1">
                        <a:latin typeface="Arial" pitchFamily="34" charset="0"/>
                        <a:cs typeface="Arial" pitchFamily="34" charset="0"/>
                      </a:rPr>
                      <a:t>adultos</a:t>
                    </a:r>
                    <a:r>
                      <a:rPr lang="en-US" sz="900" dirty="0">
                        <a:latin typeface="Arial" pitchFamily="34" charset="0"/>
                        <a:cs typeface="Arial" pitchFamily="34" charset="0"/>
                      </a:rPr>
                      <a:t> </a:t>
                    </a:r>
                    <a:endParaRPr lang="en-US" sz="900" dirty="0" smtClean="0">
                      <a:latin typeface="Arial" pitchFamily="34" charset="0"/>
                      <a:cs typeface="Arial" pitchFamily="34" charset="0"/>
                    </a:endParaRPr>
                  </a:p>
                  <a:p>
                    <a:r>
                      <a:rPr lang="en-US" sz="900" dirty="0" smtClean="0">
                        <a:latin typeface="Arial" pitchFamily="34" charset="0"/>
                        <a:cs typeface="Arial" pitchFamily="34" charset="0"/>
                      </a:rPr>
                      <a:t>(18-21)</a:t>
                    </a:r>
                    <a:r>
                      <a:rPr lang="en-US" sz="900" dirty="0">
                        <a:latin typeface="Arial" pitchFamily="34" charset="0"/>
                        <a:cs typeface="Arial" pitchFamily="34" charset="0"/>
                      </a:rPr>
                      <a:t>
</a:t>
                    </a:r>
                    <a:r>
                      <a:rPr lang="en-US" sz="900" b="1" dirty="0" smtClean="0">
                        <a:latin typeface="Arial" pitchFamily="34" charset="0"/>
                        <a:cs typeface="Arial" pitchFamily="34" charset="0"/>
                      </a:rPr>
                      <a:t>4,2%</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9785112260253912"/>
                  <c:y val="1.6896395895951502E-2"/>
                </c:manualLayout>
              </c:layout>
              <c:tx>
                <c:rich>
                  <a:bodyPr/>
                  <a:lstStyle/>
                  <a:p>
                    <a:r>
                      <a:rPr lang="es-AR" sz="900" dirty="0" smtClean="0">
                        <a:latin typeface="Arial" pitchFamily="34" charset="0"/>
                        <a:cs typeface="Arial" pitchFamily="34" charset="0"/>
                      </a:rPr>
                      <a:t>Mayores </a:t>
                    </a:r>
                    <a:r>
                      <a:rPr lang="es-AR" sz="900" dirty="0">
                        <a:latin typeface="Arial" pitchFamily="34" charset="0"/>
                        <a:cs typeface="Arial" pitchFamily="34" charset="0"/>
                      </a:rPr>
                      <a:t>(21 y más)
</a:t>
                    </a:r>
                    <a:r>
                      <a:rPr lang="es-AR" sz="900" b="1" dirty="0" smtClean="0">
                        <a:latin typeface="Arial" pitchFamily="34" charset="0"/>
                        <a:cs typeface="Arial" pitchFamily="34" charset="0"/>
                      </a:rPr>
                      <a:t>95,8%</a:t>
                    </a:r>
                    <a:endParaRPr lang="es-AR" b="1" dirty="0"/>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6.6135328397854784E-2"/>
                  <c:y val="6.0525557220368911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Jóvenes adultos (18-20)</c:v>
                </c:pt>
                <c:pt idx="1">
                  <c:v>Mayores (21 y más)</c:v>
                </c:pt>
              </c:strCache>
            </c:strRef>
          </c:cat>
          <c:val>
            <c:numRef>
              <c:f>Hoja1!$B$2:$B$3</c:f>
              <c:numCache>
                <c:formatCode>General</c:formatCode>
                <c:ptCount val="2"/>
                <c:pt idx="0">
                  <c:v>439</c:v>
                </c:pt>
                <c:pt idx="1">
                  <c:v>10100</c:v>
                </c:pt>
              </c:numCache>
            </c:numRef>
          </c:val>
        </c:ser>
        <c:dLbls>
          <c:showLegendKey val="0"/>
          <c:showVal val="0"/>
          <c:showCatName val="0"/>
          <c:showSerName val="0"/>
          <c:showPercent val="0"/>
          <c:showBubbleSize val="0"/>
          <c:showLeaderLines val="0"/>
        </c:dLbls>
        <c:firstSliceAng val="95"/>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558360671735393"/>
          <c:y val="8.2001069311301383E-2"/>
          <c:w val="0.87614650513330516"/>
          <c:h val="0.7380739110543002"/>
        </c:manualLayout>
      </c:layout>
      <c:barChart>
        <c:barDir val="col"/>
        <c:grouping val="percentStacked"/>
        <c:varyColors val="0"/>
        <c:ser>
          <c:idx val="0"/>
          <c:order val="0"/>
          <c:tx>
            <c:strRef>
              <c:f>Hoja1!$B$1</c:f>
              <c:strCache>
                <c:ptCount val="1"/>
                <c:pt idx="0">
                  <c:v>Encarcelados/as preventivamente </c:v>
                </c:pt>
              </c:strCache>
            </c:strRef>
          </c:tx>
          <c:invertIfNegative val="0"/>
          <c:dLbls>
            <c:dLbl>
              <c:idx val="21"/>
              <c:spPr>
                <a:noFill/>
                <a:ln>
                  <a:noFill/>
                </a:ln>
                <a:effectLst/>
              </c:spPr>
              <c:txPr>
                <a:bodyPr/>
                <a:lstStyle/>
                <a:p>
                  <a:pPr>
                    <a:defRPr sz="900" b="1">
                      <a:solidFill>
                        <a:schemeClr val="bg1"/>
                      </a:solidFill>
                      <a:latin typeface="Arial" pitchFamily="34" charset="0"/>
                      <a:cs typeface="Arial" pitchFamily="34" charset="0"/>
                    </a:defRPr>
                  </a:pPr>
                  <a:endParaRPr lang="es-AR"/>
                </a:p>
              </c:txPr>
              <c:showLegendKey val="0"/>
              <c:showVal val="1"/>
              <c:showCatName val="0"/>
              <c:showSerName val="0"/>
              <c:showPercent val="0"/>
              <c:showBubbleSize val="0"/>
            </c:dLbl>
            <c:spPr>
              <a:noFill/>
              <a:ln>
                <a:noFill/>
              </a:ln>
              <a:effectLst/>
            </c:spPr>
            <c:txPr>
              <a:bodyPr/>
              <a:lstStyle/>
              <a:p>
                <a:pPr>
                  <a:defRPr sz="9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Hoja1!$A$2:$A$23</c:f>
              <c:strCache>
                <c:ptCount val="22"/>
                <c:pt idx="0">
                  <c:v>sep</c:v>
                </c:pt>
                <c:pt idx="1">
                  <c:v>oct</c:v>
                </c:pt>
                <c:pt idx="2">
                  <c:v>nov</c:v>
                </c:pt>
                <c:pt idx="3">
                  <c:v>dic</c:v>
                </c:pt>
                <c:pt idx="4">
                  <c:v>ene</c:v>
                </c:pt>
                <c:pt idx="5">
                  <c:v>feb</c:v>
                </c:pt>
                <c:pt idx="6">
                  <c:v>mar</c:v>
                </c:pt>
                <c:pt idx="7">
                  <c:v>abr</c:v>
                </c:pt>
                <c:pt idx="8">
                  <c:v>may</c:v>
                </c:pt>
                <c:pt idx="9">
                  <c:v>jun</c:v>
                </c:pt>
                <c:pt idx="10">
                  <c:v>jul</c:v>
                </c:pt>
                <c:pt idx="11">
                  <c:v>ago</c:v>
                </c:pt>
                <c:pt idx="12">
                  <c:v>sep</c:v>
                </c:pt>
                <c:pt idx="13">
                  <c:v>oct</c:v>
                </c:pt>
                <c:pt idx="14">
                  <c:v>nov</c:v>
                </c:pt>
                <c:pt idx="15">
                  <c:v>dic</c:v>
                </c:pt>
                <c:pt idx="16">
                  <c:v>ene</c:v>
                </c:pt>
                <c:pt idx="17">
                  <c:v>feb</c:v>
                </c:pt>
                <c:pt idx="18">
                  <c:v>mar</c:v>
                </c:pt>
                <c:pt idx="19">
                  <c:v>abr</c:v>
                </c:pt>
                <c:pt idx="20">
                  <c:v>may</c:v>
                </c:pt>
                <c:pt idx="21">
                  <c:v>jun</c:v>
                </c:pt>
              </c:strCache>
            </c:strRef>
          </c:cat>
          <c:val>
            <c:numRef>
              <c:f>Hoja1!$B$2:$B$23</c:f>
              <c:numCache>
                <c:formatCode>0.0</c:formatCode>
                <c:ptCount val="22"/>
                <c:pt idx="0" formatCode="General">
                  <c:v>57.2</c:v>
                </c:pt>
                <c:pt idx="1">
                  <c:v>56.8</c:v>
                </c:pt>
                <c:pt idx="2">
                  <c:v>57</c:v>
                </c:pt>
                <c:pt idx="3">
                  <c:v>56.7</c:v>
                </c:pt>
                <c:pt idx="4">
                  <c:v>57.569599674862836</c:v>
                </c:pt>
                <c:pt idx="5" formatCode="General">
                  <c:v>58.6</c:v>
                </c:pt>
                <c:pt idx="6" formatCode="General">
                  <c:v>58.8</c:v>
                </c:pt>
                <c:pt idx="7" formatCode="General">
                  <c:v>59.8</c:v>
                </c:pt>
                <c:pt idx="8" formatCode="General">
                  <c:v>59.7</c:v>
                </c:pt>
                <c:pt idx="9" formatCode="General">
                  <c:v>60.5</c:v>
                </c:pt>
                <c:pt idx="10" formatCode="General">
                  <c:v>59.9</c:v>
                </c:pt>
                <c:pt idx="11" formatCode="General">
                  <c:v>60.7</c:v>
                </c:pt>
                <c:pt idx="12" formatCode="General">
                  <c:v>61.1</c:v>
                </c:pt>
                <c:pt idx="13" formatCode="General">
                  <c:v>61.6</c:v>
                </c:pt>
                <c:pt idx="14" formatCode="General">
                  <c:v>61.1</c:v>
                </c:pt>
                <c:pt idx="15" formatCode="General">
                  <c:v>60.4</c:v>
                </c:pt>
                <c:pt idx="16" formatCode="General">
                  <c:v>61.7</c:v>
                </c:pt>
                <c:pt idx="17" formatCode="General">
                  <c:v>62.5</c:v>
                </c:pt>
                <c:pt idx="18" formatCode="General">
                  <c:v>62.8</c:v>
                </c:pt>
                <c:pt idx="19" formatCode="General">
                  <c:v>62.8</c:v>
                </c:pt>
                <c:pt idx="20" formatCode="General">
                  <c:v>62.9</c:v>
                </c:pt>
                <c:pt idx="21" formatCode="General">
                  <c:v>62.2</c:v>
                </c:pt>
              </c:numCache>
            </c:numRef>
          </c:val>
        </c:ser>
        <c:ser>
          <c:idx val="1"/>
          <c:order val="1"/>
          <c:tx>
            <c:strRef>
              <c:f>Hoja1!$C$1</c:f>
              <c:strCache>
                <c:ptCount val="1"/>
                <c:pt idx="0">
                  <c:v>Condenados/as</c:v>
                </c:pt>
              </c:strCache>
            </c:strRef>
          </c:tx>
          <c:invertIfNegative val="0"/>
          <c:dLbls>
            <c:dLbl>
              <c:idx val="21"/>
              <c:spPr>
                <a:noFill/>
                <a:ln>
                  <a:noFill/>
                </a:ln>
                <a:effectLst/>
              </c:spPr>
              <c:txPr>
                <a:bodyPr/>
                <a:lstStyle/>
                <a:p>
                  <a:pPr>
                    <a:defRPr sz="900" b="1">
                      <a:solidFill>
                        <a:schemeClr val="bg1"/>
                      </a:solidFill>
                      <a:latin typeface="Arial" pitchFamily="34" charset="0"/>
                      <a:cs typeface="Arial" pitchFamily="34" charset="0"/>
                    </a:defRPr>
                  </a:pPr>
                  <a:endParaRPr lang="es-AR"/>
                </a:p>
              </c:txPr>
              <c:showLegendKey val="0"/>
              <c:showVal val="1"/>
              <c:showCatName val="0"/>
              <c:showSerName val="0"/>
              <c:showPercent val="0"/>
              <c:showBubbleSize val="0"/>
            </c:dLbl>
            <c:spPr>
              <a:noFill/>
              <a:ln>
                <a:noFill/>
              </a:ln>
              <a:effectLst/>
            </c:spPr>
            <c:txPr>
              <a:bodyPr/>
              <a:lstStyle/>
              <a:p>
                <a:pPr>
                  <a:defRPr sz="9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Hoja1!$A$2:$A$23</c:f>
              <c:strCache>
                <c:ptCount val="22"/>
                <c:pt idx="0">
                  <c:v>sep</c:v>
                </c:pt>
                <c:pt idx="1">
                  <c:v>oct</c:v>
                </c:pt>
                <c:pt idx="2">
                  <c:v>nov</c:v>
                </c:pt>
                <c:pt idx="3">
                  <c:v>dic</c:v>
                </c:pt>
                <c:pt idx="4">
                  <c:v>ene</c:v>
                </c:pt>
                <c:pt idx="5">
                  <c:v>feb</c:v>
                </c:pt>
                <c:pt idx="6">
                  <c:v>mar</c:v>
                </c:pt>
                <c:pt idx="7">
                  <c:v>abr</c:v>
                </c:pt>
                <c:pt idx="8">
                  <c:v>may</c:v>
                </c:pt>
                <c:pt idx="9">
                  <c:v>jun</c:v>
                </c:pt>
                <c:pt idx="10">
                  <c:v>jul</c:v>
                </c:pt>
                <c:pt idx="11">
                  <c:v>ago</c:v>
                </c:pt>
                <c:pt idx="12">
                  <c:v>sep</c:v>
                </c:pt>
                <c:pt idx="13">
                  <c:v>oct</c:v>
                </c:pt>
                <c:pt idx="14">
                  <c:v>nov</c:v>
                </c:pt>
                <c:pt idx="15">
                  <c:v>dic</c:v>
                </c:pt>
                <c:pt idx="16">
                  <c:v>ene</c:v>
                </c:pt>
                <c:pt idx="17">
                  <c:v>feb</c:v>
                </c:pt>
                <c:pt idx="18">
                  <c:v>mar</c:v>
                </c:pt>
                <c:pt idx="19">
                  <c:v>abr</c:v>
                </c:pt>
                <c:pt idx="20">
                  <c:v>may</c:v>
                </c:pt>
                <c:pt idx="21">
                  <c:v>jun</c:v>
                </c:pt>
              </c:strCache>
            </c:strRef>
          </c:cat>
          <c:val>
            <c:numRef>
              <c:f>Hoja1!$C$2:$C$23</c:f>
              <c:numCache>
                <c:formatCode>0.0</c:formatCode>
                <c:ptCount val="22"/>
                <c:pt idx="0" formatCode="General">
                  <c:v>42.8</c:v>
                </c:pt>
                <c:pt idx="1">
                  <c:v>43.2</c:v>
                </c:pt>
                <c:pt idx="2">
                  <c:v>43</c:v>
                </c:pt>
                <c:pt idx="3">
                  <c:v>43.3</c:v>
                </c:pt>
                <c:pt idx="4">
                  <c:v>42.430400325137164</c:v>
                </c:pt>
                <c:pt idx="5" formatCode="General">
                  <c:v>41.4</c:v>
                </c:pt>
                <c:pt idx="6" formatCode="General">
                  <c:v>41.2</c:v>
                </c:pt>
                <c:pt idx="7" formatCode="General">
                  <c:v>40.200000000000003</c:v>
                </c:pt>
                <c:pt idx="8" formatCode="General">
                  <c:v>40.299999999999997</c:v>
                </c:pt>
                <c:pt idx="9" formatCode="General">
                  <c:v>39.5</c:v>
                </c:pt>
                <c:pt idx="10" formatCode="General">
                  <c:v>40.1</c:v>
                </c:pt>
                <c:pt idx="11" formatCode="General">
                  <c:v>39.299999999999997</c:v>
                </c:pt>
                <c:pt idx="12" formatCode="General">
                  <c:v>38.9</c:v>
                </c:pt>
                <c:pt idx="13" formatCode="General">
                  <c:v>38.4</c:v>
                </c:pt>
                <c:pt idx="14" formatCode="General">
                  <c:v>38.9</c:v>
                </c:pt>
                <c:pt idx="15" formatCode="General">
                  <c:v>39.6</c:v>
                </c:pt>
                <c:pt idx="16" formatCode="General">
                  <c:v>38.299999999999997</c:v>
                </c:pt>
                <c:pt idx="17" formatCode="General">
                  <c:v>37.4</c:v>
                </c:pt>
                <c:pt idx="18" formatCode="General">
                  <c:v>37.200000000000003</c:v>
                </c:pt>
                <c:pt idx="19" formatCode="General">
                  <c:v>37.200000000000003</c:v>
                </c:pt>
                <c:pt idx="20" formatCode="General">
                  <c:v>37.1</c:v>
                </c:pt>
                <c:pt idx="21" formatCode="General">
                  <c:v>37.799999999999997</c:v>
                </c:pt>
              </c:numCache>
            </c:numRef>
          </c:val>
        </c:ser>
        <c:dLbls>
          <c:showLegendKey val="0"/>
          <c:showVal val="0"/>
          <c:showCatName val="0"/>
          <c:showSerName val="0"/>
          <c:showPercent val="0"/>
          <c:showBubbleSize val="0"/>
        </c:dLbls>
        <c:gapWidth val="29"/>
        <c:overlap val="100"/>
        <c:axId val="26056960"/>
        <c:axId val="26079232"/>
      </c:barChart>
      <c:catAx>
        <c:axId val="26056960"/>
        <c:scaling>
          <c:orientation val="minMax"/>
        </c:scaling>
        <c:delete val="0"/>
        <c:axPos val="b"/>
        <c:numFmt formatCode="General" sourceLinked="1"/>
        <c:majorTickMark val="out"/>
        <c:minorTickMark val="none"/>
        <c:tickLblPos val="nextTo"/>
        <c:txPr>
          <a:bodyPr/>
          <a:lstStyle/>
          <a:p>
            <a:pPr>
              <a:defRPr sz="1000">
                <a:latin typeface="Arial" pitchFamily="34" charset="0"/>
                <a:cs typeface="Arial" pitchFamily="34" charset="0"/>
              </a:defRPr>
            </a:pPr>
            <a:endParaRPr lang="es-AR"/>
          </a:p>
        </c:txPr>
        <c:crossAx val="26079232"/>
        <c:crosses val="autoZero"/>
        <c:auto val="1"/>
        <c:lblAlgn val="ctr"/>
        <c:lblOffset val="100"/>
        <c:noMultiLvlLbl val="1"/>
      </c:catAx>
      <c:valAx>
        <c:axId val="26079232"/>
        <c:scaling>
          <c:orientation val="minMax"/>
        </c:scaling>
        <c:delete val="1"/>
        <c:axPos val="l"/>
        <c:numFmt formatCode="0%" sourceLinked="1"/>
        <c:majorTickMark val="out"/>
        <c:minorTickMark val="none"/>
        <c:tickLblPos val="nextTo"/>
        <c:crossAx val="26056960"/>
        <c:crosses val="autoZero"/>
        <c:crossBetween val="between"/>
      </c:valAx>
    </c:plotArea>
    <c:legend>
      <c:legendPos val="r"/>
      <c:layout>
        <c:manualLayout>
          <c:xMode val="edge"/>
          <c:yMode val="edge"/>
          <c:x val="6.6543249208549683E-3"/>
          <c:y val="9.9296065869224404E-2"/>
          <c:w val="0.11080373466968607"/>
          <c:h val="0.67971876469901249"/>
        </c:manualLayout>
      </c:layout>
      <c:overlay val="0"/>
      <c:txPr>
        <a:bodyPr/>
        <a:lstStyle/>
        <a:p>
          <a:pPr>
            <a:defRPr sz="8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549515696021693"/>
          <c:y val="0.18616152685779647"/>
          <c:w val="0.85632279692072055"/>
          <c:h val="0.64082165473677533"/>
        </c:manualLayout>
      </c:layout>
      <c:barChart>
        <c:barDir val="col"/>
        <c:grouping val="percentStacked"/>
        <c:varyColors val="0"/>
        <c:ser>
          <c:idx val="0"/>
          <c:order val="0"/>
          <c:tx>
            <c:strRef>
              <c:f>Hoja1!$B$1</c:f>
              <c:strCache>
                <c:ptCount val="1"/>
                <c:pt idx="0">
                  <c:v>Encarcelados/as preventivamente </c:v>
                </c:pt>
              </c:strCache>
            </c:strRef>
          </c:tx>
          <c:invertIfNegative val="0"/>
          <c:dLbls>
            <c:spPr>
              <a:noFill/>
              <a:ln>
                <a:noFill/>
              </a:ln>
              <a:effectLst/>
            </c:spPr>
            <c:txPr>
              <a:bodyPr/>
              <a:lstStyle/>
              <a:p>
                <a:pPr>
                  <a:defRPr sz="10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Hoja1!$B$2:$B$14</c:f>
              <c:numCache>
                <c:formatCode>0</c:formatCode>
                <c:ptCount val="13"/>
                <c:pt idx="0">
                  <c:v>54.467493336423686</c:v>
                </c:pt>
                <c:pt idx="1">
                  <c:v>56.840034965034967</c:v>
                </c:pt>
                <c:pt idx="2">
                  <c:v>51.62930676629307</c:v>
                </c:pt>
                <c:pt idx="3">
                  <c:v>45.791457286432163</c:v>
                </c:pt>
                <c:pt idx="4">
                  <c:v>44.544480171489816</c:v>
                </c:pt>
                <c:pt idx="5">
                  <c:v>56.096203095423675</c:v>
                </c:pt>
                <c:pt idx="6">
                  <c:v>52.976059740830223</c:v>
                </c:pt>
                <c:pt idx="7">
                  <c:v>52.889131622064447</c:v>
                </c:pt>
                <c:pt idx="8">
                  <c:v>51.561181434599156</c:v>
                </c:pt>
                <c:pt idx="9">
                  <c:v>52.627752388865808</c:v>
                </c:pt>
                <c:pt idx="10">
                  <c:v>55</c:v>
                </c:pt>
                <c:pt idx="11">
                  <c:v>57</c:v>
                </c:pt>
                <c:pt idx="12">
                  <c:v>60</c:v>
                </c:pt>
              </c:numCache>
            </c:numRef>
          </c:val>
        </c:ser>
        <c:ser>
          <c:idx val="1"/>
          <c:order val="1"/>
          <c:tx>
            <c:strRef>
              <c:f>Hoja1!$C$1</c:f>
              <c:strCache>
                <c:ptCount val="1"/>
                <c:pt idx="0">
                  <c:v>Condenados/as</c:v>
                </c:pt>
              </c:strCache>
            </c:strRef>
          </c:tx>
          <c:invertIfNegative val="0"/>
          <c:dLbls>
            <c:spPr>
              <a:noFill/>
              <a:ln>
                <a:noFill/>
              </a:ln>
              <a:effectLst/>
            </c:spPr>
            <c:txPr>
              <a:bodyPr/>
              <a:lstStyle/>
              <a:p>
                <a:pPr>
                  <a:defRPr sz="10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Hoja1!$C$2:$C$14</c:f>
              <c:numCache>
                <c:formatCode>0</c:formatCode>
                <c:ptCount val="13"/>
                <c:pt idx="0">
                  <c:v>45.532506663576314</c:v>
                </c:pt>
                <c:pt idx="1">
                  <c:v>43.159965034965033</c:v>
                </c:pt>
                <c:pt idx="2">
                  <c:v>48.37069323370693</c:v>
                </c:pt>
                <c:pt idx="3">
                  <c:v>54.208542713567837</c:v>
                </c:pt>
                <c:pt idx="4">
                  <c:v>55.455519828510184</c:v>
                </c:pt>
                <c:pt idx="5">
                  <c:v>43.903796904576325</c:v>
                </c:pt>
                <c:pt idx="6">
                  <c:v>47.023940259169777</c:v>
                </c:pt>
                <c:pt idx="7">
                  <c:v>47.110868377935553</c:v>
                </c:pt>
                <c:pt idx="8">
                  <c:v>48.438818565400844</c:v>
                </c:pt>
                <c:pt idx="9">
                  <c:v>47.372247611134192</c:v>
                </c:pt>
                <c:pt idx="10">
                  <c:v>45</c:v>
                </c:pt>
                <c:pt idx="11">
                  <c:v>43</c:v>
                </c:pt>
                <c:pt idx="12">
                  <c:v>40</c:v>
                </c:pt>
              </c:numCache>
            </c:numRef>
          </c:val>
        </c:ser>
        <c:dLbls>
          <c:showLegendKey val="0"/>
          <c:showVal val="0"/>
          <c:showCatName val="0"/>
          <c:showSerName val="0"/>
          <c:showPercent val="0"/>
          <c:showBubbleSize val="0"/>
        </c:dLbls>
        <c:gapWidth val="86"/>
        <c:overlap val="100"/>
        <c:axId val="25797760"/>
        <c:axId val="25799296"/>
      </c:barChart>
      <c:catAx>
        <c:axId val="25797760"/>
        <c:scaling>
          <c:orientation val="minMax"/>
        </c:scaling>
        <c:delete val="0"/>
        <c:axPos val="b"/>
        <c:numFmt formatCode="General" sourceLinked="1"/>
        <c:majorTickMark val="out"/>
        <c:minorTickMark val="none"/>
        <c:tickLblPos val="nextTo"/>
        <c:txPr>
          <a:bodyPr/>
          <a:lstStyle/>
          <a:p>
            <a:pPr>
              <a:defRPr sz="900">
                <a:latin typeface="Arial" pitchFamily="34" charset="0"/>
                <a:cs typeface="Arial" pitchFamily="34" charset="0"/>
              </a:defRPr>
            </a:pPr>
            <a:endParaRPr lang="es-AR"/>
          </a:p>
        </c:txPr>
        <c:crossAx val="25799296"/>
        <c:crosses val="autoZero"/>
        <c:auto val="1"/>
        <c:lblAlgn val="ctr"/>
        <c:lblOffset val="100"/>
        <c:noMultiLvlLbl val="0"/>
      </c:catAx>
      <c:valAx>
        <c:axId val="25799296"/>
        <c:scaling>
          <c:orientation val="minMax"/>
          <c:max val="1"/>
          <c:min val="0"/>
        </c:scaling>
        <c:delete val="1"/>
        <c:axPos val="l"/>
        <c:numFmt formatCode="0%" sourceLinked="1"/>
        <c:majorTickMark val="out"/>
        <c:minorTickMark val="none"/>
        <c:tickLblPos val="nextTo"/>
        <c:crossAx val="25797760"/>
        <c:crosses val="autoZero"/>
        <c:crossBetween val="between"/>
      </c:valAx>
    </c:plotArea>
    <c:legend>
      <c:legendPos val="r"/>
      <c:layout>
        <c:manualLayout>
          <c:xMode val="edge"/>
          <c:yMode val="edge"/>
          <c:x val="9.7579307260991989E-4"/>
          <c:y val="0.15784938209386026"/>
          <c:w val="0.11933502368742623"/>
          <c:h val="0.68881678149798609"/>
        </c:manualLayout>
      </c:layout>
      <c:overlay val="0"/>
      <c:txPr>
        <a:bodyPr/>
        <a:lstStyle/>
        <a:p>
          <a:pPr>
            <a:defRPr sz="8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224342850235975"/>
          <c:y val="3.4374781402889389E-2"/>
          <c:w val="0.89404568355484404"/>
          <c:h val="0.81971850393700785"/>
        </c:manualLayout>
      </c:layout>
      <c:barChart>
        <c:barDir val="col"/>
        <c:grouping val="percentStacked"/>
        <c:varyColors val="0"/>
        <c:ser>
          <c:idx val="0"/>
          <c:order val="0"/>
          <c:tx>
            <c:strRef>
              <c:f>Hoja1!$B$1</c:f>
              <c:strCache>
                <c:ptCount val="1"/>
                <c:pt idx="0">
                  <c:v>Nacional</c:v>
                </c:pt>
              </c:strCache>
            </c:strRef>
          </c:tx>
          <c:invertIfNegative val="0"/>
          <c:dLbls>
            <c:dLbl>
              <c:idx val="17"/>
              <c:spPr>
                <a:noFill/>
                <a:ln>
                  <a:noFill/>
                </a:ln>
                <a:effectLst/>
              </c:spPr>
              <c:txPr>
                <a:bodyPr/>
                <a:lstStyle/>
                <a:p>
                  <a:pPr>
                    <a:defRPr sz="1000" b="1">
                      <a:solidFill>
                        <a:schemeClr val="bg1"/>
                      </a:solidFill>
                      <a:latin typeface="Arial" pitchFamily="34" charset="0"/>
                      <a:cs typeface="Arial" pitchFamily="34" charset="0"/>
                    </a:defRPr>
                  </a:pPr>
                  <a:endParaRPr lang="es-AR"/>
                </a:p>
              </c:txPr>
              <c:showLegendKey val="0"/>
              <c:showVal val="1"/>
              <c:showCatName val="0"/>
              <c:showSerName val="0"/>
              <c:showPercent val="0"/>
              <c:showBubbleSize val="0"/>
            </c:dLbl>
            <c:spPr>
              <a:noFill/>
              <a:ln>
                <a:noFill/>
              </a:ln>
              <a:effectLst/>
            </c:spPr>
            <c:txPr>
              <a:bodyPr/>
              <a:lstStyle/>
              <a:p>
                <a:pPr>
                  <a:defRPr sz="10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Hoja1!$A$2:$A$19</c:f>
              <c:strCache>
                <c:ptCount val="18"/>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strCache>
            </c:strRef>
          </c:cat>
          <c:val>
            <c:numRef>
              <c:f>Hoja1!$B$2:$B$19</c:f>
              <c:numCache>
                <c:formatCode>General</c:formatCode>
                <c:ptCount val="18"/>
                <c:pt idx="0" formatCode="0.0">
                  <c:v>58.7</c:v>
                </c:pt>
                <c:pt idx="1">
                  <c:v>59.1</c:v>
                </c:pt>
                <c:pt idx="2">
                  <c:v>59.5</c:v>
                </c:pt>
                <c:pt idx="3">
                  <c:v>59.3</c:v>
                </c:pt>
                <c:pt idx="4">
                  <c:v>58.5</c:v>
                </c:pt>
                <c:pt idx="5">
                  <c:v>57.5</c:v>
                </c:pt>
                <c:pt idx="6">
                  <c:v>57.3</c:v>
                </c:pt>
                <c:pt idx="7">
                  <c:v>56.9</c:v>
                </c:pt>
                <c:pt idx="8">
                  <c:v>56.7</c:v>
                </c:pt>
                <c:pt idx="9">
                  <c:v>57.2</c:v>
                </c:pt>
                <c:pt idx="10">
                  <c:v>56.4</c:v>
                </c:pt>
                <c:pt idx="11">
                  <c:v>55.5</c:v>
                </c:pt>
                <c:pt idx="12">
                  <c:v>56.1</c:v>
                </c:pt>
                <c:pt idx="13">
                  <c:v>56.4</c:v>
                </c:pt>
                <c:pt idx="14">
                  <c:v>56.8</c:v>
                </c:pt>
                <c:pt idx="15">
                  <c:v>56.7</c:v>
                </c:pt>
                <c:pt idx="16">
                  <c:v>56.9</c:v>
                </c:pt>
                <c:pt idx="17">
                  <c:v>57.3</c:v>
                </c:pt>
              </c:numCache>
            </c:numRef>
          </c:val>
        </c:ser>
        <c:ser>
          <c:idx val="1"/>
          <c:order val="1"/>
          <c:tx>
            <c:strRef>
              <c:f>Hoja1!$C$1</c:f>
              <c:strCache>
                <c:ptCount val="1"/>
                <c:pt idx="0">
                  <c:v>Federal</c:v>
                </c:pt>
              </c:strCache>
            </c:strRef>
          </c:tx>
          <c:invertIfNegative val="0"/>
          <c:dLbls>
            <c:dLbl>
              <c:idx val="17"/>
              <c:spPr>
                <a:noFill/>
                <a:ln>
                  <a:noFill/>
                </a:ln>
                <a:effectLst/>
              </c:spPr>
              <c:txPr>
                <a:bodyPr/>
                <a:lstStyle/>
                <a:p>
                  <a:pPr>
                    <a:defRPr sz="1000" b="1">
                      <a:solidFill>
                        <a:schemeClr val="bg1"/>
                      </a:solidFill>
                      <a:latin typeface="Arial" pitchFamily="34" charset="0"/>
                      <a:cs typeface="Arial" pitchFamily="34" charset="0"/>
                    </a:defRPr>
                  </a:pPr>
                  <a:endParaRPr lang="es-AR"/>
                </a:p>
              </c:txPr>
              <c:showLegendKey val="0"/>
              <c:showVal val="1"/>
              <c:showCatName val="0"/>
              <c:showSerName val="0"/>
              <c:showPercent val="0"/>
              <c:showBubbleSize val="0"/>
            </c:dLbl>
            <c:spPr>
              <a:noFill/>
              <a:ln>
                <a:noFill/>
              </a:ln>
              <a:effectLst/>
            </c:spPr>
            <c:txPr>
              <a:bodyPr/>
              <a:lstStyle/>
              <a:p>
                <a:pPr>
                  <a:defRPr sz="10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Hoja1!$A$2:$A$19</c:f>
              <c:strCache>
                <c:ptCount val="18"/>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strCache>
            </c:strRef>
          </c:cat>
          <c:val>
            <c:numRef>
              <c:f>Hoja1!$C$2:$C$19</c:f>
              <c:numCache>
                <c:formatCode>General</c:formatCode>
                <c:ptCount val="18"/>
                <c:pt idx="0" formatCode="0.0">
                  <c:v>33.9</c:v>
                </c:pt>
                <c:pt idx="1">
                  <c:v>33.9</c:v>
                </c:pt>
                <c:pt idx="2">
                  <c:v>33.6</c:v>
                </c:pt>
                <c:pt idx="3">
                  <c:v>33.799999999999997</c:v>
                </c:pt>
                <c:pt idx="4">
                  <c:v>34.4</c:v>
                </c:pt>
                <c:pt idx="5">
                  <c:v>35.700000000000003</c:v>
                </c:pt>
                <c:pt idx="6">
                  <c:v>36</c:v>
                </c:pt>
                <c:pt idx="7">
                  <c:v>36.299999999999997</c:v>
                </c:pt>
                <c:pt idx="8">
                  <c:v>36.799999999999997</c:v>
                </c:pt>
                <c:pt idx="9">
                  <c:v>36.299999999999997</c:v>
                </c:pt>
                <c:pt idx="10">
                  <c:v>37.1</c:v>
                </c:pt>
                <c:pt idx="11">
                  <c:v>38</c:v>
                </c:pt>
                <c:pt idx="12">
                  <c:v>37.6</c:v>
                </c:pt>
                <c:pt idx="13">
                  <c:v>37.4</c:v>
                </c:pt>
                <c:pt idx="14">
                  <c:v>37.1</c:v>
                </c:pt>
                <c:pt idx="15">
                  <c:v>37.200000000000003</c:v>
                </c:pt>
                <c:pt idx="16">
                  <c:v>37.1</c:v>
                </c:pt>
                <c:pt idx="17">
                  <c:v>36.799999999999997</c:v>
                </c:pt>
              </c:numCache>
            </c:numRef>
          </c:val>
        </c:ser>
        <c:ser>
          <c:idx val="2"/>
          <c:order val="2"/>
          <c:tx>
            <c:strRef>
              <c:f>Hoja1!$D$1</c:f>
              <c:strCache>
                <c:ptCount val="1"/>
                <c:pt idx="0">
                  <c:v>Provincial</c:v>
                </c:pt>
              </c:strCache>
            </c:strRef>
          </c:tx>
          <c:invertIfNegative val="0"/>
          <c:dLbls>
            <c:dLbl>
              <c:idx val="2"/>
              <c:layout/>
              <c:tx>
                <c:rich>
                  <a:bodyPr/>
                  <a:lstStyle/>
                  <a:p>
                    <a:r>
                      <a:rPr lang="en-US" smtClean="0"/>
                      <a:t>7,0</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7"/>
              <c:spPr>
                <a:noFill/>
                <a:ln>
                  <a:noFill/>
                </a:ln>
                <a:effectLst/>
              </c:spPr>
              <c:txPr>
                <a:bodyPr/>
                <a:lstStyle/>
                <a:p>
                  <a:pPr>
                    <a:defRPr sz="1000" b="1">
                      <a:solidFill>
                        <a:schemeClr val="bg1"/>
                      </a:solidFill>
                      <a:latin typeface="Arial" pitchFamily="34" charset="0"/>
                      <a:cs typeface="Arial" pitchFamily="34" charset="0"/>
                    </a:defRPr>
                  </a:pPr>
                  <a:endParaRPr lang="es-AR"/>
                </a:p>
              </c:txPr>
              <c:showLegendKey val="0"/>
              <c:showVal val="1"/>
              <c:showCatName val="0"/>
              <c:showSerName val="0"/>
              <c:showPercent val="0"/>
              <c:showBubbleSize val="0"/>
            </c:dLbl>
            <c:spPr>
              <a:noFill/>
              <a:ln>
                <a:noFill/>
              </a:ln>
              <a:effectLst/>
            </c:spPr>
            <c:txPr>
              <a:bodyPr/>
              <a:lstStyle/>
              <a:p>
                <a:pPr>
                  <a:defRPr sz="10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Hoja1!$A$2:$A$19</c:f>
              <c:strCache>
                <c:ptCount val="18"/>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strCache>
            </c:strRef>
          </c:cat>
          <c:val>
            <c:numRef>
              <c:f>Hoja1!$D$2:$D$19</c:f>
              <c:numCache>
                <c:formatCode>General</c:formatCode>
                <c:ptCount val="18"/>
                <c:pt idx="0">
                  <c:v>7.3</c:v>
                </c:pt>
                <c:pt idx="1">
                  <c:v>7.03</c:v>
                </c:pt>
                <c:pt idx="2">
                  <c:v>6.9</c:v>
                </c:pt>
                <c:pt idx="3">
                  <c:v>6.9</c:v>
                </c:pt>
                <c:pt idx="4">
                  <c:v>7.1</c:v>
                </c:pt>
                <c:pt idx="5">
                  <c:v>6.8</c:v>
                </c:pt>
                <c:pt idx="6">
                  <c:v>6.7</c:v>
                </c:pt>
                <c:pt idx="7">
                  <c:v>6.8</c:v>
                </c:pt>
                <c:pt idx="8">
                  <c:v>6.5</c:v>
                </c:pt>
                <c:pt idx="9">
                  <c:v>6.5</c:v>
                </c:pt>
                <c:pt idx="10">
                  <c:v>6.5</c:v>
                </c:pt>
                <c:pt idx="11">
                  <c:v>6.5</c:v>
                </c:pt>
                <c:pt idx="12">
                  <c:v>6.3</c:v>
                </c:pt>
                <c:pt idx="13">
                  <c:v>6.2</c:v>
                </c:pt>
                <c:pt idx="14">
                  <c:v>6.2</c:v>
                </c:pt>
                <c:pt idx="15">
                  <c:v>6.1</c:v>
                </c:pt>
                <c:pt idx="16">
                  <c:v>6</c:v>
                </c:pt>
                <c:pt idx="17">
                  <c:v>5.9</c:v>
                </c:pt>
              </c:numCache>
            </c:numRef>
          </c:val>
        </c:ser>
        <c:dLbls>
          <c:showLegendKey val="0"/>
          <c:showVal val="0"/>
          <c:showCatName val="0"/>
          <c:showSerName val="0"/>
          <c:showPercent val="0"/>
          <c:showBubbleSize val="0"/>
        </c:dLbls>
        <c:gapWidth val="63"/>
        <c:overlap val="100"/>
        <c:axId val="22227968"/>
        <c:axId val="22237952"/>
      </c:barChart>
      <c:catAx>
        <c:axId val="22227968"/>
        <c:scaling>
          <c:orientation val="minMax"/>
        </c:scaling>
        <c:delete val="0"/>
        <c:axPos val="b"/>
        <c:numFmt formatCode="General" sourceLinked="1"/>
        <c:majorTickMark val="out"/>
        <c:minorTickMark val="none"/>
        <c:tickLblPos val="nextTo"/>
        <c:txPr>
          <a:bodyPr/>
          <a:lstStyle/>
          <a:p>
            <a:pPr>
              <a:defRPr sz="1100">
                <a:latin typeface="Arial" pitchFamily="34" charset="0"/>
                <a:cs typeface="Arial" pitchFamily="34" charset="0"/>
              </a:defRPr>
            </a:pPr>
            <a:endParaRPr lang="es-AR"/>
          </a:p>
        </c:txPr>
        <c:crossAx val="22237952"/>
        <c:crosses val="autoZero"/>
        <c:auto val="1"/>
        <c:lblAlgn val="ctr"/>
        <c:lblOffset val="100"/>
        <c:noMultiLvlLbl val="1"/>
      </c:catAx>
      <c:valAx>
        <c:axId val="22237952"/>
        <c:scaling>
          <c:orientation val="minMax"/>
        </c:scaling>
        <c:delete val="1"/>
        <c:axPos val="l"/>
        <c:numFmt formatCode="0%" sourceLinked="1"/>
        <c:majorTickMark val="out"/>
        <c:minorTickMark val="none"/>
        <c:tickLblPos val="nextTo"/>
        <c:crossAx val="22227968"/>
        <c:crosses val="autoZero"/>
        <c:crossBetween val="between"/>
      </c:valAx>
    </c:plotArea>
    <c:legend>
      <c:legendPos val="r"/>
      <c:layout>
        <c:manualLayout>
          <c:xMode val="edge"/>
          <c:yMode val="edge"/>
          <c:x val="0"/>
          <c:y val="7.4524967609456441E-2"/>
          <c:w val="9.9613012828055417E-2"/>
          <c:h val="0.74846166604326003"/>
        </c:manualLayout>
      </c:layout>
      <c:overlay val="0"/>
      <c:txPr>
        <a:bodyPr/>
        <a:lstStyle/>
        <a:p>
          <a:pPr>
            <a:defRPr sz="12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99CE2-6E1B-41FE-8C32-E45338BF846D}" type="datetimeFigureOut">
              <a:rPr lang="es-AR" smtClean="0"/>
              <a:t>20/08/2015</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8F2FC-639C-4CFC-9A5C-94BC0A2B6738}" type="slidenum">
              <a:rPr lang="es-AR" smtClean="0"/>
              <a:t>‹Nº›</a:t>
            </a:fld>
            <a:endParaRPr lang="es-AR"/>
          </a:p>
        </p:txBody>
      </p:sp>
    </p:spTree>
    <p:extLst>
      <p:ext uri="{BB962C8B-B14F-4D97-AF65-F5344CB8AC3E}">
        <p14:creationId xmlns:p14="http://schemas.microsoft.com/office/powerpoint/2010/main" val="230276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t>20/08/2015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350536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t>20/08/2015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9132110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967439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22700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7305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10206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73639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652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515563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051111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43199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630762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5350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t>20/08/2015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677024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542966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721392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67878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248377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23960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461355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219688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00169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75618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01969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t>20/08/2015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133935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69461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1872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48472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25667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39193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708335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459731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418075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18465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77167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t>20/08/2015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4023494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999342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40169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09659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3419418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702928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2246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4274626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625775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219096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67669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t>20/08/2015</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1418720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3761577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6282200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009954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215291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172590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756059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014350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7548717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503981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7679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t>20/08/2015</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10026533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388540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216518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60062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6492936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723948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5314049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053961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902130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273851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7742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t>20/08/2015</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8968790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0399597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5073973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90972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2238448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245496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0383355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00118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852325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2490419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7925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t>20/08/2015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16014624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5401247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903238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166424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305853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555969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098199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6892653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1998985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963233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8181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t>20/08/2015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427289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6430754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913175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575241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228750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053352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313109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997719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2934530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3474601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3769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theme" Target="../theme/theme10.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6.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7.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8.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theme" Target="../theme/theme9.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t>20/08/2015</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t>‹Nº›</a:t>
            </a:fld>
            <a:endParaRPr lang="es-AR"/>
          </a:p>
        </p:txBody>
      </p:sp>
    </p:spTree>
    <p:extLst>
      <p:ext uri="{BB962C8B-B14F-4D97-AF65-F5344CB8AC3E}">
        <p14:creationId xmlns:p14="http://schemas.microsoft.com/office/powerpoint/2010/main" val="1899301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3567612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6793344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46727326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1589965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5763385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2546064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6551979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93520833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20/08/2015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0453875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g"/><Relationship Id="rId1" Type="http://schemas.openxmlformats.org/officeDocument/2006/relationships/slideLayout" Target="../slideLayouts/slideLayout38.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jpg"/><Relationship Id="rId1" Type="http://schemas.openxmlformats.org/officeDocument/2006/relationships/slideLayout" Target="../slideLayouts/slideLayout48.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chart" Target="../charts/chart18.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chart" Target="../charts/chart21.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3.jpg"/><Relationship Id="rId1" Type="http://schemas.openxmlformats.org/officeDocument/2006/relationships/slideLayout" Target="../slideLayouts/slideLayout68.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3.jpg"/><Relationship Id="rId1" Type="http://schemas.openxmlformats.org/officeDocument/2006/relationships/slideLayout" Target="../slideLayouts/slideLayout98.xml"/><Relationship Id="rId5" Type="http://schemas.openxmlformats.org/officeDocument/2006/relationships/chart" Target="../charts/chart30.xml"/><Relationship Id="rId4" Type="http://schemas.openxmlformats.org/officeDocument/2006/relationships/chart" Target="../charts/char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7.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3"/>
          <p:cNvSpPr txBox="1"/>
          <p:nvPr/>
        </p:nvSpPr>
        <p:spPr>
          <a:xfrm>
            <a:off x="678589" y="2542252"/>
            <a:ext cx="7687455" cy="3662541"/>
          </a:xfrm>
          <a:prstGeom prst="rect">
            <a:avLst/>
          </a:prstGeom>
          <a:noFill/>
        </p:spPr>
        <p:txBody>
          <a:bodyPr wrap="square" rtlCol="0">
            <a:spAutoFit/>
          </a:bodyPr>
          <a:lstStyle/>
          <a:p>
            <a:r>
              <a:rPr lang="es-AR" sz="4400" b="1" dirty="0" smtClean="0">
                <a:solidFill>
                  <a:schemeClr val="tx2">
                    <a:lumMod val="75000"/>
                  </a:schemeClr>
                </a:solidFill>
                <a:latin typeface="Arial" pitchFamily="34" charset="0"/>
                <a:cs typeface="Arial" pitchFamily="34" charset="0"/>
              </a:rPr>
              <a:t>Población en el SPF</a:t>
            </a:r>
          </a:p>
          <a:p>
            <a:endParaRPr lang="es-AR" sz="2400" dirty="0" smtClean="0">
              <a:latin typeface="Arial" pitchFamily="34" charset="0"/>
              <a:cs typeface="Arial" pitchFamily="34" charset="0"/>
            </a:endParaRPr>
          </a:p>
          <a:p>
            <a:r>
              <a:rPr lang="es-MX" sz="2400" dirty="0" smtClean="0">
                <a:latin typeface="Arial" pitchFamily="34" charset="0"/>
                <a:cs typeface="Arial" pitchFamily="34" charset="0"/>
              </a:rPr>
              <a:t>Sistematización </a:t>
            </a:r>
            <a:r>
              <a:rPr lang="es-MX" sz="2400" dirty="0">
                <a:latin typeface="Arial" pitchFamily="34" charset="0"/>
                <a:cs typeface="Arial" pitchFamily="34" charset="0"/>
              </a:rPr>
              <a:t>de información </a:t>
            </a:r>
            <a:r>
              <a:rPr lang="es-MX" sz="2400" dirty="0" smtClean="0">
                <a:latin typeface="Arial" pitchFamily="34" charset="0"/>
                <a:cs typeface="Arial" pitchFamily="34" charset="0"/>
              </a:rPr>
              <a:t>semanal</a:t>
            </a:r>
          </a:p>
          <a:p>
            <a:endParaRPr lang="es-MX" sz="2400" dirty="0">
              <a:latin typeface="Arial" pitchFamily="34" charset="0"/>
              <a:cs typeface="Arial" pitchFamily="34" charset="0"/>
            </a:endParaRPr>
          </a:p>
          <a:p>
            <a:r>
              <a:rPr lang="es-MX" sz="2400" dirty="0" smtClean="0">
                <a:latin typeface="Arial" pitchFamily="34" charset="0"/>
                <a:cs typeface="Arial" pitchFamily="34" charset="0"/>
              </a:rPr>
              <a:t>Área de Registro y Bases de Datos </a:t>
            </a:r>
          </a:p>
          <a:p>
            <a:r>
              <a:rPr lang="es-MX" sz="2400" b="1" dirty="0" smtClean="0">
                <a:solidFill>
                  <a:srgbClr val="EF57D9"/>
                </a:solidFill>
                <a:latin typeface="Arial" pitchFamily="34" charset="0"/>
                <a:cs typeface="Arial" pitchFamily="34" charset="0"/>
              </a:rPr>
              <a:t>PROCUVIN</a:t>
            </a:r>
          </a:p>
          <a:p>
            <a:endParaRPr lang="es-MX" dirty="0">
              <a:latin typeface="Arial" pitchFamily="34" charset="0"/>
              <a:cs typeface="Arial" pitchFamily="34" charset="0"/>
            </a:endParaRPr>
          </a:p>
          <a:p>
            <a:endParaRPr lang="es-AR" sz="800" b="1" dirty="0" smtClean="0">
              <a:solidFill>
                <a:srgbClr val="404040"/>
              </a:solidFill>
              <a:latin typeface="Arial" pitchFamily="34" charset="0"/>
              <a:cs typeface="Arial" pitchFamily="34" charset="0"/>
            </a:endParaRPr>
          </a:p>
          <a:p>
            <a:r>
              <a:rPr lang="es-AR" sz="1600" b="1" dirty="0" smtClean="0">
                <a:solidFill>
                  <a:srgbClr val="404040"/>
                </a:solidFill>
                <a:latin typeface="Arial" pitchFamily="34" charset="0"/>
                <a:cs typeface="Arial" pitchFamily="34" charset="0"/>
              </a:rPr>
              <a:t>Junio 2015</a:t>
            </a:r>
            <a:endParaRPr lang="es-AR" sz="1600" b="1" dirty="0">
              <a:solidFill>
                <a:srgbClr val="404040"/>
              </a:solidFill>
              <a:latin typeface="Arial" pitchFamily="34" charset="0"/>
              <a:cs typeface="Arial" pitchFamily="34" charset="0"/>
            </a:endParaRPr>
          </a:p>
          <a:p>
            <a:endParaRPr lang="es-MX" dirty="0">
              <a:latin typeface="Arial" pitchFamily="34" charset="0"/>
              <a:cs typeface="Arial" pitchFamily="34" charset="0"/>
            </a:endParaRPr>
          </a:p>
        </p:txBody>
      </p:sp>
      <p:cxnSp>
        <p:nvCxnSpPr>
          <p:cNvPr id="4" name="Conector recto 9"/>
          <p:cNvCxnSpPr/>
          <p:nvPr/>
        </p:nvCxnSpPr>
        <p:spPr>
          <a:xfrm>
            <a:off x="775531" y="4149080"/>
            <a:ext cx="7493573"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cxnSp>
        <p:nvCxnSpPr>
          <p:cNvPr id="5" name="Conector recto 9"/>
          <p:cNvCxnSpPr/>
          <p:nvPr/>
        </p:nvCxnSpPr>
        <p:spPr>
          <a:xfrm>
            <a:off x="750835" y="5301208"/>
            <a:ext cx="7493573"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3" name="2 Rectángulo"/>
          <p:cNvSpPr/>
          <p:nvPr/>
        </p:nvSpPr>
        <p:spPr>
          <a:xfrm>
            <a:off x="107504" y="5805264"/>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796052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230832" y="5984296"/>
            <a:ext cx="8661647" cy="836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smtClean="0">
                <a:solidFill>
                  <a:srgbClr val="17375E"/>
                </a:solidFill>
                <a:latin typeface="Arial" pitchFamily="34" charset="0"/>
                <a:cs typeface="Arial" pitchFamily="34" charset="0"/>
              </a:rPr>
              <a:t>Así como se mantiene estable el número total de personas detenidas tampoco se encuentran variaciones en su composición según las principales variables procesales o demográficas. </a:t>
            </a:r>
            <a:endParaRPr lang="es-AR" sz="1600" dirty="0">
              <a:solidFill>
                <a:srgbClr val="17375E"/>
              </a:solidFill>
              <a:latin typeface="Arial" pitchFamily="34" charset="0"/>
              <a:cs typeface="Arial" pitchFamily="34" charset="0"/>
            </a:endParaRPr>
          </a:p>
        </p:txBody>
      </p:sp>
      <p:graphicFrame>
        <p:nvGraphicFramePr>
          <p:cNvPr id="32" name="31 Gráfico"/>
          <p:cNvGraphicFramePr/>
          <p:nvPr>
            <p:extLst>
              <p:ext uri="{D42A27DB-BD31-4B8C-83A1-F6EECF244321}">
                <p14:modId xmlns:p14="http://schemas.microsoft.com/office/powerpoint/2010/main" val="174888111"/>
              </p:ext>
            </p:extLst>
          </p:nvPr>
        </p:nvGraphicFramePr>
        <p:xfrm>
          <a:off x="4653049" y="1218390"/>
          <a:ext cx="3168352" cy="266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32 Gráfico"/>
          <p:cNvGraphicFramePr/>
          <p:nvPr>
            <p:extLst>
              <p:ext uri="{D42A27DB-BD31-4B8C-83A1-F6EECF244321}">
                <p14:modId xmlns:p14="http://schemas.microsoft.com/office/powerpoint/2010/main" val="1767918412"/>
              </p:ext>
            </p:extLst>
          </p:nvPr>
        </p:nvGraphicFramePr>
        <p:xfrm>
          <a:off x="652954" y="1196752"/>
          <a:ext cx="3168352" cy="2664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33 Gráfico"/>
          <p:cNvGraphicFramePr/>
          <p:nvPr>
            <p:extLst>
              <p:ext uri="{D42A27DB-BD31-4B8C-83A1-F6EECF244321}">
                <p14:modId xmlns:p14="http://schemas.microsoft.com/office/powerpoint/2010/main" val="4184249782"/>
              </p:ext>
            </p:extLst>
          </p:nvPr>
        </p:nvGraphicFramePr>
        <p:xfrm>
          <a:off x="652954" y="3365827"/>
          <a:ext cx="3168352" cy="2664296"/>
        </p:xfrm>
        <a:graphic>
          <a:graphicData uri="http://schemas.openxmlformats.org/drawingml/2006/chart">
            <c:chart xmlns:c="http://schemas.openxmlformats.org/drawingml/2006/chart" xmlns:r="http://schemas.openxmlformats.org/officeDocument/2006/relationships" r:id="rId5"/>
          </a:graphicData>
        </a:graphic>
      </p:graphicFrame>
      <p:sp>
        <p:nvSpPr>
          <p:cNvPr id="35" name="34 CuadroTexto"/>
          <p:cNvSpPr txBox="1"/>
          <p:nvPr/>
        </p:nvSpPr>
        <p:spPr>
          <a:xfrm>
            <a:off x="1683132" y="5605209"/>
            <a:ext cx="1107996" cy="200055"/>
          </a:xfrm>
          <a:prstGeom prst="rect">
            <a:avLst/>
          </a:prstGeom>
          <a:noFill/>
        </p:spPr>
        <p:txBody>
          <a:bodyPr wrap="none" rtlCol="0">
            <a:spAutoFit/>
          </a:bodyPr>
          <a:lstStyle/>
          <a:p>
            <a:r>
              <a:rPr lang="es-MX" sz="700" dirty="0" smtClean="0">
                <a:latin typeface="Arial" pitchFamily="34" charset="0"/>
                <a:cs typeface="Arial" pitchFamily="34" charset="0"/>
              </a:rPr>
              <a:t>Base: 10.543 </a:t>
            </a:r>
            <a:r>
              <a:rPr lang="es-MX" sz="700" dirty="0">
                <a:latin typeface="Arial" pitchFamily="34" charset="0"/>
                <a:cs typeface="Arial" pitchFamily="34" charset="0"/>
              </a:rPr>
              <a:t>personas</a:t>
            </a:r>
            <a:endParaRPr lang="es-AR" sz="700" dirty="0">
              <a:latin typeface="Arial" pitchFamily="34" charset="0"/>
              <a:cs typeface="Arial" pitchFamily="34" charset="0"/>
            </a:endParaRPr>
          </a:p>
        </p:txBody>
      </p:sp>
      <p:graphicFrame>
        <p:nvGraphicFramePr>
          <p:cNvPr id="36" name="35 Gráfico"/>
          <p:cNvGraphicFramePr/>
          <p:nvPr>
            <p:extLst>
              <p:ext uri="{D42A27DB-BD31-4B8C-83A1-F6EECF244321}">
                <p14:modId xmlns:p14="http://schemas.microsoft.com/office/powerpoint/2010/main" val="1379305936"/>
              </p:ext>
            </p:extLst>
          </p:nvPr>
        </p:nvGraphicFramePr>
        <p:xfrm>
          <a:off x="4653049" y="3365827"/>
          <a:ext cx="3168352" cy="2664296"/>
        </p:xfrm>
        <a:graphic>
          <a:graphicData uri="http://schemas.openxmlformats.org/drawingml/2006/chart">
            <c:chart xmlns:c="http://schemas.openxmlformats.org/drawingml/2006/chart" xmlns:r="http://schemas.openxmlformats.org/officeDocument/2006/relationships" r:id="rId6"/>
          </a:graphicData>
        </a:graphic>
      </p:graphicFrame>
      <p:sp>
        <p:nvSpPr>
          <p:cNvPr id="37" name="36 CuadroTexto"/>
          <p:cNvSpPr txBox="1"/>
          <p:nvPr/>
        </p:nvSpPr>
        <p:spPr>
          <a:xfrm>
            <a:off x="5840268" y="5605209"/>
            <a:ext cx="1107996" cy="200055"/>
          </a:xfrm>
          <a:prstGeom prst="rect">
            <a:avLst/>
          </a:prstGeom>
          <a:noFill/>
        </p:spPr>
        <p:txBody>
          <a:bodyPr wrap="none" rtlCol="0">
            <a:spAutoFit/>
          </a:bodyPr>
          <a:lstStyle/>
          <a:p>
            <a:r>
              <a:rPr lang="es-MX" sz="700" dirty="0" smtClean="0">
                <a:latin typeface="Arial" pitchFamily="34" charset="0"/>
                <a:cs typeface="Arial" pitchFamily="34" charset="0"/>
              </a:rPr>
              <a:t>Base: 10.543 </a:t>
            </a:r>
            <a:r>
              <a:rPr lang="es-MX" sz="700" dirty="0">
                <a:latin typeface="Arial" pitchFamily="34" charset="0"/>
                <a:cs typeface="Arial" pitchFamily="34" charset="0"/>
              </a:rPr>
              <a:t>personas</a:t>
            </a:r>
            <a:endParaRPr lang="es-AR" sz="700" dirty="0">
              <a:latin typeface="Arial" pitchFamily="34" charset="0"/>
              <a:cs typeface="Arial" pitchFamily="34" charset="0"/>
            </a:endParaRPr>
          </a:p>
        </p:txBody>
      </p:sp>
      <p:sp>
        <p:nvSpPr>
          <p:cNvPr id="38" name="37 CuadroTexto"/>
          <p:cNvSpPr txBox="1"/>
          <p:nvPr/>
        </p:nvSpPr>
        <p:spPr>
          <a:xfrm>
            <a:off x="1376437" y="3414777"/>
            <a:ext cx="1785987" cy="307777"/>
          </a:xfrm>
          <a:prstGeom prst="rect">
            <a:avLst/>
          </a:prstGeom>
          <a:noFill/>
        </p:spPr>
        <p:txBody>
          <a:bodyPr wrap="square" rtlCol="0">
            <a:spAutoFit/>
          </a:bodyPr>
          <a:lstStyle/>
          <a:p>
            <a:pPr algn="ctr"/>
            <a:r>
              <a:rPr lang="es-MX" sz="700" dirty="0" smtClean="0">
                <a:latin typeface="Arial" pitchFamily="34" charset="0"/>
                <a:cs typeface="Arial" pitchFamily="34" charset="0"/>
              </a:rPr>
              <a:t>Base: 10.538 personas</a:t>
            </a:r>
          </a:p>
          <a:p>
            <a:pPr algn="ctr"/>
            <a:r>
              <a:rPr lang="es-MX" sz="700" dirty="0" smtClean="0">
                <a:latin typeface="Arial" pitchFamily="34" charset="0"/>
                <a:cs typeface="Arial" pitchFamily="34" charset="0"/>
              </a:rPr>
              <a:t>*Se excluyen 5 casos art. 34</a:t>
            </a:r>
            <a:endParaRPr lang="es-AR" sz="700" dirty="0">
              <a:latin typeface="Arial" pitchFamily="34" charset="0"/>
              <a:cs typeface="Arial" pitchFamily="34" charset="0"/>
            </a:endParaRPr>
          </a:p>
        </p:txBody>
      </p:sp>
      <p:sp>
        <p:nvSpPr>
          <p:cNvPr id="39" name="38 CuadroTexto"/>
          <p:cNvSpPr txBox="1"/>
          <p:nvPr/>
        </p:nvSpPr>
        <p:spPr>
          <a:xfrm>
            <a:off x="5814136" y="3444969"/>
            <a:ext cx="1107996" cy="200055"/>
          </a:xfrm>
          <a:prstGeom prst="rect">
            <a:avLst/>
          </a:prstGeom>
          <a:noFill/>
        </p:spPr>
        <p:txBody>
          <a:bodyPr wrap="none" rtlCol="0">
            <a:spAutoFit/>
          </a:bodyPr>
          <a:lstStyle/>
          <a:p>
            <a:r>
              <a:rPr lang="es-MX" sz="700" dirty="0" smtClean="0">
                <a:latin typeface="Arial" pitchFamily="34" charset="0"/>
                <a:cs typeface="Arial" pitchFamily="34" charset="0"/>
              </a:rPr>
              <a:t>Base: 10.543 </a:t>
            </a:r>
            <a:r>
              <a:rPr lang="es-MX" sz="700" dirty="0">
                <a:latin typeface="Arial" pitchFamily="34" charset="0"/>
                <a:cs typeface="Arial" pitchFamily="34" charset="0"/>
              </a:rPr>
              <a:t>personas</a:t>
            </a:r>
            <a:endParaRPr lang="es-AR" sz="700" dirty="0">
              <a:latin typeface="Arial" pitchFamily="34" charset="0"/>
              <a:cs typeface="Arial" pitchFamily="34" charset="0"/>
            </a:endParaRPr>
          </a:p>
        </p:txBody>
      </p:sp>
      <p:sp>
        <p:nvSpPr>
          <p:cNvPr id="40" name="39 CuadroTexto"/>
          <p:cNvSpPr txBox="1"/>
          <p:nvPr/>
        </p:nvSpPr>
        <p:spPr>
          <a:xfrm>
            <a:off x="951622" y="1416968"/>
            <a:ext cx="2699778"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situación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procesal</a:t>
            </a:r>
            <a:endParaRPr lang="es-AR" sz="1100" b="1" dirty="0">
              <a:solidFill>
                <a:schemeClr val="tx2"/>
              </a:solidFill>
              <a:latin typeface="Arial" pitchFamily="34" charset="0"/>
              <a:cs typeface="Arial" pitchFamily="34" charset="0"/>
            </a:endParaRPr>
          </a:p>
        </p:txBody>
      </p:sp>
      <p:sp>
        <p:nvSpPr>
          <p:cNvPr id="41" name="40 CuadroTexto"/>
          <p:cNvSpPr txBox="1"/>
          <p:nvPr/>
        </p:nvSpPr>
        <p:spPr>
          <a:xfrm>
            <a:off x="1316586" y="3677913"/>
            <a:ext cx="1946367"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a:t>
            </a:r>
            <a:r>
              <a:rPr lang="es-MX" sz="700" b="1" dirty="0" smtClean="0">
                <a:solidFill>
                  <a:schemeClr val="tx2"/>
                </a:solidFill>
                <a:latin typeface="Arial" pitchFamily="34" charset="0"/>
                <a:cs typeface="Arial" pitchFamily="34" charset="0"/>
              </a:rPr>
              <a:t> </a:t>
            </a:r>
            <a:r>
              <a:rPr lang="es-MX" sz="1100" b="1" dirty="0" smtClean="0">
                <a:solidFill>
                  <a:schemeClr val="tx2"/>
                </a:solidFill>
                <a:latin typeface="Arial" pitchFamily="34" charset="0"/>
                <a:cs typeface="Arial" pitchFamily="34" charset="0"/>
              </a:rPr>
              <a:t>género</a:t>
            </a:r>
            <a:endParaRPr lang="es-AR" sz="1100" b="1" dirty="0">
              <a:solidFill>
                <a:schemeClr val="tx2"/>
              </a:solidFill>
              <a:latin typeface="Arial" pitchFamily="34" charset="0"/>
              <a:cs typeface="Arial" pitchFamily="34" charset="0"/>
            </a:endParaRPr>
          </a:p>
        </p:txBody>
      </p:sp>
      <p:sp>
        <p:nvSpPr>
          <p:cNvPr id="42" name="41 CuadroTexto"/>
          <p:cNvSpPr txBox="1"/>
          <p:nvPr/>
        </p:nvSpPr>
        <p:spPr>
          <a:xfrm>
            <a:off x="5189859" y="1412776"/>
            <a:ext cx="2278188"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 jurisdicción</a:t>
            </a:r>
            <a:endParaRPr lang="es-AR" sz="1100" b="1" dirty="0">
              <a:solidFill>
                <a:schemeClr val="tx2"/>
              </a:solidFill>
              <a:latin typeface="Arial" pitchFamily="34" charset="0"/>
              <a:cs typeface="Arial" pitchFamily="34" charset="0"/>
            </a:endParaRPr>
          </a:p>
        </p:txBody>
      </p:sp>
      <p:sp>
        <p:nvSpPr>
          <p:cNvPr id="43" name="42 CuadroTexto"/>
          <p:cNvSpPr txBox="1"/>
          <p:nvPr/>
        </p:nvSpPr>
        <p:spPr>
          <a:xfrm>
            <a:off x="5087471" y="3677913"/>
            <a:ext cx="2412841"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tramo</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de</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edad</a:t>
            </a:r>
            <a:endParaRPr lang="es-AR" sz="1100" b="1" dirty="0">
              <a:solidFill>
                <a:schemeClr val="tx2"/>
              </a:solidFill>
              <a:latin typeface="Arial" pitchFamily="34" charset="0"/>
              <a:cs typeface="Arial" pitchFamily="34" charset="0"/>
            </a:endParaRPr>
          </a:p>
        </p:txBody>
      </p:sp>
      <p:sp>
        <p:nvSpPr>
          <p:cNvPr id="44" name="43 CuadroTexto"/>
          <p:cNvSpPr txBox="1"/>
          <p:nvPr/>
        </p:nvSpPr>
        <p:spPr>
          <a:xfrm>
            <a:off x="374848" y="2302699"/>
            <a:ext cx="1103329" cy="369332"/>
          </a:xfrm>
          <a:prstGeom prst="rect">
            <a:avLst/>
          </a:prstGeom>
          <a:noFill/>
        </p:spPr>
        <p:txBody>
          <a:bodyPr wrap="square" rtlCol="0">
            <a:spAutoFit/>
          </a:bodyPr>
          <a:lstStyle/>
          <a:p>
            <a:pPr algn="ctr"/>
            <a:r>
              <a:rPr lang="es-MX" sz="900" dirty="0" smtClean="0">
                <a:latin typeface="Arial" pitchFamily="34" charset="0"/>
                <a:cs typeface="Arial" pitchFamily="34" charset="0"/>
              </a:rPr>
              <a:t>Condenados/as </a:t>
            </a:r>
            <a:r>
              <a:rPr lang="es-MX" sz="900" b="1" dirty="0" smtClean="0">
                <a:latin typeface="Arial" pitchFamily="34" charset="0"/>
                <a:cs typeface="Arial" pitchFamily="34" charset="0"/>
              </a:rPr>
              <a:t>37,8%</a:t>
            </a:r>
            <a:endParaRPr lang="es-AR" sz="900" b="1" dirty="0">
              <a:latin typeface="Arial" pitchFamily="34" charset="0"/>
              <a:cs typeface="Arial" pitchFamily="34" charset="0"/>
            </a:endParaRPr>
          </a:p>
        </p:txBody>
      </p:sp>
      <p:sp>
        <p:nvSpPr>
          <p:cNvPr id="45" name="44 CuadroTexto"/>
          <p:cNvSpPr txBox="1"/>
          <p:nvPr/>
        </p:nvSpPr>
        <p:spPr>
          <a:xfrm>
            <a:off x="2996481" y="2141691"/>
            <a:ext cx="1349151" cy="507831"/>
          </a:xfrm>
          <a:prstGeom prst="rect">
            <a:avLst/>
          </a:prstGeom>
          <a:noFill/>
        </p:spPr>
        <p:txBody>
          <a:bodyPr wrap="square" rtlCol="0">
            <a:spAutoFit/>
          </a:bodyPr>
          <a:lstStyle/>
          <a:p>
            <a:pPr algn="ctr"/>
            <a:r>
              <a:rPr lang="es-MX" sz="900" dirty="0" smtClean="0">
                <a:latin typeface="Arial" pitchFamily="34" charset="0"/>
                <a:cs typeface="Arial" pitchFamily="34" charset="0"/>
              </a:rPr>
              <a:t>Encarcelados/as preventivamente </a:t>
            </a:r>
            <a:r>
              <a:rPr lang="es-MX" sz="900" b="1" dirty="0" smtClean="0">
                <a:latin typeface="Arial" pitchFamily="34" charset="0"/>
                <a:cs typeface="Arial" pitchFamily="34" charset="0"/>
              </a:rPr>
              <a:t>62,2%</a:t>
            </a:r>
            <a:endParaRPr lang="es-AR" sz="900" b="1" dirty="0">
              <a:latin typeface="Arial" pitchFamily="34" charset="0"/>
              <a:cs typeface="Arial" pitchFamily="34" charset="0"/>
            </a:endParaRPr>
          </a:p>
        </p:txBody>
      </p:sp>
      <p:sp>
        <p:nvSpPr>
          <p:cNvPr id="49" name="48 Rectángulo"/>
          <p:cNvSpPr/>
          <p:nvPr/>
        </p:nvSpPr>
        <p:spPr>
          <a:xfrm>
            <a:off x="3162424" y="2672031"/>
            <a:ext cx="1141783" cy="4281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800" b="1" dirty="0" smtClean="0">
                <a:latin typeface="Arial" pitchFamily="34" charset="0"/>
                <a:cs typeface="Arial" pitchFamily="34" charset="0"/>
              </a:rPr>
              <a:t>Mayo: 62,9%</a:t>
            </a:r>
          </a:p>
          <a:p>
            <a:pPr algn="ctr"/>
            <a:r>
              <a:rPr lang="es-MX" sz="800" b="1" dirty="0" smtClean="0">
                <a:latin typeface="Arial" pitchFamily="34" charset="0"/>
                <a:cs typeface="Arial" pitchFamily="34" charset="0"/>
              </a:rPr>
              <a:t>Abril: 62,8%</a:t>
            </a:r>
          </a:p>
          <a:p>
            <a:pPr algn="ctr"/>
            <a:r>
              <a:rPr lang="es-MX" sz="800" b="1" dirty="0" smtClean="0">
                <a:latin typeface="Arial" pitchFamily="34" charset="0"/>
                <a:cs typeface="Arial" pitchFamily="34" charset="0"/>
              </a:rPr>
              <a:t>Marzo: 62,8%</a:t>
            </a: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chemeClr val="tx2">
                    <a:lumMod val="75000"/>
                  </a:schemeClr>
                </a:solidFill>
                <a:latin typeface="Arial" pitchFamily="34" charset="0"/>
                <a:ea typeface="+mn-ea"/>
                <a:cs typeface="Arial" pitchFamily="34" charset="0"/>
              </a:rPr>
              <a:t>Síntesis general. Junio 2015</a:t>
            </a:r>
            <a:endParaRPr lang="es-AR" sz="2400" dirty="0">
              <a:solidFill>
                <a:schemeClr val="tx2">
                  <a:lumMod val="75000"/>
                </a:schemeClr>
              </a:solidFill>
              <a:latin typeface="Arial" pitchFamily="34" charset="0"/>
              <a:ea typeface="+mn-ea"/>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53" name="2 Marcador de contenido"/>
          <p:cNvSpPr txBox="1">
            <a:spLocks/>
          </p:cNvSpPr>
          <p:nvPr/>
        </p:nvSpPr>
        <p:spPr>
          <a:xfrm>
            <a:off x="230832" y="836712"/>
            <a:ext cx="8229600" cy="63753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1800" dirty="0">
                <a:solidFill>
                  <a:schemeClr val="tx2">
                    <a:lumMod val="75000"/>
                  </a:schemeClr>
                </a:solidFill>
                <a:latin typeface="Arial" pitchFamily="34" charset="0"/>
                <a:cs typeface="Arial" pitchFamily="34" charset="0"/>
              </a:rPr>
              <a:t>Población penal al </a:t>
            </a:r>
            <a:r>
              <a:rPr lang="es-MX" sz="1800" dirty="0" smtClean="0">
                <a:solidFill>
                  <a:schemeClr val="tx2">
                    <a:lumMod val="75000"/>
                  </a:schemeClr>
                </a:solidFill>
                <a:latin typeface="Arial" pitchFamily="34" charset="0"/>
                <a:cs typeface="Arial" pitchFamily="34" charset="0"/>
              </a:rPr>
              <a:t>26/06/2015</a:t>
            </a:r>
            <a:r>
              <a:rPr lang="es-MX" sz="2000" dirty="0" smtClean="0">
                <a:latin typeface="Arial" pitchFamily="34" charset="0"/>
                <a:cs typeface="Arial" pitchFamily="34" charset="0"/>
              </a:rPr>
              <a:t>: </a:t>
            </a:r>
            <a:r>
              <a:rPr lang="es-MX" sz="2000" dirty="0" smtClean="0">
                <a:solidFill>
                  <a:schemeClr val="accent4">
                    <a:lumMod val="75000"/>
                  </a:schemeClr>
                </a:solidFill>
                <a:latin typeface="Arial" pitchFamily="34" charset="0"/>
                <a:cs typeface="Arial" pitchFamily="34" charset="0"/>
              </a:rPr>
              <a:t>10.543</a:t>
            </a:r>
            <a:r>
              <a:rPr lang="es-MX" sz="2800" dirty="0" smtClean="0">
                <a:solidFill>
                  <a:schemeClr val="accent6">
                    <a:lumMod val="75000"/>
                  </a:schemeClr>
                </a:solidFill>
                <a:latin typeface="Arial" pitchFamily="34" charset="0"/>
                <a:cs typeface="Arial" pitchFamily="34" charset="0"/>
              </a:rPr>
              <a:t> </a:t>
            </a:r>
            <a:r>
              <a:rPr lang="es-MX" sz="1800" dirty="0" smtClean="0">
                <a:solidFill>
                  <a:schemeClr val="tx2">
                    <a:lumMod val="75000"/>
                  </a:schemeClr>
                </a:solidFill>
                <a:latin typeface="Arial" pitchFamily="34" charset="0"/>
                <a:cs typeface="Arial" pitchFamily="34" charset="0"/>
              </a:rPr>
              <a:t>personas</a:t>
            </a:r>
            <a:r>
              <a:rPr lang="es-MX" sz="1600" dirty="0" smtClean="0">
                <a:latin typeface="Arial" pitchFamily="34" charset="0"/>
                <a:cs typeface="Arial" pitchFamily="34" charset="0"/>
              </a:rPr>
              <a:t> </a:t>
            </a:r>
            <a:endParaRPr lang="es-AR" sz="1800" dirty="0">
              <a:latin typeface="Arial" pitchFamily="34" charset="0"/>
              <a:cs typeface="Arial" pitchFamily="34" charset="0"/>
            </a:endParaRPr>
          </a:p>
        </p:txBody>
      </p:sp>
      <p:sp>
        <p:nvSpPr>
          <p:cNvPr id="25" name="16 CuadroTexto"/>
          <p:cNvSpPr txBox="1"/>
          <p:nvPr/>
        </p:nvSpPr>
        <p:spPr>
          <a:xfrm>
            <a:off x="2839616" y="5745410"/>
            <a:ext cx="2941831"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Junio 2015.</a:t>
            </a:r>
            <a:endParaRPr lang="es-AR" sz="800" dirty="0">
              <a:latin typeface="Arial" pitchFamily="34" charset="0"/>
              <a:cs typeface="Arial" pitchFamily="34" charset="0"/>
            </a:endParaRPr>
          </a:p>
        </p:txBody>
      </p:sp>
      <p:sp>
        <p:nvSpPr>
          <p:cNvPr id="26" name="25 Rectángulo"/>
          <p:cNvSpPr/>
          <p:nvPr/>
        </p:nvSpPr>
        <p:spPr>
          <a:xfrm>
            <a:off x="230833" y="6024027"/>
            <a:ext cx="8661646" cy="75544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Tree>
    <p:extLst>
      <p:ext uri="{BB962C8B-B14F-4D97-AF65-F5344CB8AC3E}">
        <p14:creationId xmlns:p14="http://schemas.microsoft.com/office/powerpoint/2010/main" val="3495697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a:cs typeface="Arial"/>
              </a:rPr>
              <a:t>Foco en situación procesal. Evolución</a:t>
            </a:r>
            <a:endParaRPr lang="es-AR" sz="2400" dirty="0">
              <a:solidFill>
                <a:srgbClr val="1F497D">
                  <a:lumMod val="75000"/>
                </a:srgbClr>
              </a:solidFill>
              <a:latin typeface="Arial"/>
              <a:cs typeface="Arial"/>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54" name="53 CuadroTexto"/>
          <p:cNvSpPr txBox="1"/>
          <p:nvPr/>
        </p:nvSpPr>
        <p:spPr>
          <a:xfrm>
            <a:off x="307171" y="5838363"/>
            <a:ext cx="8613885" cy="830997"/>
          </a:xfrm>
          <a:prstGeom prst="rect">
            <a:avLst/>
          </a:prstGeom>
          <a:noFill/>
        </p:spPr>
        <p:txBody>
          <a:bodyPr wrap="square" rtlCol="0">
            <a:spAutoFit/>
          </a:bodyPr>
          <a:lstStyle/>
          <a:p>
            <a:pPr algn="just"/>
            <a:r>
              <a:rPr lang="es-MX" sz="1200" dirty="0" smtClean="0">
                <a:solidFill>
                  <a:srgbClr val="17375E"/>
                </a:solidFill>
                <a:latin typeface="Arial" pitchFamily="34" charset="0"/>
                <a:cs typeface="Arial" pitchFamily="34" charset="0"/>
              </a:rPr>
              <a:t>Durante los primeros seis meses del año la proporción de personas encarceladas preventivamente se incrementó levemente (+0,5%), mientras que en comparación con mismo mes del año anterior la suba fue del 1,7%. </a:t>
            </a:r>
          </a:p>
          <a:p>
            <a:pPr algn="just"/>
            <a:r>
              <a:rPr lang="es-MX" sz="1200" dirty="0" smtClean="0">
                <a:solidFill>
                  <a:srgbClr val="17375E"/>
                </a:solidFill>
                <a:latin typeface="Arial" pitchFamily="34" charset="0"/>
                <a:cs typeface="Arial" pitchFamily="34" charset="0"/>
              </a:rPr>
              <a:t>Si bien en los últimos meses este conjunto de la población se muestra estable respecto del total, en perspectiva histórica </a:t>
            </a:r>
            <a:r>
              <a:rPr lang="es-MX" sz="1200" b="1" dirty="0" smtClean="0">
                <a:solidFill>
                  <a:srgbClr val="17375E"/>
                </a:solidFill>
                <a:latin typeface="Arial" pitchFamily="34" charset="0"/>
                <a:cs typeface="Arial" pitchFamily="34" charset="0"/>
              </a:rPr>
              <a:t>los niveles actuales de personas sin condena firme siguen siendo los más altos.  </a:t>
            </a:r>
          </a:p>
        </p:txBody>
      </p:sp>
      <p:graphicFrame>
        <p:nvGraphicFramePr>
          <p:cNvPr id="25" name="24 Gráfico"/>
          <p:cNvGraphicFramePr/>
          <p:nvPr>
            <p:extLst>
              <p:ext uri="{D42A27DB-BD31-4B8C-83A1-F6EECF244321}">
                <p14:modId xmlns:p14="http://schemas.microsoft.com/office/powerpoint/2010/main" val="1967059814"/>
              </p:ext>
            </p:extLst>
          </p:nvPr>
        </p:nvGraphicFramePr>
        <p:xfrm>
          <a:off x="182205" y="1540242"/>
          <a:ext cx="8710275" cy="1866622"/>
        </p:xfrm>
        <a:graphic>
          <a:graphicData uri="http://schemas.openxmlformats.org/drawingml/2006/chart">
            <c:chart xmlns:c="http://schemas.openxmlformats.org/drawingml/2006/chart" xmlns:r="http://schemas.openxmlformats.org/officeDocument/2006/relationships" r:id="rId3"/>
          </a:graphicData>
        </a:graphic>
      </p:graphicFrame>
      <p:sp>
        <p:nvSpPr>
          <p:cNvPr id="26" name="25 CuadroTexto"/>
          <p:cNvSpPr txBox="1"/>
          <p:nvPr/>
        </p:nvSpPr>
        <p:spPr>
          <a:xfrm>
            <a:off x="1284175" y="5589240"/>
            <a:ext cx="3143809" cy="200055"/>
          </a:xfrm>
          <a:prstGeom prst="rect">
            <a:avLst/>
          </a:prstGeom>
          <a:noFill/>
        </p:spPr>
        <p:txBody>
          <a:bodyPr wrap="none" rtlCol="0">
            <a:spAutoFit/>
          </a:bodyPr>
          <a:lstStyle/>
          <a:p>
            <a:r>
              <a:rPr lang="es-MX" sz="700" dirty="0" smtClean="0">
                <a:latin typeface="Arial" pitchFamily="34" charset="0"/>
                <a:cs typeface="Arial" pitchFamily="34" charset="0"/>
              </a:rPr>
              <a:t>Fuente: SNEEP. Dirección de política criminal. Ministerio Justicia y DDHH</a:t>
            </a:r>
            <a:endParaRPr lang="es-AR" sz="700" dirty="0">
              <a:latin typeface="Arial" pitchFamily="34" charset="0"/>
              <a:cs typeface="Arial" pitchFamily="34" charset="0"/>
            </a:endParaRPr>
          </a:p>
        </p:txBody>
      </p:sp>
      <p:graphicFrame>
        <p:nvGraphicFramePr>
          <p:cNvPr id="27" name="26 Gráfico"/>
          <p:cNvGraphicFramePr/>
          <p:nvPr>
            <p:extLst>
              <p:ext uri="{D42A27DB-BD31-4B8C-83A1-F6EECF244321}">
                <p14:modId xmlns:p14="http://schemas.microsoft.com/office/powerpoint/2010/main" val="3450878774"/>
              </p:ext>
            </p:extLst>
          </p:nvPr>
        </p:nvGraphicFramePr>
        <p:xfrm>
          <a:off x="251520" y="3933056"/>
          <a:ext cx="8532126" cy="1737268"/>
        </p:xfrm>
        <a:graphic>
          <a:graphicData uri="http://schemas.openxmlformats.org/drawingml/2006/chart">
            <c:chart xmlns:c="http://schemas.openxmlformats.org/drawingml/2006/chart" xmlns:r="http://schemas.openxmlformats.org/officeDocument/2006/relationships" r:id="rId4"/>
          </a:graphicData>
        </a:graphic>
      </p:graphicFrame>
      <p:sp>
        <p:nvSpPr>
          <p:cNvPr id="28" name="27 CuadroTexto"/>
          <p:cNvSpPr txBox="1"/>
          <p:nvPr/>
        </p:nvSpPr>
        <p:spPr>
          <a:xfrm>
            <a:off x="3348231" y="3789040"/>
            <a:ext cx="2308749" cy="415498"/>
          </a:xfrm>
          <a:prstGeom prst="rect">
            <a:avLst/>
          </a:prstGeom>
          <a:noFill/>
        </p:spPr>
        <p:txBody>
          <a:bodyPr wrap="square" rtlCol="0">
            <a:spAutoFit/>
          </a:bodyPr>
          <a:lstStyle/>
          <a:p>
            <a:pPr algn="ctr"/>
            <a:r>
              <a:rPr lang="es-MX" sz="1100" b="1" dirty="0" smtClean="0">
                <a:solidFill>
                  <a:schemeClr val="tx2"/>
                </a:solidFill>
                <a:latin typeface="Arial" pitchFamily="34" charset="0"/>
                <a:cs typeface="Arial" pitchFamily="34" charset="0"/>
              </a:rPr>
              <a:t>Evolución 2002-2014</a:t>
            </a:r>
          </a:p>
          <a:p>
            <a:pPr algn="ctr"/>
            <a:r>
              <a:rPr lang="es-MX" sz="1000" dirty="0" smtClean="0">
                <a:solidFill>
                  <a:schemeClr val="tx2"/>
                </a:solidFill>
                <a:latin typeface="Arial" pitchFamily="34" charset="0"/>
                <a:cs typeface="Arial" pitchFamily="34" charset="0"/>
              </a:rPr>
              <a:t>En porcentajes</a:t>
            </a:r>
          </a:p>
        </p:txBody>
      </p:sp>
      <p:sp>
        <p:nvSpPr>
          <p:cNvPr id="29" name="28 CuadroTexto"/>
          <p:cNvSpPr txBox="1"/>
          <p:nvPr/>
        </p:nvSpPr>
        <p:spPr>
          <a:xfrm>
            <a:off x="2903544" y="1124744"/>
            <a:ext cx="3291797" cy="415498"/>
          </a:xfrm>
          <a:prstGeom prst="rect">
            <a:avLst/>
          </a:prstGeom>
          <a:noFill/>
        </p:spPr>
        <p:txBody>
          <a:bodyPr wrap="square" rtlCol="0">
            <a:spAutoFit/>
          </a:bodyPr>
          <a:lstStyle/>
          <a:p>
            <a:pPr algn="ctr"/>
            <a:r>
              <a:rPr lang="es-MX" sz="1100" b="1" dirty="0" smtClean="0">
                <a:solidFill>
                  <a:schemeClr val="tx2"/>
                </a:solidFill>
                <a:latin typeface="Arial" pitchFamily="34" charset="0"/>
                <a:cs typeface="Arial" pitchFamily="34" charset="0"/>
              </a:rPr>
              <a:t>Evolución septiembre 2013 </a:t>
            </a:r>
            <a:r>
              <a:rPr lang="es-MX" sz="1100" b="1" dirty="0" smtClean="0">
                <a:solidFill>
                  <a:schemeClr val="tx2"/>
                </a:solidFill>
                <a:latin typeface="Arial" pitchFamily="34" charset="0"/>
                <a:cs typeface="Arial" pitchFamily="34" charset="0"/>
              </a:rPr>
              <a:t>- </a:t>
            </a:r>
            <a:r>
              <a:rPr lang="es-MX" sz="1100" b="1" dirty="0" smtClean="0">
                <a:solidFill>
                  <a:schemeClr val="tx2"/>
                </a:solidFill>
                <a:latin typeface="Arial" pitchFamily="34" charset="0"/>
                <a:cs typeface="Arial" pitchFamily="34" charset="0"/>
              </a:rPr>
              <a:t>junio 2015</a:t>
            </a:r>
          </a:p>
          <a:p>
            <a:pPr algn="ctr"/>
            <a:r>
              <a:rPr lang="es-MX" sz="1000" dirty="0" smtClean="0">
                <a:solidFill>
                  <a:schemeClr val="tx2"/>
                </a:solidFill>
                <a:latin typeface="Arial" pitchFamily="34" charset="0"/>
                <a:cs typeface="Arial" pitchFamily="34" charset="0"/>
              </a:rPr>
              <a:t>En porcentajes</a:t>
            </a:r>
          </a:p>
        </p:txBody>
      </p:sp>
      <p:sp>
        <p:nvSpPr>
          <p:cNvPr id="31" name="30 CuadroTexto"/>
          <p:cNvSpPr txBox="1"/>
          <p:nvPr/>
        </p:nvSpPr>
        <p:spPr>
          <a:xfrm>
            <a:off x="1657772" y="3636380"/>
            <a:ext cx="1794081" cy="184666"/>
          </a:xfrm>
          <a:prstGeom prst="rect">
            <a:avLst/>
          </a:prstGeom>
          <a:noFill/>
        </p:spPr>
        <p:txBody>
          <a:bodyPr wrap="none" rtlCol="0">
            <a:spAutoFit/>
          </a:bodyPr>
          <a:lstStyle/>
          <a:p>
            <a:r>
              <a:rPr lang="es-MX" sz="600" dirty="0" smtClean="0">
                <a:latin typeface="Arial" pitchFamily="34" charset="0"/>
                <a:cs typeface="Arial" pitchFamily="34" charset="0"/>
              </a:rPr>
              <a:t>Fuente: partes semanales enviados por el SPF</a:t>
            </a:r>
            <a:endParaRPr lang="es-AR" sz="600" dirty="0">
              <a:latin typeface="Arial" pitchFamily="34" charset="0"/>
              <a:cs typeface="Arial" pitchFamily="34" charset="0"/>
            </a:endParaRPr>
          </a:p>
        </p:txBody>
      </p:sp>
      <p:cxnSp>
        <p:nvCxnSpPr>
          <p:cNvPr id="9" name="Conector recto de flecha 8"/>
          <p:cNvCxnSpPr/>
          <p:nvPr/>
        </p:nvCxnSpPr>
        <p:spPr>
          <a:xfrm flipV="1">
            <a:off x="3656923" y="2285135"/>
            <a:ext cx="5019533" cy="20606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13 Rectángulo"/>
          <p:cNvSpPr/>
          <p:nvPr/>
        </p:nvSpPr>
        <p:spPr>
          <a:xfrm>
            <a:off x="8460431" y="1627054"/>
            <a:ext cx="375161" cy="1483645"/>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14 CuadroTexto"/>
          <p:cNvSpPr txBox="1"/>
          <p:nvPr/>
        </p:nvSpPr>
        <p:spPr>
          <a:xfrm>
            <a:off x="2483768" y="3365415"/>
            <a:ext cx="4325814" cy="168172"/>
          </a:xfrm>
          <a:prstGeom prst="rect">
            <a:avLst/>
          </a:prstGeom>
          <a:solidFill>
            <a:schemeClr val="accent5">
              <a:lumMod val="75000"/>
            </a:schemeClr>
          </a:solidFill>
        </p:spPr>
        <p:txBody>
          <a:bodyPr wrap="square" rtlCol="0" anchor="ctr">
            <a:spAutoFit/>
          </a:bodyPr>
          <a:lstStyle/>
          <a:p>
            <a:pPr algn="ctr"/>
            <a:r>
              <a:rPr lang="es-MX" sz="1000" dirty="0" smtClean="0">
                <a:solidFill>
                  <a:schemeClr val="bg1"/>
                </a:solidFill>
                <a:latin typeface="Arial" pitchFamily="34" charset="0"/>
                <a:cs typeface="Arial" pitchFamily="34" charset="0"/>
              </a:rPr>
              <a:t>2014</a:t>
            </a:r>
            <a:endParaRPr lang="es-AR" sz="1000" dirty="0">
              <a:solidFill>
                <a:schemeClr val="bg1"/>
              </a:solidFill>
              <a:latin typeface="Arial" pitchFamily="34" charset="0"/>
              <a:cs typeface="Arial" pitchFamily="34" charset="0"/>
            </a:endParaRPr>
          </a:p>
        </p:txBody>
      </p:sp>
      <p:sp>
        <p:nvSpPr>
          <p:cNvPr id="16" name="15 CuadroTexto"/>
          <p:cNvSpPr txBox="1"/>
          <p:nvPr/>
        </p:nvSpPr>
        <p:spPr>
          <a:xfrm>
            <a:off x="6732240" y="3365416"/>
            <a:ext cx="2103352" cy="168172"/>
          </a:xfrm>
          <a:prstGeom prst="rect">
            <a:avLst/>
          </a:prstGeom>
          <a:solidFill>
            <a:schemeClr val="accent4">
              <a:lumMod val="75000"/>
            </a:schemeClr>
          </a:solidFill>
        </p:spPr>
        <p:txBody>
          <a:bodyPr wrap="square" rtlCol="0" anchor="ctr">
            <a:spAutoFit/>
          </a:bodyPr>
          <a:lstStyle/>
          <a:p>
            <a:pPr algn="ctr"/>
            <a:r>
              <a:rPr lang="es-MX" sz="1000" dirty="0" smtClean="0">
                <a:solidFill>
                  <a:schemeClr val="bg1"/>
                </a:solidFill>
                <a:latin typeface="Arial" pitchFamily="34" charset="0"/>
                <a:cs typeface="Arial" pitchFamily="34" charset="0"/>
              </a:rPr>
              <a:t> 1° Semestre 2015</a:t>
            </a:r>
            <a:endParaRPr lang="es-AR" sz="1000" dirty="0">
              <a:solidFill>
                <a:schemeClr val="bg1"/>
              </a:solidFill>
              <a:latin typeface="Arial" pitchFamily="34" charset="0"/>
              <a:cs typeface="Arial" pitchFamily="34" charset="0"/>
            </a:endParaRPr>
          </a:p>
        </p:txBody>
      </p:sp>
      <p:sp>
        <p:nvSpPr>
          <p:cNvPr id="17" name="16 CuadroTexto"/>
          <p:cNvSpPr txBox="1"/>
          <p:nvPr/>
        </p:nvSpPr>
        <p:spPr>
          <a:xfrm>
            <a:off x="1212610" y="3365415"/>
            <a:ext cx="1343166" cy="168172"/>
          </a:xfrm>
          <a:prstGeom prst="rect">
            <a:avLst/>
          </a:prstGeom>
          <a:solidFill>
            <a:schemeClr val="accent3">
              <a:lumMod val="50000"/>
            </a:schemeClr>
          </a:solidFill>
        </p:spPr>
        <p:txBody>
          <a:bodyPr wrap="square" rtlCol="0" anchor="ctr">
            <a:spAutoFit/>
          </a:bodyPr>
          <a:lstStyle/>
          <a:p>
            <a:pPr algn="ctr"/>
            <a:r>
              <a:rPr lang="es-MX" sz="1000" dirty="0" smtClean="0">
                <a:solidFill>
                  <a:schemeClr val="bg1"/>
                </a:solidFill>
                <a:latin typeface="Arial" pitchFamily="34" charset="0"/>
                <a:cs typeface="Arial" pitchFamily="34" charset="0"/>
              </a:rPr>
              <a:t>2013</a:t>
            </a:r>
            <a:endParaRPr lang="es-AR" sz="1000" dirty="0">
              <a:solidFill>
                <a:schemeClr val="bg1"/>
              </a:solidFill>
              <a:latin typeface="Arial" pitchFamily="34" charset="0"/>
              <a:cs typeface="Arial" pitchFamily="34" charset="0"/>
            </a:endParaRPr>
          </a:p>
        </p:txBody>
      </p:sp>
      <p:sp>
        <p:nvSpPr>
          <p:cNvPr id="18" name="17 Rectángulo"/>
          <p:cNvSpPr/>
          <p:nvPr/>
        </p:nvSpPr>
        <p:spPr>
          <a:xfrm>
            <a:off x="251520" y="5805264"/>
            <a:ext cx="8669536" cy="93164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Tree>
    <p:extLst>
      <p:ext uri="{BB962C8B-B14F-4D97-AF65-F5344CB8AC3E}">
        <p14:creationId xmlns:p14="http://schemas.microsoft.com/office/powerpoint/2010/main" val="1757144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323528" y="2348880"/>
            <a:ext cx="8496944" cy="2070569"/>
          </a:xfrm>
          <a:prstGeom prst="rect">
            <a:avLst/>
          </a:prstGeom>
          <a:noFill/>
          <a:ln w="28575">
            <a:solidFill>
              <a:schemeClr val="accent1">
                <a:lumMod val="75000"/>
              </a:schemeClr>
            </a:solidFill>
          </a:ln>
        </p:spPr>
        <p:txBody>
          <a:bodyPr wrap="square" rtlCol="0" anchor="ctr">
            <a:spAutoFit/>
          </a:bodyPr>
          <a:lstStyle/>
          <a:p>
            <a:pPr algn="ctr"/>
            <a:endParaRPr lang="es-MX" sz="1600" dirty="0" smtClean="0">
              <a:solidFill>
                <a:srgbClr val="1F497D">
                  <a:lumMod val="75000"/>
                </a:srgbClr>
              </a:solidFill>
              <a:latin typeface="Arial" panose="020B0604020202020204" pitchFamily="34" charset="0"/>
              <a:cs typeface="Arial" panose="020B0604020202020204" pitchFamily="34" charset="0"/>
            </a:endParaRPr>
          </a:p>
        </p:txBody>
      </p:sp>
      <p:sp>
        <p:nvSpPr>
          <p:cNvPr id="31" name="30 CuadroTexto"/>
          <p:cNvSpPr txBox="1"/>
          <p:nvPr/>
        </p:nvSpPr>
        <p:spPr>
          <a:xfrm>
            <a:off x="539552" y="2357346"/>
            <a:ext cx="8064896" cy="2062103"/>
          </a:xfrm>
          <a:prstGeom prst="rect">
            <a:avLst/>
          </a:prstGeom>
          <a:noFill/>
        </p:spPr>
        <p:txBody>
          <a:bodyPr wrap="square" rtlCol="0">
            <a:spAutoFit/>
          </a:bodyPr>
          <a:lstStyle/>
          <a:p>
            <a:pPr algn="ctr"/>
            <a:r>
              <a:rPr lang="es-MX" sz="3200" dirty="0" smtClean="0">
                <a:solidFill>
                  <a:srgbClr val="1F497D">
                    <a:lumMod val="75000"/>
                  </a:srgbClr>
                </a:solidFill>
                <a:latin typeface="Arial" pitchFamily="34" charset="0"/>
                <a:cs typeface="Arial" pitchFamily="34" charset="0"/>
              </a:rPr>
              <a:t>Además de analizar la información en términos relativos o porcentuales conviene exponer que ascienden a </a:t>
            </a:r>
            <a:r>
              <a:rPr lang="es-MX" sz="3200" dirty="0" smtClean="0">
                <a:solidFill>
                  <a:schemeClr val="accent6">
                    <a:lumMod val="75000"/>
                  </a:schemeClr>
                </a:solidFill>
                <a:latin typeface="Arial" pitchFamily="34" charset="0"/>
                <a:cs typeface="Arial" pitchFamily="34" charset="0"/>
              </a:rPr>
              <a:t>6.555</a:t>
            </a:r>
            <a:r>
              <a:rPr lang="es-MX" sz="3200" dirty="0" smtClean="0">
                <a:solidFill>
                  <a:srgbClr val="1F497D">
                    <a:lumMod val="75000"/>
                  </a:srgbClr>
                </a:solidFill>
                <a:latin typeface="Arial" pitchFamily="34" charset="0"/>
                <a:cs typeface="Arial" pitchFamily="34" charset="0"/>
              </a:rPr>
              <a:t> las personas sin condena firme encarceladas. </a:t>
            </a:r>
            <a:endParaRPr lang="es-MX" sz="3200" dirty="0">
              <a:solidFill>
                <a:srgbClr val="1F497D">
                  <a:lumMod val="75000"/>
                </a:srgbClr>
              </a:solidFill>
              <a:latin typeface="Arial" pitchFamily="34" charset="0"/>
              <a:cs typeface="Arial" pitchFamily="34" charset="0"/>
            </a:endParaRPr>
          </a:p>
        </p:txBody>
      </p:sp>
      <p:sp>
        <p:nvSpPr>
          <p:cNvPr id="7" name="6 Rectángulo"/>
          <p:cNvSpPr/>
          <p:nvPr/>
        </p:nvSpPr>
        <p:spPr>
          <a:xfrm>
            <a:off x="107504" y="5780087"/>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spTree>
    <p:extLst>
      <p:ext uri="{BB962C8B-B14F-4D97-AF65-F5344CB8AC3E}">
        <p14:creationId xmlns:p14="http://schemas.microsoft.com/office/powerpoint/2010/main" val="365779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5" name="24 Gráfico"/>
          <p:cNvGraphicFramePr/>
          <p:nvPr>
            <p:extLst>
              <p:ext uri="{D42A27DB-BD31-4B8C-83A1-F6EECF244321}">
                <p14:modId xmlns:p14="http://schemas.microsoft.com/office/powerpoint/2010/main" val="2111530184"/>
              </p:ext>
            </p:extLst>
          </p:nvPr>
        </p:nvGraphicFramePr>
        <p:xfrm>
          <a:off x="182205" y="1987146"/>
          <a:ext cx="8422243" cy="2882014"/>
        </p:xfrm>
        <a:graphic>
          <a:graphicData uri="http://schemas.openxmlformats.org/drawingml/2006/chart">
            <c:chart xmlns:c="http://schemas.openxmlformats.org/drawingml/2006/chart" xmlns:r="http://schemas.openxmlformats.org/officeDocument/2006/relationships" r:id="rId3"/>
          </a:graphicData>
        </a:graphic>
      </p:graphicFrame>
      <p:sp>
        <p:nvSpPr>
          <p:cNvPr id="15" name="14 Rectángulo"/>
          <p:cNvSpPr/>
          <p:nvPr/>
        </p:nvSpPr>
        <p:spPr>
          <a:xfrm>
            <a:off x="8130795" y="1988840"/>
            <a:ext cx="498036" cy="2704155"/>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CuadroTexto"/>
          <p:cNvSpPr txBox="1"/>
          <p:nvPr/>
        </p:nvSpPr>
        <p:spPr>
          <a:xfrm>
            <a:off x="1039662" y="4774318"/>
            <a:ext cx="5025456" cy="230832"/>
          </a:xfrm>
          <a:prstGeom prst="rect">
            <a:avLst/>
          </a:prstGeom>
          <a:solidFill>
            <a:schemeClr val="accent5">
              <a:lumMod val="75000"/>
            </a:schemeClr>
          </a:solidFill>
        </p:spPr>
        <p:txBody>
          <a:bodyPr wrap="square" rtlCol="0">
            <a:spAutoFit/>
          </a:bodyPr>
          <a:lstStyle/>
          <a:p>
            <a:pPr algn="ctr"/>
            <a:r>
              <a:rPr lang="es-MX" sz="900" dirty="0" smtClean="0">
                <a:solidFill>
                  <a:schemeClr val="bg1"/>
                </a:solidFill>
                <a:latin typeface="Arial" pitchFamily="34" charset="0"/>
                <a:cs typeface="Arial" pitchFamily="34" charset="0"/>
              </a:rPr>
              <a:t>2014</a:t>
            </a:r>
            <a:endParaRPr lang="es-AR" sz="1100" dirty="0">
              <a:solidFill>
                <a:schemeClr val="bg1"/>
              </a:solidFill>
              <a:latin typeface="Arial" pitchFamily="34" charset="0"/>
              <a:cs typeface="Arial" pitchFamily="34" charset="0"/>
            </a:endParaRPr>
          </a:p>
        </p:txBody>
      </p:sp>
      <p:sp>
        <p:nvSpPr>
          <p:cNvPr id="30" name="29 Rectángulo"/>
          <p:cNvSpPr/>
          <p:nvPr/>
        </p:nvSpPr>
        <p:spPr>
          <a:xfrm>
            <a:off x="467544" y="5589240"/>
            <a:ext cx="8463961" cy="961273"/>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dirty="0">
              <a:solidFill>
                <a:prstClr val="white"/>
              </a:solidFill>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a:cs typeface="Arial"/>
              </a:rPr>
              <a:t>Foco en jurisdicción. Evolución</a:t>
            </a:r>
            <a:endParaRPr lang="es-AR" sz="2400" dirty="0">
              <a:solidFill>
                <a:srgbClr val="1F497D">
                  <a:lumMod val="75000"/>
                </a:srgbClr>
              </a:solidFill>
              <a:latin typeface="Arial"/>
              <a:cs typeface="Arial"/>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54" name="53 CuadroTexto"/>
          <p:cNvSpPr txBox="1"/>
          <p:nvPr/>
        </p:nvSpPr>
        <p:spPr>
          <a:xfrm>
            <a:off x="467543" y="5656247"/>
            <a:ext cx="8463961" cy="830997"/>
          </a:xfrm>
          <a:prstGeom prst="rect">
            <a:avLst/>
          </a:prstGeom>
          <a:noFill/>
        </p:spPr>
        <p:txBody>
          <a:bodyPr wrap="square" rtlCol="0">
            <a:spAutoFit/>
          </a:bodyPr>
          <a:lstStyle/>
          <a:p>
            <a:pPr algn="just"/>
            <a:r>
              <a:rPr lang="es-MX" sz="1600" dirty="0" smtClean="0">
                <a:solidFill>
                  <a:srgbClr val="17375E"/>
                </a:solidFill>
                <a:latin typeface="Arial" pitchFamily="34" charset="0"/>
                <a:cs typeface="Arial" pitchFamily="34" charset="0"/>
              </a:rPr>
              <a:t>Se reduce levemente la proporción de presos dependientes de las justicias provinciales, del mismo modo que las personas dependientes de la justicia federal. Se compensa por el incremento de los/as detenidos/as dependientes de la justicia nacional. </a:t>
            </a:r>
          </a:p>
        </p:txBody>
      </p:sp>
      <p:sp>
        <p:nvSpPr>
          <p:cNvPr id="29" name="28 CuadroTexto"/>
          <p:cNvSpPr txBox="1"/>
          <p:nvPr/>
        </p:nvSpPr>
        <p:spPr>
          <a:xfrm>
            <a:off x="1907705" y="1412776"/>
            <a:ext cx="5280966" cy="492443"/>
          </a:xfrm>
          <a:prstGeom prst="rect">
            <a:avLst/>
          </a:prstGeom>
          <a:noFill/>
        </p:spPr>
        <p:txBody>
          <a:bodyPr wrap="square" rtlCol="0">
            <a:spAutoFit/>
          </a:bodyPr>
          <a:lstStyle/>
          <a:p>
            <a:pPr algn="ctr"/>
            <a:r>
              <a:rPr lang="es-MX" sz="1400" dirty="0">
                <a:solidFill>
                  <a:schemeClr val="tx2"/>
                </a:solidFill>
                <a:latin typeface="Arial" pitchFamily="34" charset="0"/>
                <a:cs typeface="Arial" pitchFamily="34" charset="0"/>
              </a:rPr>
              <a:t>Evolución diciembre 2013 </a:t>
            </a:r>
            <a:r>
              <a:rPr lang="es-MX" sz="1400" dirty="0" smtClean="0">
                <a:solidFill>
                  <a:schemeClr val="tx2"/>
                </a:solidFill>
                <a:latin typeface="Arial" pitchFamily="34" charset="0"/>
                <a:cs typeface="Arial" pitchFamily="34" charset="0"/>
              </a:rPr>
              <a:t>– junio 2015</a:t>
            </a:r>
            <a:endParaRPr lang="es-MX" sz="1400" dirty="0">
              <a:solidFill>
                <a:schemeClr val="tx2"/>
              </a:solidFill>
              <a:latin typeface="Arial" pitchFamily="34" charset="0"/>
              <a:cs typeface="Arial" pitchFamily="34" charset="0"/>
            </a:endParaRPr>
          </a:p>
          <a:p>
            <a:pPr algn="ctr"/>
            <a:r>
              <a:rPr lang="es-MX" sz="1200" dirty="0">
                <a:solidFill>
                  <a:schemeClr val="tx2"/>
                </a:solidFill>
                <a:latin typeface="Arial" pitchFamily="34" charset="0"/>
                <a:cs typeface="Arial" pitchFamily="34" charset="0"/>
              </a:rPr>
              <a:t>En porcentajes</a:t>
            </a:r>
          </a:p>
        </p:txBody>
      </p:sp>
      <p:sp>
        <p:nvSpPr>
          <p:cNvPr id="31" name="30 CuadroTexto"/>
          <p:cNvSpPr txBox="1"/>
          <p:nvPr/>
        </p:nvSpPr>
        <p:spPr>
          <a:xfrm>
            <a:off x="1010365" y="5085184"/>
            <a:ext cx="2337499" cy="215444"/>
          </a:xfrm>
          <a:prstGeom prst="rect">
            <a:avLst/>
          </a:prstGeom>
          <a:noFill/>
        </p:spPr>
        <p:txBody>
          <a:bodyPr wrap="none" rtlCol="0">
            <a:spAutoFit/>
          </a:bodyPr>
          <a:lstStyle/>
          <a:p>
            <a:r>
              <a:rPr lang="es-MX" sz="800" dirty="0" smtClean="0">
                <a:solidFill>
                  <a:prstClr val="black"/>
                </a:solidFill>
                <a:latin typeface="Arial" pitchFamily="34" charset="0"/>
                <a:cs typeface="Arial" pitchFamily="34" charset="0"/>
              </a:rPr>
              <a:t>Fuente: partes semanales enviados por el SPF</a:t>
            </a:r>
            <a:endParaRPr lang="es-AR" sz="800" dirty="0">
              <a:solidFill>
                <a:prstClr val="black"/>
              </a:solidFill>
              <a:latin typeface="Arial" pitchFamily="34" charset="0"/>
              <a:cs typeface="Arial" pitchFamily="34" charset="0"/>
            </a:endParaRPr>
          </a:p>
        </p:txBody>
      </p:sp>
      <p:cxnSp>
        <p:nvCxnSpPr>
          <p:cNvPr id="9" name="Conector recto de flecha 8"/>
          <p:cNvCxnSpPr/>
          <p:nvPr/>
        </p:nvCxnSpPr>
        <p:spPr>
          <a:xfrm flipV="1">
            <a:off x="1517603" y="2780928"/>
            <a:ext cx="6798813" cy="181784"/>
          </a:xfrm>
          <a:prstGeom prst="straightConnector1">
            <a:avLst/>
          </a:prstGeom>
          <a:ln>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17" name="16 CuadroTexto"/>
          <p:cNvSpPr txBox="1"/>
          <p:nvPr/>
        </p:nvSpPr>
        <p:spPr>
          <a:xfrm>
            <a:off x="6098076" y="4782344"/>
            <a:ext cx="2474849" cy="230832"/>
          </a:xfrm>
          <a:prstGeom prst="rect">
            <a:avLst/>
          </a:prstGeom>
          <a:solidFill>
            <a:schemeClr val="accent4">
              <a:lumMod val="75000"/>
            </a:schemeClr>
          </a:solidFill>
        </p:spPr>
        <p:txBody>
          <a:bodyPr wrap="square" rtlCol="0">
            <a:spAutoFit/>
          </a:bodyPr>
          <a:lstStyle/>
          <a:p>
            <a:pPr algn="ctr"/>
            <a:r>
              <a:rPr lang="es-MX" sz="900" dirty="0" smtClean="0">
                <a:solidFill>
                  <a:schemeClr val="bg1"/>
                </a:solidFill>
                <a:latin typeface="Arial" pitchFamily="34" charset="0"/>
                <a:cs typeface="Arial" pitchFamily="34" charset="0"/>
              </a:rPr>
              <a:t>1° Semestre 2015</a:t>
            </a:r>
            <a:endParaRPr lang="es-AR"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32117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Jurisdicción según situación procesal</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14" name="13 Gráfico"/>
          <p:cNvGraphicFramePr/>
          <p:nvPr>
            <p:extLst>
              <p:ext uri="{D42A27DB-BD31-4B8C-83A1-F6EECF244321}">
                <p14:modId xmlns:p14="http://schemas.microsoft.com/office/powerpoint/2010/main" val="4016660526"/>
              </p:ext>
            </p:extLst>
          </p:nvPr>
        </p:nvGraphicFramePr>
        <p:xfrm>
          <a:off x="182205" y="2158061"/>
          <a:ext cx="8014270" cy="2693708"/>
        </p:xfrm>
        <a:graphic>
          <a:graphicData uri="http://schemas.openxmlformats.org/drawingml/2006/chart">
            <c:chart xmlns:c="http://schemas.openxmlformats.org/drawingml/2006/chart" xmlns:r="http://schemas.openxmlformats.org/officeDocument/2006/relationships" r:id="rId3"/>
          </a:graphicData>
        </a:graphic>
      </p:graphicFrame>
      <p:sp>
        <p:nvSpPr>
          <p:cNvPr id="16" name="15 CuadroTexto"/>
          <p:cNvSpPr txBox="1"/>
          <p:nvPr/>
        </p:nvSpPr>
        <p:spPr>
          <a:xfrm>
            <a:off x="2077810" y="1427483"/>
            <a:ext cx="4968552" cy="507831"/>
          </a:xfrm>
          <a:prstGeom prst="rect">
            <a:avLst/>
          </a:prstGeom>
          <a:noFill/>
        </p:spPr>
        <p:txBody>
          <a:bodyPr wrap="square" rtlCol="0">
            <a:spAutoFit/>
          </a:bodyPr>
          <a:lstStyle/>
          <a:p>
            <a:pPr algn="ctr"/>
            <a:r>
              <a:rPr lang="es-MX" sz="1600" dirty="0" smtClean="0">
                <a:solidFill>
                  <a:schemeClr val="tx2"/>
                </a:solidFill>
                <a:latin typeface="Arial" pitchFamily="34" charset="0"/>
                <a:cs typeface="Arial" pitchFamily="34" charset="0"/>
              </a:rPr>
              <a:t>Situación procesal según jurisdicción. Junio 2015</a:t>
            </a:r>
          </a:p>
          <a:p>
            <a:pPr algn="ctr"/>
            <a:r>
              <a:rPr lang="es-MX" sz="1100" dirty="0" smtClean="0">
                <a:solidFill>
                  <a:schemeClr val="tx2"/>
                </a:solidFill>
                <a:latin typeface="Arial" pitchFamily="34" charset="0"/>
                <a:cs typeface="Arial" pitchFamily="34" charset="0"/>
              </a:rPr>
              <a:t>En porcentajes</a:t>
            </a:r>
          </a:p>
        </p:txBody>
      </p:sp>
      <p:cxnSp>
        <p:nvCxnSpPr>
          <p:cNvPr id="17" name="16 Conector recto"/>
          <p:cNvCxnSpPr/>
          <p:nvPr/>
        </p:nvCxnSpPr>
        <p:spPr>
          <a:xfrm>
            <a:off x="1827824" y="3072077"/>
            <a:ext cx="594224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5094841" y="4677372"/>
            <a:ext cx="708848" cy="215444"/>
          </a:xfrm>
          <a:prstGeom prst="rect">
            <a:avLst/>
          </a:prstGeom>
          <a:noFill/>
        </p:spPr>
        <p:txBody>
          <a:bodyPr wrap="none" rtlCol="0">
            <a:spAutoFit/>
          </a:bodyPr>
          <a:lstStyle/>
          <a:p>
            <a:r>
              <a:rPr lang="es-MX" sz="800" dirty="0" smtClean="0">
                <a:latin typeface="Arial" pitchFamily="34" charset="0"/>
                <a:cs typeface="Arial" pitchFamily="34" charset="0"/>
              </a:rPr>
              <a:t>Base: 3876</a:t>
            </a:r>
            <a:endParaRPr lang="es-AR" sz="800" dirty="0">
              <a:latin typeface="Arial" pitchFamily="34" charset="0"/>
              <a:cs typeface="Arial" pitchFamily="34" charset="0"/>
            </a:endParaRPr>
          </a:p>
        </p:txBody>
      </p:sp>
      <p:sp>
        <p:nvSpPr>
          <p:cNvPr id="20" name="19 CuadroTexto"/>
          <p:cNvSpPr txBox="1"/>
          <p:nvPr/>
        </p:nvSpPr>
        <p:spPr>
          <a:xfrm>
            <a:off x="6763080" y="4677372"/>
            <a:ext cx="651140" cy="215444"/>
          </a:xfrm>
          <a:prstGeom prst="rect">
            <a:avLst/>
          </a:prstGeom>
          <a:noFill/>
        </p:spPr>
        <p:txBody>
          <a:bodyPr wrap="none" rtlCol="0">
            <a:spAutoFit/>
          </a:bodyPr>
          <a:lstStyle/>
          <a:p>
            <a:r>
              <a:rPr lang="es-MX" sz="800" dirty="0" smtClean="0">
                <a:latin typeface="Arial" pitchFamily="34" charset="0"/>
                <a:cs typeface="Arial" pitchFamily="34" charset="0"/>
              </a:rPr>
              <a:t>Base: 621</a:t>
            </a:r>
            <a:endParaRPr lang="es-AR" sz="800" dirty="0">
              <a:latin typeface="Arial" pitchFamily="34" charset="0"/>
              <a:cs typeface="Arial" pitchFamily="34" charset="0"/>
            </a:endParaRPr>
          </a:p>
        </p:txBody>
      </p:sp>
      <p:sp>
        <p:nvSpPr>
          <p:cNvPr id="21" name="20 CuadroTexto"/>
          <p:cNvSpPr txBox="1"/>
          <p:nvPr/>
        </p:nvSpPr>
        <p:spPr>
          <a:xfrm>
            <a:off x="3438657" y="4677372"/>
            <a:ext cx="708848" cy="215444"/>
          </a:xfrm>
          <a:prstGeom prst="rect">
            <a:avLst/>
          </a:prstGeom>
          <a:noFill/>
        </p:spPr>
        <p:txBody>
          <a:bodyPr wrap="none" rtlCol="0">
            <a:spAutoFit/>
          </a:bodyPr>
          <a:lstStyle/>
          <a:p>
            <a:r>
              <a:rPr lang="es-MX" sz="800" dirty="0" smtClean="0">
                <a:latin typeface="Arial" pitchFamily="34" charset="0"/>
                <a:cs typeface="Arial" pitchFamily="34" charset="0"/>
              </a:rPr>
              <a:t>Base: 6046</a:t>
            </a:r>
            <a:endParaRPr lang="es-AR" sz="800" dirty="0">
              <a:latin typeface="Arial" pitchFamily="34" charset="0"/>
              <a:cs typeface="Arial" pitchFamily="34" charset="0"/>
            </a:endParaRPr>
          </a:p>
        </p:txBody>
      </p:sp>
      <p:sp>
        <p:nvSpPr>
          <p:cNvPr id="22" name="21 CuadroTexto"/>
          <p:cNvSpPr txBox="1"/>
          <p:nvPr/>
        </p:nvSpPr>
        <p:spPr>
          <a:xfrm>
            <a:off x="1832373" y="4677372"/>
            <a:ext cx="1107996" cy="215444"/>
          </a:xfrm>
          <a:prstGeom prst="rect">
            <a:avLst/>
          </a:prstGeom>
          <a:noFill/>
        </p:spPr>
        <p:txBody>
          <a:bodyPr wrap="none" rtlCol="0">
            <a:spAutoFit/>
          </a:bodyPr>
          <a:lstStyle/>
          <a:p>
            <a:r>
              <a:rPr lang="es-MX" sz="800" dirty="0" smtClean="0">
                <a:latin typeface="Arial" pitchFamily="34" charset="0"/>
                <a:cs typeface="Arial" pitchFamily="34" charset="0"/>
              </a:rPr>
              <a:t>Base: 10.543	</a:t>
            </a:r>
            <a:endParaRPr lang="es-AR" sz="800" dirty="0">
              <a:latin typeface="Arial" pitchFamily="34" charset="0"/>
              <a:cs typeface="Arial" pitchFamily="34" charset="0"/>
            </a:endParaRPr>
          </a:p>
        </p:txBody>
      </p:sp>
      <p:sp>
        <p:nvSpPr>
          <p:cNvPr id="23" name="22 Flecha derecha"/>
          <p:cNvSpPr/>
          <p:nvPr/>
        </p:nvSpPr>
        <p:spPr>
          <a:xfrm rot="16200000">
            <a:off x="5782469" y="2803360"/>
            <a:ext cx="245914" cy="2108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latin typeface="Arial" pitchFamily="34" charset="0"/>
              <a:cs typeface="Arial" pitchFamily="34" charset="0"/>
            </a:endParaRPr>
          </a:p>
        </p:txBody>
      </p:sp>
      <p:sp>
        <p:nvSpPr>
          <p:cNvPr id="24" name="23 CuadroTexto"/>
          <p:cNvSpPr txBox="1"/>
          <p:nvPr/>
        </p:nvSpPr>
        <p:spPr>
          <a:xfrm>
            <a:off x="5954737" y="2603262"/>
            <a:ext cx="877437" cy="484748"/>
          </a:xfrm>
          <a:prstGeom prst="rect">
            <a:avLst/>
          </a:prstGeom>
          <a:noFill/>
        </p:spPr>
        <p:txBody>
          <a:bodyPr wrap="square" rtlCol="0">
            <a:spAutoFit/>
          </a:bodyPr>
          <a:lstStyle/>
          <a:p>
            <a:r>
              <a:rPr lang="es-MX" sz="850" b="1" dirty="0" smtClean="0">
                <a:latin typeface="Arial" pitchFamily="34" charset="0"/>
                <a:cs typeface="Arial" pitchFamily="34" charset="0"/>
              </a:rPr>
              <a:t>+14% respecto del total general</a:t>
            </a:r>
            <a:endParaRPr lang="es-AR" sz="850" b="1" dirty="0">
              <a:latin typeface="Arial" pitchFamily="34" charset="0"/>
              <a:cs typeface="Arial" pitchFamily="34" charset="0"/>
            </a:endParaRPr>
          </a:p>
        </p:txBody>
      </p:sp>
      <p:sp>
        <p:nvSpPr>
          <p:cNvPr id="32" name="31 CuadroTexto"/>
          <p:cNvSpPr txBox="1"/>
          <p:nvPr/>
        </p:nvSpPr>
        <p:spPr>
          <a:xfrm>
            <a:off x="107504" y="5676686"/>
            <a:ext cx="8936129" cy="861774"/>
          </a:xfrm>
          <a:prstGeom prst="rect">
            <a:avLst/>
          </a:prstGeom>
          <a:noFill/>
        </p:spPr>
        <p:txBody>
          <a:bodyPr wrap="square" rtlCol="0">
            <a:spAutoFit/>
          </a:bodyPr>
          <a:lstStyle/>
          <a:p>
            <a:pPr algn="just"/>
            <a:r>
              <a:rPr lang="es-MX" sz="1600" dirty="0">
                <a:solidFill>
                  <a:srgbClr val="17375E"/>
                </a:solidFill>
                <a:latin typeface="Arial" pitchFamily="34" charset="0"/>
                <a:cs typeface="Arial" pitchFamily="34" charset="0"/>
              </a:rPr>
              <a:t>El fuero federal sigue concentrando la mayor proporción de personas encarceladas preventivamente en comparación con las otras jurisdicciones. Respecto del mes anterior la justicia federal mantiene un número similar de personas sin condena firme</a:t>
            </a:r>
            <a:r>
              <a:rPr lang="es-MX" dirty="0" smtClean="0">
                <a:solidFill>
                  <a:srgbClr val="17375E"/>
                </a:solidFill>
                <a:latin typeface="Arial" pitchFamily="34" charset="0"/>
                <a:cs typeface="Arial" pitchFamily="34" charset="0"/>
              </a:rPr>
              <a:t>.  </a:t>
            </a:r>
          </a:p>
        </p:txBody>
      </p:sp>
      <p:sp>
        <p:nvSpPr>
          <p:cNvPr id="25" name="16 CuadroTexto"/>
          <p:cNvSpPr txBox="1"/>
          <p:nvPr/>
        </p:nvSpPr>
        <p:spPr>
          <a:xfrm>
            <a:off x="578903" y="5229200"/>
            <a:ext cx="2912977"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Junio 2015</a:t>
            </a:r>
            <a:endParaRPr lang="es-AR" sz="800" dirty="0">
              <a:latin typeface="Arial" pitchFamily="34" charset="0"/>
              <a:cs typeface="Arial" pitchFamily="34" charset="0"/>
            </a:endParaRPr>
          </a:p>
        </p:txBody>
      </p:sp>
      <p:sp>
        <p:nvSpPr>
          <p:cNvPr id="26" name="25 Rectángulo"/>
          <p:cNvSpPr/>
          <p:nvPr/>
        </p:nvSpPr>
        <p:spPr>
          <a:xfrm>
            <a:off x="1721396" y="2190006"/>
            <a:ext cx="882302" cy="2313781"/>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26 Rectángulo"/>
          <p:cNvSpPr/>
          <p:nvPr/>
        </p:nvSpPr>
        <p:spPr>
          <a:xfrm>
            <a:off x="107504" y="5695156"/>
            <a:ext cx="8936129" cy="86467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
        <p:nvSpPr>
          <p:cNvPr id="4" name="3 Rectángulo"/>
          <p:cNvSpPr/>
          <p:nvPr/>
        </p:nvSpPr>
        <p:spPr>
          <a:xfrm>
            <a:off x="3995936" y="3913621"/>
            <a:ext cx="865442" cy="36004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dirty="0" smtClean="0">
                <a:latin typeface="Arial" pitchFamily="34" charset="0"/>
                <a:cs typeface="Arial" pitchFamily="34" charset="0"/>
              </a:rPr>
              <a:t>Mayo: 57,1%</a:t>
            </a:r>
          </a:p>
          <a:p>
            <a:pPr algn="ctr"/>
            <a:r>
              <a:rPr lang="es-MX" sz="800" dirty="0" smtClean="0">
                <a:latin typeface="Arial" pitchFamily="34" charset="0"/>
                <a:cs typeface="Arial" pitchFamily="34" charset="0"/>
              </a:rPr>
              <a:t>Abr: 57,2%</a:t>
            </a:r>
          </a:p>
          <a:p>
            <a:pPr algn="ctr"/>
            <a:r>
              <a:rPr lang="es-MX" sz="800" dirty="0" smtClean="0">
                <a:latin typeface="Arial" pitchFamily="34" charset="0"/>
                <a:cs typeface="Arial" pitchFamily="34" charset="0"/>
              </a:rPr>
              <a:t>Mar: 57%</a:t>
            </a:r>
          </a:p>
        </p:txBody>
      </p:sp>
      <p:sp>
        <p:nvSpPr>
          <p:cNvPr id="28" name="27 Rectángulo"/>
          <p:cNvSpPr/>
          <p:nvPr/>
        </p:nvSpPr>
        <p:spPr>
          <a:xfrm>
            <a:off x="5528013" y="3913621"/>
            <a:ext cx="865442" cy="36004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dirty="0" smtClean="0">
                <a:latin typeface="Arial" pitchFamily="34" charset="0"/>
                <a:cs typeface="Arial" pitchFamily="34" charset="0"/>
              </a:rPr>
              <a:t>Mayo: 77,1%</a:t>
            </a:r>
          </a:p>
          <a:p>
            <a:pPr algn="ctr"/>
            <a:r>
              <a:rPr lang="es-MX" sz="800" dirty="0" smtClean="0">
                <a:latin typeface="Arial" pitchFamily="34" charset="0"/>
                <a:cs typeface="Arial" pitchFamily="34" charset="0"/>
              </a:rPr>
              <a:t>Abr: 76,8%</a:t>
            </a:r>
          </a:p>
          <a:p>
            <a:pPr algn="ctr"/>
            <a:r>
              <a:rPr lang="es-MX" sz="800" dirty="0" smtClean="0">
                <a:latin typeface="Arial" pitchFamily="34" charset="0"/>
                <a:cs typeface="Arial" pitchFamily="34" charset="0"/>
              </a:rPr>
              <a:t>Mar: 76,7%</a:t>
            </a:r>
          </a:p>
        </p:txBody>
      </p:sp>
    </p:spTree>
    <p:extLst>
      <p:ext uri="{BB962C8B-B14F-4D97-AF65-F5344CB8AC3E}">
        <p14:creationId xmlns:p14="http://schemas.microsoft.com/office/powerpoint/2010/main" val="2653020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241502" y="5615118"/>
            <a:ext cx="8640960" cy="980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500" dirty="0" smtClean="0">
                <a:solidFill>
                  <a:srgbClr val="17375E"/>
                </a:solidFill>
                <a:latin typeface="Arial" pitchFamily="34" charset="0"/>
                <a:cs typeface="Arial" pitchFamily="34" charset="0"/>
              </a:rPr>
              <a:t>Al analizar semestralmente la proporción de personas encarceladas preventivamente por jurisdicción, se aprecia que </a:t>
            </a:r>
            <a:r>
              <a:rPr lang="es-MX" sz="1500" dirty="0">
                <a:solidFill>
                  <a:srgbClr val="17375E"/>
                </a:solidFill>
                <a:latin typeface="Arial" pitchFamily="34" charset="0"/>
                <a:cs typeface="Arial" pitchFamily="34" charset="0"/>
              </a:rPr>
              <a:t>d</a:t>
            </a:r>
            <a:r>
              <a:rPr lang="es-MX" sz="1500" dirty="0" smtClean="0">
                <a:solidFill>
                  <a:srgbClr val="17375E"/>
                </a:solidFill>
                <a:latin typeface="Arial" pitchFamily="34" charset="0"/>
                <a:cs typeface="Arial" pitchFamily="34" charset="0"/>
              </a:rPr>
              <a:t>urante el semestre no ha habido grandes variantes. El fuero federal sigue concentrando la mayor proporción de personas encarceladas sin condena firme dentro del conjunto total de presos a su disposición. </a:t>
            </a:r>
            <a:endParaRPr lang="es-MX" sz="1500" dirty="0">
              <a:solidFill>
                <a:srgbClr val="17375E"/>
              </a:solidFill>
              <a:latin typeface="Arial" pitchFamily="34" charset="0"/>
              <a:cs typeface="Arial" pitchFamily="34" charset="0"/>
            </a:endParaRPr>
          </a:p>
        </p:txBody>
      </p:sp>
      <p:sp>
        <p:nvSpPr>
          <p:cNvPr id="51" name="1 Título"/>
          <p:cNvSpPr txBox="1">
            <a:spLocks/>
          </p:cNvSpPr>
          <p:nvPr/>
        </p:nvSpPr>
        <p:spPr>
          <a:xfrm>
            <a:off x="254213" y="119509"/>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solidFill>
                  <a:srgbClr val="1F497D">
                    <a:lumMod val="75000"/>
                  </a:srgbClr>
                </a:solidFill>
                <a:latin typeface="Arial" pitchFamily="34" charset="0"/>
                <a:cs typeface="Arial" pitchFamily="34" charset="0"/>
              </a:rPr>
              <a:t>Jurisdicción según situación procesal</a:t>
            </a:r>
            <a:endParaRPr lang="es-AR" sz="2400" dirty="0">
              <a:solidFill>
                <a:srgbClr val="1F497D">
                  <a:lumMod val="75000"/>
                </a:srgbClr>
              </a:solidFill>
              <a:latin typeface="Arial" pitchFamily="34" charset="0"/>
              <a:cs typeface="Arial" pitchFamily="34" charset="0"/>
            </a:endParaRPr>
          </a:p>
          <a:p>
            <a:pPr algn="l"/>
            <a:r>
              <a:rPr lang="es-MX" sz="2400" dirty="0" smtClean="0">
                <a:solidFill>
                  <a:srgbClr val="1F497D">
                    <a:lumMod val="75000"/>
                  </a:srgbClr>
                </a:solidFill>
                <a:latin typeface="Arial" pitchFamily="34" charset="0"/>
                <a:cs typeface="Arial" pitchFamily="34" charset="0"/>
              </a:rPr>
              <a:t>Evolución mensual</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98823"/>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6" name="15 CuadroTexto"/>
          <p:cNvSpPr txBox="1"/>
          <p:nvPr/>
        </p:nvSpPr>
        <p:spPr>
          <a:xfrm>
            <a:off x="995983" y="1057806"/>
            <a:ext cx="6840760" cy="699422"/>
          </a:xfrm>
          <a:prstGeom prst="rect">
            <a:avLst/>
          </a:prstGeom>
          <a:noFill/>
        </p:spPr>
        <p:txBody>
          <a:bodyPr wrap="square" rtlCol="0">
            <a:spAutoFit/>
          </a:bodyPr>
          <a:lstStyle/>
          <a:p>
            <a:pPr algn="ctr"/>
            <a:r>
              <a:rPr lang="es-MX" sz="1400" b="1" dirty="0" smtClean="0">
                <a:solidFill>
                  <a:schemeClr val="tx2"/>
                </a:solidFill>
                <a:latin typeface="Arial" pitchFamily="34" charset="0"/>
                <a:cs typeface="Arial" pitchFamily="34" charset="0"/>
              </a:rPr>
              <a:t>Personas encarceladas preventivamente </a:t>
            </a:r>
            <a:r>
              <a:rPr lang="es-MX" sz="1400" dirty="0" smtClean="0">
                <a:solidFill>
                  <a:schemeClr val="tx2"/>
                </a:solidFill>
                <a:latin typeface="Arial" pitchFamily="34" charset="0"/>
                <a:cs typeface="Arial" pitchFamily="34" charset="0"/>
              </a:rPr>
              <a:t>por jurisdicción </a:t>
            </a:r>
          </a:p>
          <a:p>
            <a:pPr algn="ctr"/>
            <a:r>
              <a:rPr lang="es-MX" sz="1400" dirty="0">
                <a:solidFill>
                  <a:schemeClr val="tx2"/>
                </a:solidFill>
                <a:latin typeface="Arial" pitchFamily="34" charset="0"/>
                <a:cs typeface="Arial" pitchFamily="34" charset="0"/>
              </a:rPr>
              <a:t>E</a:t>
            </a:r>
            <a:r>
              <a:rPr lang="es-MX" sz="1400" dirty="0" smtClean="0">
                <a:solidFill>
                  <a:schemeClr val="tx2"/>
                </a:solidFill>
                <a:latin typeface="Arial" pitchFamily="34" charset="0"/>
                <a:cs typeface="Arial" pitchFamily="34" charset="0"/>
              </a:rPr>
              <a:t>nero 2014 </a:t>
            </a:r>
            <a:r>
              <a:rPr lang="es-MX" sz="1400" dirty="0" smtClean="0">
                <a:solidFill>
                  <a:schemeClr val="tx2"/>
                </a:solidFill>
                <a:latin typeface="Arial" pitchFamily="34" charset="0"/>
                <a:cs typeface="Arial" pitchFamily="34" charset="0"/>
              </a:rPr>
              <a:t>- </a:t>
            </a:r>
            <a:r>
              <a:rPr lang="es-MX" sz="1400" dirty="0" smtClean="0">
                <a:solidFill>
                  <a:schemeClr val="tx2"/>
                </a:solidFill>
                <a:latin typeface="Arial" pitchFamily="34" charset="0"/>
                <a:cs typeface="Arial" pitchFamily="34" charset="0"/>
              </a:rPr>
              <a:t>junio 2015 </a:t>
            </a:r>
          </a:p>
          <a:p>
            <a:pPr algn="ctr"/>
            <a:r>
              <a:rPr lang="es-MX" sz="1100" dirty="0" smtClean="0">
                <a:solidFill>
                  <a:schemeClr val="tx2"/>
                </a:solidFill>
                <a:latin typeface="Arial" pitchFamily="34" charset="0"/>
                <a:cs typeface="Arial" pitchFamily="34" charset="0"/>
              </a:rPr>
              <a:t>En porcentajes</a:t>
            </a:r>
          </a:p>
        </p:txBody>
      </p:sp>
      <p:graphicFrame>
        <p:nvGraphicFramePr>
          <p:cNvPr id="4" name="3 Gráfico"/>
          <p:cNvGraphicFramePr/>
          <p:nvPr>
            <p:extLst>
              <p:ext uri="{D42A27DB-BD31-4B8C-83A1-F6EECF244321}">
                <p14:modId xmlns:p14="http://schemas.microsoft.com/office/powerpoint/2010/main" val="2659867096"/>
              </p:ext>
            </p:extLst>
          </p:nvPr>
        </p:nvGraphicFramePr>
        <p:xfrm>
          <a:off x="384897" y="1783848"/>
          <a:ext cx="8566259" cy="3445351"/>
        </p:xfrm>
        <a:graphic>
          <a:graphicData uri="http://schemas.openxmlformats.org/drawingml/2006/chart">
            <c:chart xmlns:c="http://schemas.openxmlformats.org/drawingml/2006/chart" xmlns:r="http://schemas.openxmlformats.org/officeDocument/2006/relationships" r:id="rId3"/>
          </a:graphicData>
        </a:graphic>
      </p:graphicFrame>
      <p:sp>
        <p:nvSpPr>
          <p:cNvPr id="9" name="16 CuadroTexto"/>
          <p:cNvSpPr txBox="1"/>
          <p:nvPr/>
        </p:nvSpPr>
        <p:spPr>
          <a:xfrm>
            <a:off x="241502" y="5330832"/>
            <a:ext cx="2348720"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a:t>
            </a:r>
            <a:endParaRPr lang="es-AR" sz="800" dirty="0">
              <a:latin typeface="Arial" pitchFamily="34" charset="0"/>
              <a:cs typeface="Arial" pitchFamily="34" charset="0"/>
            </a:endParaRPr>
          </a:p>
        </p:txBody>
      </p:sp>
      <p:sp>
        <p:nvSpPr>
          <p:cNvPr id="12" name="11 CuadroTexto"/>
          <p:cNvSpPr txBox="1"/>
          <p:nvPr/>
        </p:nvSpPr>
        <p:spPr>
          <a:xfrm>
            <a:off x="518961" y="4662597"/>
            <a:ext cx="5277175" cy="276999"/>
          </a:xfrm>
          <a:prstGeom prst="rect">
            <a:avLst/>
          </a:prstGeom>
          <a:solidFill>
            <a:schemeClr val="accent5">
              <a:lumMod val="75000"/>
            </a:schemeClr>
          </a:solidFill>
        </p:spPr>
        <p:txBody>
          <a:bodyPr wrap="square" rtlCol="0">
            <a:spAutoFit/>
          </a:bodyPr>
          <a:lstStyle/>
          <a:p>
            <a:pPr algn="ctr"/>
            <a:r>
              <a:rPr lang="es-MX" sz="1200" dirty="0" smtClean="0">
                <a:solidFill>
                  <a:schemeClr val="bg1"/>
                </a:solidFill>
                <a:latin typeface="Arial" pitchFamily="34" charset="0"/>
                <a:cs typeface="Arial" pitchFamily="34" charset="0"/>
              </a:rPr>
              <a:t>2014</a:t>
            </a:r>
            <a:endParaRPr lang="es-AR" sz="1200" dirty="0">
              <a:solidFill>
                <a:schemeClr val="bg1"/>
              </a:solidFill>
              <a:latin typeface="Arial" pitchFamily="34" charset="0"/>
              <a:cs typeface="Arial" pitchFamily="34" charset="0"/>
            </a:endParaRPr>
          </a:p>
        </p:txBody>
      </p:sp>
      <p:sp>
        <p:nvSpPr>
          <p:cNvPr id="13" name="12 CuadroTexto"/>
          <p:cNvSpPr txBox="1"/>
          <p:nvPr/>
        </p:nvSpPr>
        <p:spPr>
          <a:xfrm>
            <a:off x="5850892" y="4663560"/>
            <a:ext cx="2664296" cy="276999"/>
          </a:xfrm>
          <a:prstGeom prst="rect">
            <a:avLst/>
          </a:prstGeom>
          <a:solidFill>
            <a:schemeClr val="accent4">
              <a:lumMod val="75000"/>
            </a:schemeClr>
          </a:solidFill>
        </p:spPr>
        <p:txBody>
          <a:bodyPr wrap="square" rtlCol="0">
            <a:spAutoFit/>
          </a:bodyPr>
          <a:lstStyle/>
          <a:p>
            <a:pPr algn="ctr"/>
            <a:r>
              <a:rPr lang="es-MX" sz="1200" dirty="0" smtClean="0">
                <a:solidFill>
                  <a:schemeClr val="bg1"/>
                </a:solidFill>
                <a:latin typeface="Arial" pitchFamily="34" charset="0"/>
                <a:cs typeface="Arial" pitchFamily="34" charset="0"/>
              </a:rPr>
              <a:t>1° Semestre 2015</a:t>
            </a:r>
            <a:endParaRPr lang="es-AR" sz="1200" dirty="0">
              <a:solidFill>
                <a:schemeClr val="bg1"/>
              </a:solidFill>
              <a:latin typeface="Arial" pitchFamily="34" charset="0"/>
              <a:cs typeface="Arial" pitchFamily="34" charset="0"/>
            </a:endParaRPr>
          </a:p>
        </p:txBody>
      </p:sp>
      <p:sp>
        <p:nvSpPr>
          <p:cNvPr id="14" name="13 Rectángulo"/>
          <p:cNvSpPr/>
          <p:nvPr/>
        </p:nvSpPr>
        <p:spPr>
          <a:xfrm>
            <a:off x="8073832" y="1700808"/>
            <a:ext cx="458608" cy="2545159"/>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17 Rectángulo"/>
          <p:cNvSpPr/>
          <p:nvPr/>
        </p:nvSpPr>
        <p:spPr>
          <a:xfrm>
            <a:off x="208087" y="5571995"/>
            <a:ext cx="8719799" cy="109736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Tree>
    <p:extLst>
      <p:ext uri="{BB962C8B-B14F-4D97-AF65-F5344CB8AC3E}">
        <p14:creationId xmlns:p14="http://schemas.microsoft.com/office/powerpoint/2010/main" val="1853368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2 Grupo"/>
          <p:cNvGrpSpPr/>
          <p:nvPr/>
        </p:nvGrpSpPr>
        <p:grpSpPr>
          <a:xfrm>
            <a:off x="2989867" y="1105355"/>
            <a:ext cx="5470565" cy="5275973"/>
            <a:chOff x="2989867" y="1105355"/>
            <a:chExt cx="5470565" cy="5275973"/>
          </a:xfrm>
        </p:grpSpPr>
        <p:pic>
          <p:nvPicPr>
            <p:cNvPr id="83" name="Picture 2" descr="http://www.aefip.org/Fotos/Seccionales/mapa_argent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598" y="1294978"/>
              <a:ext cx="2571750" cy="5086350"/>
            </a:xfrm>
            <a:prstGeom prst="rect">
              <a:avLst/>
            </a:prstGeom>
            <a:noFill/>
            <a:extLst>
              <a:ext uri="{909E8E84-426E-40DD-AFC4-6F175D3DCCD1}">
                <a14:hiddenFill xmlns:a14="http://schemas.microsoft.com/office/drawing/2010/main">
                  <a:solidFill>
                    <a:srgbClr val="FFFFFF"/>
                  </a:solidFill>
                </a14:hiddenFill>
              </a:ext>
            </a:extLst>
          </p:spPr>
        </p:pic>
        <p:sp>
          <p:nvSpPr>
            <p:cNvPr id="84" name="83 Rectángulo"/>
            <p:cNvSpPr/>
            <p:nvPr/>
          </p:nvSpPr>
          <p:spPr>
            <a:xfrm>
              <a:off x="6721962" y="2551317"/>
              <a:ext cx="1312116" cy="335741"/>
            </a:xfrm>
            <a:prstGeom prst="rect">
              <a:avLst/>
            </a:prstGeom>
            <a:solidFill>
              <a:srgbClr val="93A299">
                <a:lumMod val="40000"/>
                <a:lumOff val="6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a:t>
              </a:r>
              <a:r>
                <a:rPr kumimoji="0" lang="es-MX" sz="600" b="0" i="0" u="none" strike="noStrike" kern="0" cap="none" spc="0" normalizeH="0" baseline="0" noProof="0" dirty="0" err="1" smtClean="0">
                  <a:ln>
                    <a:noFill/>
                  </a:ln>
                  <a:solidFill>
                    <a:srgbClr val="292934">
                      <a:lumMod val="90000"/>
                      <a:lumOff val="10000"/>
                    </a:srgbClr>
                  </a:solidFill>
                  <a:effectLst/>
                  <a:uLnTx/>
                  <a:uFillTx/>
                  <a:latin typeface="Arial" pitchFamily="34" charset="0"/>
                  <a:cs typeface="Arial" pitchFamily="34" charset="0"/>
                </a:rPr>
                <a:t>Sta</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 Rosa: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Colonia Penal U.4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Correccional mujeres U.13</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85" name="84 Rectángulo"/>
            <p:cNvSpPr/>
            <p:nvPr/>
          </p:nvSpPr>
          <p:spPr>
            <a:xfrm>
              <a:off x="3792032" y="4202334"/>
              <a:ext cx="921920" cy="218351"/>
            </a:xfrm>
            <a:prstGeom prst="rect">
              <a:avLst/>
            </a:prstGeom>
            <a:solidFill>
              <a:srgbClr val="53AB94"/>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-Gral. Roca: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Colonia penal U.5</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6" name="85 Rectángulo"/>
            <p:cNvSpPr/>
            <p:nvPr/>
          </p:nvSpPr>
          <p:spPr>
            <a:xfrm>
              <a:off x="5702416" y="4805255"/>
              <a:ext cx="694382" cy="218351"/>
            </a:xfrm>
            <a:prstGeom prst="rect">
              <a:avLst/>
            </a:prstGeom>
            <a:solidFill>
              <a:srgbClr val="0070C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-Rawson: </a:t>
              </a:r>
              <a:r>
                <a:rPr kumimoji="0" lang="es-MX" sz="700" b="0" i="0" u="none" strike="noStrike" kern="0" cap="none" spc="0" normalizeH="0" baseline="0" noProof="0" dirty="0">
                  <a:ln>
                    <a:noFill/>
                  </a:ln>
                  <a:solidFill>
                    <a:srgbClr val="FFFFFF"/>
                  </a:solidFill>
                  <a:effectLst/>
                  <a:uLnTx/>
                  <a:uFillTx/>
                  <a:latin typeface="Arial" pitchFamily="34" charset="0"/>
                  <a:cs typeface="Arial" pitchFamily="34" charset="0"/>
                </a:rPr>
                <a:t>U6</a:t>
              </a:r>
              <a:endParaRPr kumimoji="0" lang="es-AR" sz="7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7" name="86 Rectángulo"/>
            <p:cNvSpPr/>
            <p:nvPr/>
          </p:nvSpPr>
          <p:spPr>
            <a:xfrm>
              <a:off x="5957183" y="1105355"/>
              <a:ext cx="1060182" cy="221105"/>
            </a:xfrm>
            <a:prstGeom prst="rect">
              <a:avLst/>
            </a:prstGeom>
            <a:solidFill>
              <a:srgbClr val="BF77AA"/>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Resistencia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Prisión regional U.7</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8" name="87 Rectángulo"/>
            <p:cNvSpPr/>
            <p:nvPr/>
          </p:nvSpPr>
          <p:spPr>
            <a:xfrm>
              <a:off x="4532926" y="1420680"/>
              <a:ext cx="535596" cy="218351"/>
            </a:xfrm>
            <a:prstGeom prst="rect">
              <a:avLst/>
            </a:prstGeom>
            <a:solidFill>
              <a:srgbClr val="808DA0">
                <a:lumMod val="60000"/>
                <a:lumOff val="4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Jujuy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U.22</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9" name="88 Rectángulo"/>
            <p:cNvSpPr/>
            <p:nvPr/>
          </p:nvSpPr>
          <p:spPr>
            <a:xfrm>
              <a:off x="3991455" y="3781919"/>
              <a:ext cx="740255" cy="218351"/>
            </a:xfrm>
            <a:prstGeom prst="rect">
              <a:avLst/>
            </a:prstGeom>
            <a:solidFill>
              <a:srgbClr val="D2533C">
                <a:lumMod val="40000"/>
                <a:lumOff val="6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-Neuquén: U.9</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90" name="89 Rectángulo"/>
            <p:cNvSpPr/>
            <p:nvPr/>
          </p:nvSpPr>
          <p:spPr>
            <a:xfrm>
              <a:off x="6849550" y="1661888"/>
              <a:ext cx="535596" cy="218351"/>
            </a:xfrm>
            <a:prstGeom prst="rect">
              <a:avLst/>
            </a:prstGeom>
            <a:solidFill>
              <a:srgbClr val="FFFF0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Formosa: U.10</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91" name="90 Rectángulo"/>
            <p:cNvSpPr/>
            <p:nvPr/>
          </p:nvSpPr>
          <p:spPr>
            <a:xfrm>
              <a:off x="6355501" y="1377521"/>
              <a:ext cx="880862" cy="218351"/>
            </a:xfrm>
            <a:prstGeom prst="rect">
              <a:avLst/>
            </a:prstGeom>
            <a:solidFill>
              <a:srgbClr val="BF77AA"/>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R. S. Peña: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Colonia penal  U.11</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2" name="91 Rectángulo"/>
            <p:cNvSpPr/>
            <p:nvPr/>
          </p:nvSpPr>
          <p:spPr>
            <a:xfrm>
              <a:off x="5657814" y="4460205"/>
              <a:ext cx="985991" cy="266896"/>
            </a:xfrm>
            <a:prstGeom prst="rect">
              <a:avLst/>
            </a:prstGeom>
            <a:solidFill>
              <a:srgbClr val="53AB94"/>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-Viedma:</a:t>
              </a:r>
              <a:endPar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Colonia </a:t>
              </a:r>
              <a:r>
                <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rPr>
                <a:t>penal  </a:t>
              </a: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U.12</a:t>
              </a:r>
              <a:endPar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3" name="92 Rectángulo"/>
            <p:cNvSpPr/>
            <p:nvPr/>
          </p:nvSpPr>
          <p:spPr>
            <a:xfrm>
              <a:off x="3952912" y="4645551"/>
              <a:ext cx="754857" cy="218351"/>
            </a:xfrm>
            <a:prstGeom prst="rect">
              <a:avLst/>
            </a:prstGeom>
            <a:solidFill>
              <a:srgbClr val="0070C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a:t>
              </a:r>
              <a:r>
                <a:rPr kumimoji="0" lang="es-MX" sz="700" b="0" i="0" u="none" strike="noStrike" kern="0" cap="none" spc="0" normalizeH="0" baseline="0" noProof="0" dirty="0" err="1" smtClean="0">
                  <a:ln>
                    <a:noFill/>
                  </a:ln>
                  <a:solidFill>
                    <a:srgbClr val="FFFFFF"/>
                  </a:solidFill>
                  <a:effectLst/>
                  <a:uLnTx/>
                  <a:uFillTx/>
                  <a:latin typeface="Arial" pitchFamily="34" charset="0"/>
                  <a:cs typeface="Arial" pitchFamily="34" charset="0"/>
                </a:rPr>
                <a:t>Esquel</a:t>
              </a: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 U14</a:t>
              </a:r>
              <a:endParaRPr kumimoji="0" lang="es-AR" sz="7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4" name="93 Rectángulo"/>
            <p:cNvSpPr/>
            <p:nvPr/>
          </p:nvSpPr>
          <p:spPr>
            <a:xfrm>
              <a:off x="5683758" y="5371408"/>
              <a:ext cx="989404" cy="218351"/>
            </a:xfrm>
            <a:prstGeom prst="rect">
              <a:avLst/>
            </a:prstGeom>
            <a:solidFill>
              <a:srgbClr val="C86EB5"/>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R. Gallegos: U15</a:t>
              </a:r>
              <a:endParaRPr kumimoji="0" lang="es-AR" sz="7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5" name="94 Rectángulo"/>
            <p:cNvSpPr/>
            <p:nvPr/>
          </p:nvSpPr>
          <p:spPr>
            <a:xfrm>
              <a:off x="3001287" y="1730965"/>
              <a:ext cx="1329053" cy="488575"/>
            </a:xfrm>
            <a:prstGeom prst="rect">
              <a:avLst/>
            </a:prstGeom>
            <a:solidFill>
              <a:srgbClr val="FF000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Salta: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CF NOA III (hombres y mujeres)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Instituto penitenciario U16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Cárcel Federal U23</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6" name="95 Rectángulo"/>
            <p:cNvSpPr/>
            <p:nvPr/>
          </p:nvSpPr>
          <p:spPr>
            <a:xfrm>
              <a:off x="7192569" y="2021216"/>
              <a:ext cx="760389" cy="209314"/>
            </a:xfrm>
            <a:prstGeom prst="rect">
              <a:avLst/>
            </a:prstGeom>
            <a:solidFill>
              <a:srgbClr val="C0000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Misiones: Candelaria U.17</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7" name="96 Rectángulo"/>
            <p:cNvSpPr/>
            <p:nvPr/>
          </p:nvSpPr>
          <p:spPr>
            <a:xfrm>
              <a:off x="6911484" y="3357061"/>
              <a:ext cx="1548948" cy="503987"/>
            </a:xfrm>
            <a:prstGeom prst="rect">
              <a:avLst/>
            </a:prstGeom>
            <a:solidFill>
              <a:srgbClr val="FF9933"/>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-CABA: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CPFCABA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rPr>
                <a:t>Pre </a:t>
              </a: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egreso U18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Enfermedades infecciosas U.21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Unidad de tránsito U.28</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8" name="97 Rectángulo"/>
            <p:cNvSpPr/>
            <p:nvPr/>
          </p:nvSpPr>
          <p:spPr>
            <a:xfrm>
              <a:off x="6421404" y="2980877"/>
              <a:ext cx="1264554" cy="218351"/>
            </a:xfrm>
            <a:prstGeom prst="rect">
              <a:avLst/>
            </a:prstGeom>
            <a:solidFill>
              <a:srgbClr val="93A299">
                <a:lumMod val="40000"/>
                <a:lumOff val="6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-Gral</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 Pico </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Correccional </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abierto U.25</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99" name="98 Rectángulo"/>
            <p:cNvSpPr/>
            <p:nvPr/>
          </p:nvSpPr>
          <p:spPr>
            <a:xfrm>
              <a:off x="6856442" y="3988377"/>
              <a:ext cx="920633" cy="474225"/>
            </a:xfrm>
            <a:prstGeom prst="rect">
              <a:avLst/>
            </a:prstGeom>
            <a:solidFill>
              <a:srgbClr val="FFB48F"/>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-Ezeiza: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CPF I y IV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Colonia Penal  U.19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CF Mujeres U.31</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100" name="99 Rectángulo"/>
            <p:cNvSpPr/>
            <p:nvPr/>
          </p:nvSpPr>
          <p:spPr>
            <a:xfrm>
              <a:off x="3650022" y="2442141"/>
              <a:ext cx="1150702" cy="218351"/>
            </a:xfrm>
            <a:prstGeom prst="rect">
              <a:avLst/>
            </a:prstGeom>
            <a:solidFill>
              <a:srgbClr val="00B0F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S Estero: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Instituto penal federal U.10</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01" name="100 Rectángulo"/>
            <p:cNvSpPr/>
            <p:nvPr/>
          </p:nvSpPr>
          <p:spPr>
            <a:xfrm>
              <a:off x="5945846" y="4037182"/>
              <a:ext cx="682055" cy="351544"/>
            </a:xfrm>
            <a:prstGeom prst="rect">
              <a:avLst/>
            </a:prstGeom>
            <a:solidFill>
              <a:srgbClr val="FFB48F"/>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-Marcos </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Paz:</a:t>
              </a:r>
              <a:endPar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CPF </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II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CF </a:t>
              </a:r>
              <a:r>
                <a:rPr kumimoji="0" lang="es-MX" sz="600" b="0" i="0" u="none" strike="noStrike" kern="0" cap="none" spc="0" normalizeH="0" baseline="0" noProof="0" dirty="0" err="1" smtClean="0">
                  <a:ln>
                    <a:noFill/>
                  </a:ln>
                  <a:solidFill>
                    <a:srgbClr val="292934">
                      <a:lumMod val="90000"/>
                      <a:lumOff val="10000"/>
                    </a:srgbClr>
                  </a:solidFill>
                  <a:effectLst/>
                  <a:uLnTx/>
                  <a:uFillTx/>
                  <a:latin typeface="Arial" pitchFamily="34" charset="0"/>
                  <a:cs typeface="Arial" pitchFamily="34" charset="0"/>
                </a:rPr>
                <a:t>Jov</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 </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Ad</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cxnSp>
          <p:nvCxnSpPr>
            <p:cNvPr id="102" name="101 Conector recto"/>
            <p:cNvCxnSpPr>
              <a:endCxn id="84" idx="1"/>
            </p:cNvCxnSpPr>
            <p:nvPr/>
          </p:nvCxnSpPr>
          <p:spPr>
            <a:xfrm flipV="1">
              <a:off x="5585806" y="2719188"/>
              <a:ext cx="1136156" cy="725006"/>
            </a:xfrm>
            <a:prstGeom prst="line">
              <a:avLst/>
            </a:prstGeom>
            <a:noFill/>
            <a:ln w="9525" cap="flat" cmpd="sng" algn="ctr">
              <a:solidFill>
                <a:srgbClr val="93A299"/>
              </a:solidFill>
              <a:prstDash val="solid"/>
            </a:ln>
            <a:effectLst/>
          </p:spPr>
        </p:cxnSp>
        <p:cxnSp>
          <p:nvCxnSpPr>
            <p:cNvPr id="103" name="102 Conector recto"/>
            <p:cNvCxnSpPr/>
            <p:nvPr/>
          </p:nvCxnSpPr>
          <p:spPr>
            <a:xfrm>
              <a:off x="6449902" y="3432820"/>
              <a:ext cx="446520" cy="99253"/>
            </a:xfrm>
            <a:prstGeom prst="line">
              <a:avLst/>
            </a:prstGeom>
            <a:noFill/>
            <a:ln w="9525" cap="flat" cmpd="sng" algn="ctr">
              <a:solidFill>
                <a:srgbClr val="93A299"/>
              </a:solidFill>
              <a:prstDash val="solid"/>
            </a:ln>
            <a:effectLst/>
          </p:spPr>
        </p:cxnSp>
        <p:cxnSp>
          <p:nvCxnSpPr>
            <p:cNvPr id="104" name="103 Conector recto"/>
            <p:cNvCxnSpPr>
              <a:endCxn id="90" idx="1"/>
            </p:cNvCxnSpPr>
            <p:nvPr/>
          </p:nvCxnSpPr>
          <p:spPr>
            <a:xfrm flipV="1">
              <a:off x="6360487" y="1771064"/>
              <a:ext cx="489063" cy="204189"/>
            </a:xfrm>
            <a:prstGeom prst="line">
              <a:avLst/>
            </a:prstGeom>
            <a:noFill/>
            <a:ln w="9525" cap="flat" cmpd="sng" algn="ctr">
              <a:solidFill>
                <a:srgbClr val="93A299"/>
              </a:solidFill>
              <a:prstDash val="solid"/>
            </a:ln>
            <a:effectLst/>
          </p:spPr>
        </p:cxnSp>
        <p:cxnSp>
          <p:nvCxnSpPr>
            <p:cNvPr id="105" name="104 Conector recto"/>
            <p:cNvCxnSpPr>
              <a:endCxn id="99" idx="1"/>
            </p:cNvCxnSpPr>
            <p:nvPr/>
          </p:nvCxnSpPr>
          <p:spPr>
            <a:xfrm>
              <a:off x="6289286" y="3634607"/>
              <a:ext cx="567156" cy="590883"/>
            </a:xfrm>
            <a:prstGeom prst="line">
              <a:avLst/>
            </a:prstGeom>
            <a:noFill/>
            <a:ln w="9525" cap="flat" cmpd="sng" algn="ctr">
              <a:solidFill>
                <a:srgbClr val="93A299"/>
              </a:solidFill>
              <a:prstDash val="solid"/>
            </a:ln>
            <a:effectLst/>
          </p:spPr>
        </p:cxnSp>
        <p:cxnSp>
          <p:nvCxnSpPr>
            <p:cNvPr id="106" name="105 Conector recto"/>
            <p:cNvCxnSpPr/>
            <p:nvPr/>
          </p:nvCxnSpPr>
          <p:spPr>
            <a:xfrm>
              <a:off x="6258975" y="3703445"/>
              <a:ext cx="27332" cy="317123"/>
            </a:xfrm>
            <a:prstGeom prst="line">
              <a:avLst/>
            </a:prstGeom>
            <a:noFill/>
            <a:ln w="9525" cap="flat" cmpd="sng" algn="ctr">
              <a:solidFill>
                <a:srgbClr val="93A299"/>
              </a:solidFill>
              <a:prstDash val="solid"/>
            </a:ln>
            <a:effectLst/>
          </p:spPr>
        </p:cxnSp>
        <p:pic>
          <p:nvPicPr>
            <p:cNvPr id="107"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7855838" y="2746846"/>
              <a:ext cx="97121" cy="199335"/>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7648925" y="4296198"/>
              <a:ext cx="97121" cy="199335"/>
            </a:xfrm>
            <a:prstGeom prst="rect">
              <a:avLst/>
            </a:prstGeom>
            <a:noFill/>
            <a:extLst>
              <a:ext uri="{909E8E84-426E-40DD-AFC4-6F175D3DCCD1}">
                <a14:hiddenFill xmlns:a14="http://schemas.microsoft.com/office/drawing/2010/main">
                  <a:solidFill>
                    <a:srgbClr val="FFFFFF"/>
                  </a:solidFill>
                </a14:hiddenFill>
              </a:ext>
            </a:extLst>
          </p:spPr>
        </p:pic>
        <p:cxnSp>
          <p:nvCxnSpPr>
            <p:cNvPr id="109" name="108 Conector recto"/>
            <p:cNvCxnSpPr>
              <a:endCxn id="98" idx="1"/>
            </p:cNvCxnSpPr>
            <p:nvPr/>
          </p:nvCxnSpPr>
          <p:spPr>
            <a:xfrm flipV="1">
              <a:off x="5481638" y="3090053"/>
              <a:ext cx="939766" cy="535278"/>
            </a:xfrm>
            <a:prstGeom prst="line">
              <a:avLst/>
            </a:prstGeom>
            <a:noFill/>
            <a:ln w="9525" cap="flat" cmpd="sng" algn="ctr">
              <a:solidFill>
                <a:srgbClr val="93A299"/>
              </a:solidFill>
              <a:prstDash val="solid"/>
            </a:ln>
            <a:effectLst/>
          </p:spPr>
        </p:cxnSp>
        <p:cxnSp>
          <p:nvCxnSpPr>
            <p:cNvPr id="110" name="109 Conector recto"/>
            <p:cNvCxnSpPr>
              <a:endCxn id="85" idx="3"/>
            </p:cNvCxnSpPr>
            <p:nvPr/>
          </p:nvCxnSpPr>
          <p:spPr>
            <a:xfrm flipH="1">
              <a:off x="4713952" y="4081341"/>
              <a:ext cx="540729" cy="230169"/>
            </a:xfrm>
            <a:prstGeom prst="line">
              <a:avLst/>
            </a:prstGeom>
            <a:noFill/>
            <a:ln w="9525" cap="flat" cmpd="sng" algn="ctr">
              <a:solidFill>
                <a:srgbClr val="93A299"/>
              </a:solidFill>
              <a:prstDash val="solid"/>
            </a:ln>
            <a:effectLst/>
          </p:spPr>
        </p:cxnSp>
        <p:cxnSp>
          <p:nvCxnSpPr>
            <p:cNvPr id="111" name="110 Conector recto"/>
            <p:cNvCxnSpPr/>
            <p:nvPr/>
          </p:nvCxnSpPr>
          <p:spPr>
            <a:xfrm flipH="1" flipV="1">
              <a:off x="4731712" y="3891094"/>
              <a:ext cx="252604" cy="19477"/>
            </a:xfrm>
            <a:prstGeom prst="line">
              <a:avLst/>
            </a:prstGeom>
            <a:noFill/>
            <a:ln w="9525" cap="flat" cmpd="sng" algn="ctr">
              <a:solidFill>
                <a:srgbClr val="93A299"/>
              </a:solidFill>
              <a:prstDash val="solid"/>
            </a:ln>
            <a:effectLst/>
          </p:spPr>
        </p:cxnSp>
        <p:cxnSp>
          <p:nvCxnSpPr>
            <p:cNvPr id="112" name="111 Conector recto"/>
            <p:cNvCxnSpPr/>
            <p:nvPr/>
          </p:nvCxnSpPr>
          <p:spPr>
            <a:xfrm flipH="1">
              <a:off x="4713952" y="4727101"/>
              <a:ext cx="228782" cy="0"/>
            </a:xfrm>
            <a:prstGeom prst="line">
              <a:avLst/>
            </a:prstGeom>
            <a:noFill/>
            <a:ln w="9525" cap="flat" cmpd="sng" algn="ctr">
              <a:solidFill>
                <a:srgbClr val="93A299"/>
              </a:solidFill>
              <a:prstDash val="solid"/>
            </a:ln>
            <a:effectLst/>
          </p:spPr>
        </p:cxnSp>
        <p:cxnSp>
          <p:nvCxnSpPr>
            <p:cNvPr id="113" name="112 Conector recto"/>
            <p:cNvCxnSpPr>
              <a:stCxn id="94" idx="1"/>
            </p:cNvCxnSpPr>
            <p:nvPr/>
          </p:nvCxnSpPr>
          <p:spPr>
            <a:xfrm flipH="1" flipV="1">
              <a:off x="5312900" y="5449779"/>
              <a:ext cx="370858" cy="30805"/>
            </a:xfrm>
            <a:prstGeom prst="line">
              <a:avLst/>
            </a:prstGeom>
            <a:noFill/>
            <a:ln w="9525" cap="flat" cmpd="sng" algn="ctr">
              <a:solidFill>
                <a:srgbClr val="93A299"/>
              </a:solidFill>
              <a:prstDash val="solid"/>
            </a:ln>
            <a:effectLst/>
          </p:spPr>
        </p:cxnSp>
        <p:cxnSp>
          <p:nvCxnSpPr>
            <p:cNvPr id="114" name="113 Conector recto"/>
            <p:cNvCxnSpPr/>
            <p:nvPr/>
          </p:nvCxnSpPr>
          <p:spPr>
            <a:xfrm flipH="1" flipV="1">
              <a:off x="5384485" y="4805255"/>
              <a:ext cx="273882" cy="78154"/>
            </a:xfrm>
            <a:prstGeom prst="line">
              <a:avLst/>
            </a:prstGeom>
            <a:noFill/>
            <a:ln w="9525" cap="flat" cmpd="sng" algn="ctr">
              <a:solidFill>
                <a:srgbClr val="93A299"/>
              </a:solidFill>
              <a:prstDash val="solid"/>
            </a:ln>
            <a:effectLst/>
          </p:spPr>
        </p:cxnSp>
        <p:cxnSp>
          <p:nvCxnSpPr>
            <p:cNvPr id="115" name="114 Conector recto"/>
            <p:cNvCxnSpPr/>
            <p:nvPr/>
          </p:nvCxnSpPr>
          <p:spPr>
            <a:xfrm>
              <a:off x="5831473" y="4225490"/>
              <a:ext cx="0" cy="220445"/>
            </a:xfrm>
            <a:prstGeom prst="line">
              <a:avLst/>
            </a:prstGeom>
            <a:noFill/>
            <a:ln w="9525" cap="flat" cmpd="sng" algn="ctr">
              <a:solidFill>
                <a:srgbClr val="93A299"/>
              </a:solidFill>
              <a:prstDash val="solid"/>
            </a:ln>
            <a:effectLst/>
          </p:spPr>
        </p:cxnSp>
        <p:pic>
          <p:nvPicPr>
            <p:cNvPr id="116"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2989867" y="1880239"/>
              <a:ext cx="97121" cy="199335"/>
            </a:xfrm>
            <a:prstGeom prst="rect">
              <a:avLst/>
            </a:prstGeom>
            <a:noFill/>
            <a:extLst>
              <a:ext uri="{909E8E84-426E-40DD-AFC4-6F175D3DCCD1}">
                <a14:hiddenFill xmlns:a14="http://schemas.microsoft.com/office/drawing/2010/main">
                  <a:solidFill>
                    <a:srgbClr val="FFFFFF"/>
                  </a:solidFill>
                </a14:hiddenFill>
              </a:ext>
            </a:extLst>
          </p:spPr>
        </p:pic>
        <p:cxnSp>
          <p:nvCxnSpPr>
            <p:cNvPr id="117" name="116 Conector recto"/>
            <p:cNvCxnSpPr>
              <a:stCxn id="95" idx="3"/>
            </p:cNvCxnSpPr>
            <p:nvPr/>
          </p:nvCxnSpPr>
          <p:spPr>
            <a:xfrm flipV="1">
              <a:off x="4330340" y="1913850"/>
              <a:ext cx="1054145" cy="61403"/>
            </a:xfrm>
            <a:prstGeom prst="line">
              <a:avLst/>
            </a:prstGeom>
            <a:noFill/>
            <a:ln w="9525" cap="flat" cmpd="sng" algn="ctr">
              <a:solidFill>
                <a:srgbClr val="93A299"/>
              </a:solidFill>
              <a:prstDash val="solid"/>
            </a:ln>
            <a:effectLst/>
          </p:spPr>
        </p:cxnSp>
        <p:pic>
          <p:nvPicPr>
            <p:cNvPr id="118"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4543704" y="1478658"/>
              <a:ext cx="97121" cy="199335"/>
            </a:xfrm>
            <a:prstGeom prst="rect">
              <a:avLst/>
            </a:prstGeom>
            <a:noFill/>
            <a:extLst>
              <a:ext uri="{909E8E84-426E-40DD-AFC4-6F175D3DCCD1}">
                <a14:hiddenFill xmlns:a14="http://schemas.microsoft.com/office/drawing/2010/main">
                  <a:solidFill>
                    <a:srgbClr val="FFFFFF"/>
                  </a:solidFill>
                </a14:hiddenFill>
              </a:ext>
            </a:extLst>
          </p:spPr>
        </p:pic>
        <p:cxnSp>
          <p:nvCxnSpPr>
            <p:cNvPr id="119" name="118 Conector recto"/>
            <p:cNvCxnSpPr>
              <a:stCxn id="100" idx="3"/>
            </p:cNvCxnSpPr>
            <p:nvPr/>
          </p:nvCxnSpPr>
          <p:spPr>
            <a:xfrm flipV="1">
              <a:off x="4800724" y="2335293"/>
              <a:ext cx="907915" cy="216024"/>
            </a:xfrm>
            <a:prstGeom prst="line">
              <a:avLst/>
            </a:prstGeom>
            <a:noFill/>
            <a:ln w="9525" cap="flat" cmpd="sng" algn="ctr">
              <a:solidFill>
                <a:srgbClr val="93A299"/>
              </a:solidFill>
              <a:prstDash val="solid"/>
            </a:ln>
            <a:effectLst/>
          </p:spPr>
        </p:cxnSp>
        <p:cxnSp>
          <p:nvCxnSpPr>
            <p:cNvPr id="120" name="119 Conector recto"/>
            <p:cNvCxnSpPr>
              <a:endCxn id="96" idx="1"/>
            </p:cNvCxnSpPr>
            <p:nvPr/>
          </p:nvCxnSpPr>
          <p:spPr>
            <a:xfrm flipV="1">
              <a:off x="6911484" y="2125873"/>
              <a:ext cx="281085" cy="11854"/>
            </a:xfrm>
            <a:prstGeom prst="line">
              <a:avLst/>
            </a:prstGeom>
            <a:noFill/>
            <a:ln w="9525" cap="flat" cmpd="sng" algn="ctr">
              <a:solidFill>
                <a:srgbClr val="93A299"/>
              </a:solidFill>
              <a:prstDash val="solid"/>
            </a:ln>
            <a:effectLst/>
          </p:spPr>
        </p:cxnSp>
        <p:cxnSp>
          <p:nvCxnSpPr>
            <p:cNvPr id="121" name="120 Conector recto"/>
            <p:cNvCxnSpPr/>
            <p:nvPr/>
          </p:nvCxnSpPr>
          <p:spPr>
            <a:xfrm flipV="1">
              <a:off x="6049607" y="1529855"/>
              <a:ext cx="473983" cy="445398"/>
            </a:xfrm>
            <a:prstGeom prst="line">
              <a:avLst/>
            </a:prstGeom>
            <a:noFill/>
            <a:ln w="9525" cap="flat" cmpd="sng" algn="ctr">
              <a:solidFill>
                <a:srgbClr val="93A299"/>
              </a:solidFill>
              <a:prstDash val="solid"/>
            </a:ln>
            <a:effectLst/>
          </p:spPr>
        </p:cxnSp>
        <p:cxnSp>
          <p:nvCxnSpPr>
            <p:cNvPr id="122" name="121 Conector recto"/>
            <p:cNvCxnSpPr/>
            <p:nvPr/>
          </p:nvCxnSpPr>
          <p:spPr>
            <a:xfrm flipV="1">
              <a:off x="5909352" y="1294978"/>
              <a:ext cx="451135" cy="618872"/>
            </a:xfrm>
            <a:prstGeom prst="line">
              <a:avLst/>
            </a:prstGeom>
            <a:noFill/>
            <a:ln w="9525" cap="flat" cmpd="sng" algn="ctr">
              <a:solidFill>
                <a:srgbClr val="93A299"/>
              </a:solidFill>
              <a:prstDash val="solid"/>
            </a:ln>
            <a:effectLst/>
          </p:spPr>
        </p:cxnSp>
        <p:cxnSp>
          <p:nvCxnSpPr>
            <p:cNvPr id="123" name="122 Conector recto"/>
            <p:cNvCxnSpPr>
              <a:stCxn id="88" idx="3"/>
            </p:cNvCxnSpPr>
            <p:nvPr/>
          </p:nvCxnSpPr>
          <p:spPr>
            <a:xfrm>
              <a:off x="5068522" y="1529856"/>
              <a:ext cx="315963" cy="132032"/>
            </a:xfrm>
            <a:prstGeom prst="line">
              <a:avLst/>
            </a:prstGeom>
            <a:noFill/>
            <a:ln w="9525" cap="flat" cmpd="sng" algn="ctr">
              <a:solidFill>
                <a:srgbClr val="93A299"/>
              </a:solidFill>
              <a:prstDash val="solid"/>
            </a:ln>
            <a:effectLst/>
          </p:spPr>
        </p:cxnSp>
        <p:sp>
          <p:nvSpPr>
            <p:cNvPr id="50" name="49 Rectángulo"/>
            <p:cNvSpPr/>
            <p:nvPr/>
          </p:nvSpPr>
          <p:spPr>
            <a:xfrm>
              <a:off x="4756484" y="1124744"/>
              <a:ext cx="535596" cy="218351"/>
            </a:xfrm>
            <a:prstGeom prst="rect">
              <a:avLst/>
            </a:prstGeom>
            <a:solidFill>
              <a:srgbClr val="808DA0">
                <a:lumMod val="60000"/>
                <a:lumOff val="4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Jujuy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U.8</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cxnSp>
          <p:nvCxnSpPr>
            <p:cNvPr id="53" name="52 Conector recto"/>
            <p:cNvCxnSpPr/>
            <p:nvPr/>
          </p:nvCxnSpPr>
          <p:spPr>
            <a:xfrm>
              <a:off x="5096699" y="1354664"/>
              <a:ext cx="287786" cy="223661"/>
            </a:xfrm>
            <a:prstGeom prst="line">
              <a:avLst/>
            </a:prstGeom>
            <a:noFill/>
            <a:ln w="9525" cap="flat" cmpd="sng" algn="ctr">
              <a:solidFill>
                <a:srgbClr val="93A299"/>
              </a:solidFill>
              <a:prstDash val="solid"/>
            </a:ln>
            <a:effectLst/>
          </p:spPr>
        </p:cxnSp>
      </p:gr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Referencia geográfica</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24" name="123 Rectángulo"/>
          <p:cNvSpPr/>
          <p:nvPr/>
        </p:nvSpPr>
        <p:spPr>
          <a:xfrm>
            <a:off x="167391" y="2609617"/>
            <a:ext cx="3255347" cy="1077218"/>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AR" sz="1600" dirty="0">
                <a:solidFill>
                  <a:srgbClr val="1F497D">
                    <a:lumMod val="75000"/>
                  </a:srgbClr>
                </a:solidFill>
                <a:latin typeface="Arial" pitchFamily="34" charset="0"/>
                <a:ea typeface="+mj-ea"/>
                <a:cs typeface="Arial" pitchFamily="34" charset="0"/>
              </a:rPr>
              <a:t>El </a:t>
            </a:r>
            <a:r>
              <a:rPr lang="es-AR" sz="1600" dirty="0" smtClean="0">
                <a:solidFill>
                  <a:srgbClr val="1F497D">
                    <a:lumMod val="75000"/>
                  </a:srgbClr>
                </a:solidFill>
                <a:latin typeface="Arial" pitchFamily="34" charset="0"/>
                <a:ea typeface="+mj-ea"/>
                <a:cs typeface="Arial" pitchFamily="34" charset="0"/>
              </a:rPr>
              <a:t>Servicio </a:t>
            </a:r>
            <a:r>
              <a:rPr lang="es-AR" sz="1600" dirty="0">
                <a:solidFill>
                  <a:srgbClr val="1F497D">
                    <a:lumMod val="75000"/>
                  </a:srgbClr>
                </a:solidFill>
                <a:latin typeface="Arial" pitchFamily="34" charset="0"/>
                <a:ea typeface="+mj-ea"/>
                <a:cs typeface="Arial" pitchFamily="34" charset="0"/>
              </a:rPr>
              <a:t>Penitenciario Federal (SPF) se compone de 28 cárceles y 10 alcaidías distribuidas en todo el territorio nacional</a:t>
            </a:r>
            <a:r>
              <a:rPr lang="es-AR" sz="1600" dirty="0" smtClean="0">
                <a:solidFill>
                  <a:srgbClr val="1F497D">
                    <a:lumMod val="75000"/>
                  </a:srgbClr>
                </a:solidFill>
                <a:latin typeface="Arial" pitchFamily="34" charset="0"/>
                <a:ea typeface="+mj-ea"/>
                <a:cs typeface="Arial" pitchFamily="34" charset="0"/>
              </a:rPr>
              <a:t>.</a:t>
            </a:r>
            <a:endParaRPr lang="es-AR" sz="1600" dirty="0">
              <a:solidFill>
                <a:srgbClr val="1F497D">
                  <a:lumMod val="75000"/>
                </a:srgbClr>
              </a:solidFill>
              <a:latin typeface="Arial" pitchFamily="34" charset="0"/>
              <a:ea typeface="+mj-ea"/>
              <a:cs typeface="Arial" pitchFamily="34" charset="0"/>
            </a:endParaRPr>
          </a:p>
        </p:txBody>
      </p:sp>
      <p:sp>
        <p:nvSpPr>
          <p:cNvPr id="125" name="124 Rectángulo"/>
          <p:cNvSpPr/>
          <p:nvPr/>
        </p:nvSpPr>
        <p:spPr>
          <a:xfrm>
            <a:off x="179512" y="4994012"/>
            <a:ext cx="3470510"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MX" sz="1400" dirty="0">
                <a:solidFill>
                  <a:srgbClr val="1F497D">
                    <a:lumMod val="75000"/>
                  </a:srgbClr>
                </a:solidFill>
                <a:latin typeface="Arial" pitchFamily="34" charset="0"/>
                <a:ea typeface="+mj-ea"/>
                <a:cs typeface="Arial" pitchFamily="34" charset="0"/>
              </a:rPr>
              <a:t>Se referencian geográficamente las unidades incluidas en los partes del SPF.</a:t>
            </a:r>
            <a:endParaRPr lang="es-AR" sz="1400" dirty="0">
              <a:solidFill>
                <a:srgbClr val="1F497D">
                  <a:lumMod val="75000"/>
                </a:srgbClr>
              </a:solidFill>
              <a:latin typeface="Arial" pitchFamily="34" charset="0"/>
              <a:ea typeface="+mj-ea"/>
              <a:cs typeface="Arial" pitchFamily="34" charset="0"/>
            </a:endParaRPr>
          </a:p>
        </p:txBody>
      </p:sp>
      <p:sp>
        <p:nvSpPr>
          <p:cNvPr id="126" name="125 Rectángulo"/>
          <p:cNvSpPr/>
          <p:nvPr/>
        </p:nvSpPr>
        <p:spPr>
          <a:xfrm>
            <a:off x="167392" y="6381328"/>
            <a:ext cx="8725088" cy="36933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128" name="127 Rectángulo"/>
          <p:cNvSpPr/>
          <p:nvPr/>
        </p:nvSpPr>
        <p:spPr>
          <a:xfrm>
            <a:off x="180727" y="6381328"/>
            <a:ext cx="7631633" cy="369332"/>
          </a:xfrm>
          <a:prstGeom prst="rect">
            <a:avLst/>
          </a:prstGeom>
        </p:spPr>
        <p:txBody>
          <a:bodyPr wrap="square">
            <a:spAutoFit/>
          </a:bodyPr>
          <a:lstStyle/>
          <a:p>
            <a:r>
              <a:rPr lang="es-MX" dirty="0">
                <a:solidFill>
                  <a:srgbClr val="17375E"/>
                </a:solidFill>
                <a:latin typeface="Arial" pitchFamily="34" charset="0"/>
                <a:cs typeface="Arial" pitchFamily="34" charset="0"/>
              </a:rPr>
              <a:t>A continuación se detalla la población alojada en cada unidad…</a:t>
            </a:r>
            <a:endParaRPr lang="es-AR" dirty="0">
              <a:solidFill>
                <a:srgbClr val="17375E"/>
              </a:solidFill>
              <a:latin typeface="Arial" pitchFamily="34" charset="0"/>
              <a:cs typeface="Arial" pitchFamily="34" charset="0"/>
            </a:endParaRPr>
          </a:p>
        </p:txBody>
      </p:sp>
      <p:sp>
        <p:nvSpPr>
          <p:cNvPr id="2" name="1 Rectángulo"/>
          <p:cNvSpPr/>
          <p:nvPr/>
        </p:nvSpPr>
        <p:spPr>
          <a:xfrm>
            <a:off x="167392" y="5661248"/>
            <a:ext cx="2822475" cy="300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885091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Población alojada por establecimiento</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20" name="11 Marcador de contenido"/>
          <p:cNvGraphicFramePr>
            <a:graphicFrameLocks/>
          </p:cNvGraphicFramePr>
          <p:nvPr>
            <p:extLst>
              <p:ext uri="{D42A27DB-BD31-4B8C-83A1-F6EECF244321}">
                <p14:modId xmlns:p14="http://schemas.microsoft.com/office/powerpoint/2010/main" val="138963611"/>
              </p:ext>
            </p:extLst>
          </p:nvPr>
        </p:nvGraphicFramePr>
        <p:xfrm>
          <a:off x="326221" y="3521754"/>
          <a:ext cx="8340202" cy="1963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11 Marcador de contenido"/>
          <p:cNvGraphicFramePr>
            <a:graphicFrameLocks/>
          </p:cNvGraphicFramePr>
          <p:nvPr>
            <p:extLst>
              <p:ext uri="{D42A27DB-BD31-4B8C-83A1-F6EECF244321}">
                <p14:modId xmlns:p14="http://schemas.microsoft.com/office/powerpoint/2010/main" val="301107863"/>
              </p:ext>
            </p:extLst>
          </p:nvPr>
        </p:nvGraphicFramePr>
        <p:xfrm>
          <a:off x="262695" y="1401141"/>
          <a:ext cx="8482639" cy="1937660"/>
        </p:xfrm>
        <a:graphic>
          <a:graphicData uri="http://schemas.openxmlformats.org/drawingml/2006/chart">
            <c:chart xmlns:c="http://schemas.openxmlformats.org/drawingml/2006/chart" xmlns:r="http://schemas.openxmlformats.org/officeDocument/2006/relationships" r:id="rId4"/>
          </a:graphicData>
        </a:graphic>
      </p:graphicFrame>
      <p:sp>
        <p:nvSpPr>
          <p:cNvPr id="22" name="21 Llamada con línea 1"/>
          <p:cNvSpPr/>
          <p:nvPr/>
        </p:nvSpPr>
        <p:spPr>
          <a:xfrm>
            <a:off x="398844" y="1088740"/>
            <a:ext cx="711067" cy="327309"/>
          </a:xfrm>
          <a:prstGeom prst="borderCallout1">
            <a:avLst>
              <a:gd name="adj1" fmla="val 111344"/>
              <a:gd name="adj2" fmla="val 51540"/>
              <a:gd name="adj3" fmla="val 160120"/>
              <a:gd name="adj4" fmla="val 5078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latin typeface="Arial" pitchFamily="34" charset="0"/>
                <a:cs typeface="Arial" pitchFamily="34" charset="0"/>
              </a:rPr>
              <a:t>19% del total</a:t>
            </a:r>
            <a:endParaRPr lang="es-AR" sz="1000" dirty="0">
              <a:latin typeface="Arial" pitchFamily="34" charset="0"/>
              <a:cs typeface="Arial" pitchFamily="34" charset="0"/>
            </a:endParaRPr>
          </a:p>
        </p:txBody>
      </p:sp>
      <p:sp>
        <p:nvSpPr>
          <p:cNvPr id="23" name="22 Llamada con línea 1"/>
          <p:cNvSpPr/>
          <p:nvPr/>
        </p:nvSpPr>
        <p:spPr>
          <a:xfrm>
            <a:off x="1231759" y="1277340"/>
            <a:ext cx="648072" cy="319687"/>
          </a:xfrm>
          <a:prstGeom prst="borderCallout1">
            <a:avLst>
              <a:gd name="adj1" fmla="val 103405"/>
              <a:gd name="adj2" fmla="val 49558"/>
              <a:gd name="adj3" fmla="val 161497"/>
              <a:gd name="adj4" fmla="val 3287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latin typeface="Arial" pitchFamily="34" charset="0"/>
                <a:cs typeface="Arial" pitchFamily="34" charset="0"/>
              </a:rPr>
              <a:t>16% del total</a:t>
            </a:r>
            <a:endParaRPr lang="es-AR" sz="900" dirty="0">
              <a:latin typeface="Arial" pitchFamily="34" charset="0"/>
              <a:cs typeface="Arial" pitchFamily="34" charset="0"/>
            </a:endParaRPr>
          </a:p>
        </p:txBody>
      </p:sp>
      <p:sp>
        <p:nvSpPr>
          <p:cNvPr id="24" name="23 Llamada con línea 1"/>
          <p:cNvSpPr/>
          <p:nvPr/>
        </p:nvSpPr>
        <p:spPr>
          <a:xfrm>
            <a:off x="2422936" y="1309113"/>
            <a:ext cx="648072" cy="319687"/>
          </a:xfrm>
          <a:prstGeom prst="borderCallout1">
            <a:avLst>
              <a:gd name="adj1" fmla="val 103405"/>
              <a:gd name="adj2" fmla="val 49558"/>
              <a:gd name="adj3" fmla="val 161497"/>
              <a:gd name="adj4" fmla="val 3287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latin typeface="Arial" pitchFamily="34" charset="0"/>
                <a:cs typeface="Arial" pitchFamily="34" charset="0"/>
              </a:rPr>
              <a:t>16% del total</a:t>
            </a:r>
            <a:endParaRPr lang="es-AR" sz="900" dirty="0">
              <a:latin typeface="Arial" pitchFamily="34" charset="0"/>
              <a:cs typeface="Arial" pitchFamily="34" charset="0"/>
            </a:endParaRPr>
          </a:p>
        </p:txBody>
      </p:sp>
      <p:sp>
        <p:nvSpPr>
          <p:cNvPr id="32" name="31 Llamada con línea 1"/>
          <p:cNvSpPr/>
          <p:nvPr/>
        </p:nvSpPr>
        <p:spPr>
          <a:xfrm>
            <a:off x="6420146" y="3901401"/>
            <a:ext cx="576064" cy="319687"/>
          </a:xfrm>
          <a:prstGeom prst="borderCallout1">
            <a:avLst>
              <a:gd name="adj1" fmla="val 103405"/>
              <a:gd name="adj2" fmla="val 49558"/>
              <a:gd name="adj3" fmla="val 161497"/>
              <a:gd name="adj4" fmla="val -828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latin typeface="Arial" pitchFamily="34" charset="0"/>
                <a:cs typeface="Arial" pitchFamily="34" charset="0"/>
              </a:rPr>
              <a:t>5% del total</a:t>
            </a:r>
            <a:endParaRPr lang="es-AR" sz="900" dirty="0">
              <a:latin typeface="Arial" pitchFamily="34" charset="0"/>
              <a:cs typeface="Arial" pitchFamily="34" charset="0"/>
            </a:endParaRPr>
          </a:p>
        </p:txBody>
      </p:sp>
      <p:sp>
        <p:nvSpPr>
          <p:cNvPr id="42" name="41 Rectángulo"/>
          <p:cNvSpPr/>
          <p:nvPr/>
        </p:nvSpPr>
        <p:spPr>
          <a:xfrm>
            <a:off x="1579467" y="3345940"/>
            <a:ext cx="532101"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Salta</a:t>
            </a:r>
            <a:endParaRPr lang="es-AR" sz="700" dirty="0">
              <a:latin typeface="Arial" pitchFamily="34" charset="0"/>
              <a:cs typeface="Arial" pitchFamily="34" charset="0"/>
            </a:endParaRPr>
          </a:p>
        </p:txBody>
      </p:sp>
      <p:sp>
        <p:nvSpPr>
          <p:cNvPr id="43" name="42 Rectángulo"/>
          <p:cNvSpPr/>
          <p:nvPr/>
        </p:nvSpPr>
        <p:spPr>
          <a:xfrm>
            <a:off x="2163730" y="3345940"/>
            <a:ext cx="585311"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CABA</a:t>
            </a:r>
            <a:endParaRPr lang="es-AR" sz="700" dirty="0">
              <a:latin typeface="Arial" pitchFamily="34" charset="0"/>
              <a:cs typeface="Arial" pitchFamily="34" charset="0"/>
            </a:endParaRPr>
          </a:p>
        </p:txBody>
      </p:sp>
      <p:sp>
        <p:nvSpPr>
          <p:cNvPr id="44" name="43 Rectángulo"/>
          <p:cNvSpPr/>
          <p:nvPr/>
        </p:nvSpPr>
        <p:spPr>
          <a:xfrm>
            <a:off x="3362454" y="3345940"/>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Sta. Rosa</a:t>
            </a:r>
            <a:endParaRPr lang="es-AR" sz="700" dirty="0">
              <a:latin typeface="Arial" pitchFamily="34" charset="0"/>
              <a:cs typeface="Arial" pitchFamily="34" charset="0"/>
            </a:endParaRPr>
          </a:p>
        </p:txBody>
      </p:sp>
      <p:sp>
        <p:nvSpPr>
          <p:cNvPr id="45" name="44 Rectángulo"/>
          <p:cNvSpPr/>
          <p:nvPr/>
        </p:nvSpPr>
        <p:spPr>
          <a:xfrm>
            <a:off x="3925223" y="3345940"/>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Gral. Roca</a:t>
            </a:r>
            <a:endParaRPr lang="es-AR" sz="700" dirty="0">
              <a:latin typeface="Arial" pitchFamily="34" charset="0"/>
              <a:cs typeface="Arial" pitchFamily="34" charset="0"/>
            </a:endParaRPr>
          </a:p>
        </p:txBody>
      </p:sp>
      <p:sp>
        <p:nvSpPr>
          <p:cNvPr id="46" name="45 Rectángulo"/>
          <p:cNvSpPr/>
          <p:nvPr/>
        </p:nvSpPr>
        <p:spPr>
          <a:xfrm>
            <a:off x="4551263" y="3345940"/>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Rawson</a:t>
            </a:r>
            <a:endParaRPr lang="es-AR" sz="700" dirty="0">
              <a:latin typeface="Arial" pitchFamily="34" charset="0"/>
              <a:cs typeface="Arial" pitchFamily="34" charset="0"/>
            </a:endParaRPr>
          </a:p>
        </p:txBody>
      </p:sp>
      <p:sp>
        <p:nvSpPr>
          <p:cNvPr id="47" name="46 Rectángulo"/>
          <p:cNvSpPr/>
          <p:nvPr/>
        </p:nvSpPr>
        <p:spPr>
          <a:xfrm>
            <a:off x="5120479" y="3345940"/>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600" dirty="0" smtClean="0">
                <a:latin typeface="Arial" pitchFamily="34" charset="0"/>
                <a:cs typeface="Arial" pitchFamily="34" charset="0"/>
              </a:rPr>
              <a:t>Resistencia</a:t>
            </a:r>
            <a:endParaRPr lang="es-AR" sz="600" dirty="0">
              <a:latin typeface="Arial" pitchFamily="34" charset="0"/>
              <a:cs typeface="Arial" pitchFamily="34" charset="0"/>
            </a:endParaRPr>
          </a:p>
        </p:txBody>
      </p:sp>
      <p:sp>
        <p:nvSpPr>
          <p:cNvPr id="48" name="47 Rectángulo"/>
          <p:cNvSpPr/>
          <p:nvPr/>
        </p:nvSpPr>
        <p:spPr>
          <a:xfrm>
            <a:off x="5735845" y="3345940"/>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Jujuy</a:t>
            </a:r>
            <a:endParaRPr lang="es-AR" sz="700" dirty="0">
              <a:latin typeface="Arial" pitchFamily="34" charset="0"/>
              <a:cs typeface="Arial" pitchFamily="34" charset="0"/>
            </a:endParaRPr>
          </a:p>
        </p:txBody>
      </p:sp>
      <p:sp>
        <p:nvSpPr>
          <p:cNvPr id="49" name="48 Rectángulo"/>
          <p:cNvSpPr/>
          <p:nvPr/>
        </p:nvSpPr>
        <p:spPr>
          <a:xfrm>
            <a:off x="6341856" y="3345940"/>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Neuquén</a:t>
            </a:r>
            <a:endParaRPr lang="es-AR" sz="700" dirty="0">
              <a:latin typeface="Arial" pitchFamily="34" charset="0"/>
              <a:cs typeface="Arial" pitchFamily="34" charset="0"/>
            </a:endParaRPr>
          </a:p>
        </p:txBody>
      </p:sp>
      <p:sp>
        <p:nvSpPr>
          <p:cNvPr id="50" name="49 Rectángulo"/>
          <p:cNvSpPr/>
          <p:nvPr/>
        </p:nvSpPr>
        <p:spPr>
          <a:xfrm>
            <a:off x="6952166" y="3345940"/>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Formosa</a:t>
            </a:r>
            <a:endParaRPr lang="es-AR" sz="700" dirty="0">
              <a:latin typeface="Arial" pitchFamily="34" charset="0"/>
              <a:cs typeface="Arial" pitchFamily="34" charset="0"/>
            </a:endParaRPr>
          </a:p>
        </p:txBody>
      </p:sp>
      <p:sp>
        <p:nvSpPr>
          <p:cNvPr id="53" name="52 Rectángulo"/>
          <p:cNvSpPr/>
          <p:nvPr/>
        </p:nvSpPr>
        <p:spPr>
          <a:xfrm>
            <a:off x="7517709" y="3345940"/>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R. S. Peña</a:t>
            </a:r>
            <a:endParaRPr lang="es-AR" sz="700" dirty="0">
              <a:latin typeface="Arial" pitchFamily="34" charset="0"/>
              <a:cs typeface="Arial" pitchFamily="34" charset="0"/>
            </a:endParaRPr>
          </a:p>
        </p:txBody>
      </p:sp>
      <p:sp>
        <p:nvSpPr>
          <p:cNvPr id="54" name="53 Rectángulo"/>
          <p:cNvSpPr/>
          <p:nvPr/>
        </p:nvSpPr>
        <p:spPr>
          <a:xfrm>
            <a:off x="8130827" y="3345940"/>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Viedma</a:t>
            </a:r>
            <a:endParaRPr lang="es-AR" sz="700" dirty="0">
              <a:latin typeface="Arial" pitchFamily="34" charset="0"/>
              <a:cs typeface="Arial" pitchFamily="34" charset="0"/>
            </a:endParaRPr>
          </a:p>
        </p:txBody>
      </p:sp>
      <p:sp>
        <p:nvSpPr>
          <p:cNvPr id="55" name="54 Rectángulo"/>
          <p:cNvSpPr/>
          <p:nvPr/>
        </p:nvSpPr>
        <p:spPr>
          <a:xfrm>
            <a:off x="459334" y="5300422"/>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Sta. Rosa</a:t>
            </a:r>
            <a:endParaRPr lang="es-AR" sz="700" dirty="0">
              <a:latin typeface="Arial" pitchFamily="34" charset="0"/>
              <a:cs typeface="Arial" pitchFamily="34" charset="0"/>
            </a:endParaRPr>
          </a:p>
        </p:txBody>
      </p:sp>
      <p:sp>
        <p:nvSpPr>
          <p:cNvPr id="56" name="55 Rectángulo"/>
          <p:cNvSpPr/>
          <p:nvPr/>
        </p:nvSpPr>
        <p:spPr>
          <a:xfrm>
            <a:off x="1025900"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err="1" smtClean="0">
                <a:latin typeface="Arial" pitchFamily="34" charset="0"/>
                <a:cs typeface="Arial" pitchFamily="34" charset="0"/>
              </a:rPr>
              <a:t>Esquel</a:t>
            </a:r>
            <a:endParaRPr lang="es-AR" sz="700" dirty="0">
              <a:latin typeface="Arial" pitchFamily="34" charset="0"/>
              <a:cs typeface="Arial" pitchFamily="34" charset="0"/>
            </a:endParaRPr>
          </a:p>
        </p:txBody>
      </p:sp>
      <p:sp>
        <p:nvSpPr>
          <p:cNvPr id="57" name="56 Rectángulo"/>
          <p:cNvSpPr/>
          <p:nvPr/>
        </p:nvSpPr>
        <p:spPr>
          <a:xfrm>
            <a:off x="1555795" y="5300422"/>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R. Gallegos</a:t>
            </a:r>
            <a:endParaRPr lang="es-AR" sz="700" dirty="0">
              <a:latin typeface="Arial" pitchFamily="34" charset="0"/>
              <a:cs typeface="Arial" pitchFamily="34" charset="0"/>
            </a:endParaRPr>
          </a:p>
        </p:txBody>
      </p:sp>
      <p:sp>
        <p:nvSpPr>
          <p:cNvPr id="58" name="57 Rectángulo"/>
          <p:cNvSpPr/>
          <p:nvPr/>
        </p:nvSpPr>
        <p:spPr>
          <a:xfrm>
            <a:off x="2116962"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Salta</a:t>
            </a:r>
            <a:endParaRPr lang="es-AR" sz="700" dirty="0">
              <a:latin typeface="Arial" pitchFamily="34" charset="0"/>
              <a:cs typeface="Arial" pitchFamily="34" charset="0"/>
            </a:endParaRPr>
          </a:p>
        </p:txBody>
      </p:sp>
      <p:sp>
        <p:nvSpPr>
          <p:cNvPr id="59" name="58 Rectángulo"/>
          <p:cNvSpPr/>
          <p:nvPr/>
        </p:nvSpPr>
        <p:spPr>
          <a:xfrm>
            <a:off x="2643847"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Cande </a:t>
            </a:r>
            <a:r>
              <a:rPr lang="es-MX" sz="700" dirty="0" err="1" smtClean="0">
                <a:latin typeface="Arial" pitchFamily="34" charset="0"/>
                <a:cs typeface="Arial" pitchFamily="34" charset="0"/>
              </a:rPr>
              <a:t>laria</a:t>
            </a:r>
            <a:endParaRPr lang="es-AR" sz="700" dirty="0">
              <a:latin typeface="Arial" pitchFamily="34" charset="0"/>
              <a:cs typeface="Arial" pitchFamily="34" charset="0"/>
            </a:endParaRPr>
          </a:p>
        </p:txBody>
      </p:sp>
      <p:sp>
        <p:nvSpPr>
          <p:cNvPr id="60" name="59 Rectángulo"/>
          <p:cNvSpPr/>
          <p:nvPr/>
        </p:nvSpPr>
        <p:spPr>
          <a:xfrm>
            <a:off x="3177381" y="5300422"/>
            <a:ext cx="535596" cy="312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600" dirty="0" smtClean="0">
                <a:latin typeface="Arial" pitchFamily="34" charset="0"/>
                <a:cs typeface="Arial" pitchFamily="34" charset="0"/>
              </a:rPr>
              <a:t>Pre egreso.</a:t>
            </a:r>
          </a:p>
          <a:p>
            <a:pPr algn="ctr"/>
            <a:r>
              <a:rPr lang="es-MX" sz="600" dirty="0" smtClean="0">
                <a:latin typeface="Arial" pitchFamily="34" charset="0"/>
                <a:cs typeface="Arial" pitchFamily="34" charset="0"/>
              </a:rPr>
              <a:t>CABA</a:t>
            </a:r>
            <a:endParaRPr lang="es-AR" sz="600" dirty="0">
              <a:latin typeface="Arial" pitchFamily="34" charset="0"/>
              <a:cs typeface="Arial" pitchFamily="34" charset="0"/>
            </a:endParaRPr>
          </a:p>
        </p:txBody>
      </p:sp>
      <p:sp>
        <p:nvSpPr>
          <p:cNvPr id="61" name="60 Rectángulo"/>
          <p:cNvSpPr/>
          <p:nvPr/>
        </p:nvSpPr>
        <p:spPr>
          <a:xfrm>
            <a:off x="3780508"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62" name="61 Rectángulo"/>
          <p:cNvSpPr/>
          <p:nvPr/>
        </p:nvSpPr>
        <p:spPr>
          <a:xfrm>
            <a:off x="4310870"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CABA</a:t>
            </a:r>
            <a:endParaRPr lang="es-AR" sz="700" dirty="0">
              <a:latin typeface="Arial" pitchFamily="34" charset="0"/>
              <a:cs typeface="Arial" pitchFamily="34" charset="0"/>
            </a:endParaRPr>
          </a:p>
        </p:txBody>
      </p:sp>
      <p:sp>
        <p:nvSpPr>
          <p:cNvPr id="63" name="62 Rectángulo"/>
          <p:cNvSpPr/>
          <p:nvPr/>
        </p:nvSpPr>
        <p:spPr>
          <a:xfrm>
            <a:off x="4857359"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Jujuy</a:t>
            </a:r>
            <a:endParaRPr lang="es-AR" sz="700" dirty="0">
              <a:latin typeface="Arial" pitchFamily="34" charset="0"/>
              <a:cs typeface="Arial" pitchFamily="34" charset="0"/>
            </a:endParaRPr>
          </a:p>
        </p:txBody>
      </p:sp>
      <p:sp>
        <p:nvSpPr>
          <p:cNvPr id="64" name="63 Rectángulo"/>
          <p:cNvSpPr/>
          <p:nvPr/>
        </p:nvSpPr>
        <p:spPr>
          <a:xfrm>
            <a:off x="5382500"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Salta</a:t>
            </a:r>
            <a:endParaRPr lang="es-AR" sz="700" dirty="0">
              <a:latin typeface="Arial" pitchFamily="34" charset="0"/>
              <a:cs typeface="Arial" pitchFamily="34" charset="0"/>
            </a:endParaRPr>
          </a:p>
        </p:txBody>
      </p:sp>
      <p:sp>
        <p:nvSpPr>
          <p:cNvPr id="65" name="64 Rectángulo"/>
          <p:cNvSpPr/>
          <p:nvPr/>
        </p:nvSpPr>
        <p:spPr>
          <a:xfrm>
            <a:off x="5904290" y="5513204"/>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Marcos Paz</a:t>
            </a:r>
            <a:endParaRPr lang="es-AR" sz="700" dirty="0">
              <a:latin typeface="Arial" pitchFamily="34" charset="0"/>
              <a:cs typeface="Arial" pitchFamily="34" charset="0"/>
            </a:endParaRPr>
          </a:p>
        </p:txBody>
      </p:sp>
      <p:sp>
        <p:nvSpPr>
          <p:cNvPr id="66" name="65 Rectángulo"/>
          <p:cNvSpPr/>
          <p:nvPr/>
        </p:nvSpPr>
        <p:spPr>
          <a:xfrm>
            <a:off x="6516216" y="5296359"/>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Gral. Pico</a:t>
            </a:r>
            <a:endParaRPr lang="es-AR" sz="700" dirty="0">
              <a:latin typeface="Arial" pitchFamily="34" charset="0"/>
              <a:cs typeface="Arial" pitchFamily="34" charset="0"/>
            </a:endParaRPr>
          </a:p>
        </p:txBody>
      </p:sp>
      <p:sp>
        <p:nvSpPr>
          <p:cNvPr id="67" name="66 Rectángulo"/>
          <p:cNvSpPr/>
          <p:nvPr/>
        </p:nvSpPr>
        <p:spPr>
          <a:xfrm>
            <a:off x="7091953" y="5299273"/>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Sta. Rosa</a:t>
            </a:r>
            <a:endParaRPr lang="es-AR" sz="700" dirty="0">
              <a:latin typeface="Arial" pitchFamily="34" charset="0"/>
              <a:cs typeface="Arial" pitchFamily="34" charset="0"/>
            </a:endParaRPr>
          </a:p>
        </p:txBody>
      </p:sp>
      <p:sp>
        <p:nvSpPr>
          <p:cNvPr id="68" name="67 Rectángulo"/>
          <p:cNvSpPr/>
          <p:nvPr/>
        </p:nvSpPr>
        <p:spPr>
          <a:xfrm>
            <a:off x="7627831" y="5300180"/>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69" name="68 Rectángulo"/>
          <p:cNvSpPr/>
          <p:nvPr/>
        </p:nvSpPr>
        <p:spPr>
          <a:xfrm>
            <a:off x="8153887" y="5300180"/>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S. Estero</a:t>
            </a:r>
            <a:endParaRPr lang="es-AR" sz="700" dirty="0">
              <a:latin typeface="Arial" pitchFamily="34" charset="0"/>
              <a:cs typeface="Arial" pitchFamily="34" charset="0"/>
            </a:endParaRPr>
          </a:p>
        </p:txBody>
      </p:sp>
      <p:sp>
        <p:nvSpPr>
          <p:cNvPr id="70" name="69 Rectángulo"/>
          <p:cNvSpPr/>
          <p:nvPr/>
        </p:nvSpPr>
        <p:spPr>
          <a:xfrm>
            <a:off x="459167" y="3345940"/>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71" name="70 Rectángulo"/>
          <p:cNvSpPr/>
          <p:nvPr/>
        </p:nvSpPr>
        <p:spPr>
          <a:xfrm>
            <a:off x="989684" y="3345940"/>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Marcos Paz</a:t>
            </a:r>
            <a:endParaRPr lang="es-AR" sz="700" dirty="0">
              <a:latin typeface="Arial" pitchFamily="34" charset="0"/>
              <a:cs typeface="Arial" pitchFamily="34" charset="0"/>
            </a:endParaRPr>
          </a:p>
        </p:txBody>
      </p:sp>
      <p:sp>
        <p:nvSpPr>
          <p:cNvPr id="72" name="71 Rectángulo"/>
          <p:cNvSpPr/>
          <p:nvPr/>
        </p:nvSpPr>
        <p:spPr>
          <a:xfrm>
            <a:off x="2787122" y="3345940"/>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75" name="2 Marcador de contenido"/>
          <p:cNvSpPr txBox="1">
            <a:spLocks/>
          </p:cNvSpPr>
          <p:nvPr/>
        </p:nvSpPr>
        <p:spPr>
          <a:xfrm>
            <a:off x="4099940" y="1207293"/>
            <a:ext cx="4645395" cy="63753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r>
              <a:rPr lang="es-MX" sz="1400" dirty="0" smtClean="0">
                <a:latin typeface="Arial" pitchFamily="34" charset="0"/>
                <a:cs typeface="Arial" pitchFamily="34" charset="0"/>
              </a:rPr>
              <a:t>Expresada en números absolutos</a:t>
            </a:r>
          </a:p>
          <a:p>
            <a:pPr algn="ctr"/>
            <a:r>
              <a:rPr lang="es-MX" sz="1400" dirty="0" smtClean="0">
                <a:latin typeface="Arial" pitchFamily="34" charset="0"/>
                <a:cs typeface="Arial" pitchFamily="34" charset="0"/>
              </a:rPr>
              <a:t>Población penal al 26/06/2015: </a:t>
            </a:r>
            <a:r>
              <a:rPr lang="es-MX" sz="1400" b="1" dirty="0" smtClean="0">
                <a:solidFill>
                  <a:schemeClr val="accent4">
                    <a:lumMod val="75000"/>
                  </a:schemeClr>
                </a:solidFill>
                <a:latin typeface="Arial" pitchFamily="34" charset="0"/>
                <a:cs typeface="Arial" pitchFamily="34" charset="0"/>
              </a:rPr>
              <a:t>10.543</a:t>
            </a:r>
            <a:r>
              <a:rPr lang="es-MX" sz="1400" b="1" dirty="0" smtClean="0">
                <a:solidFill>
                  <a:schemeClr val="accent6">
                    <a:lumMod val="75000"/>
                  </a:schemeClr>
                </a:solidFill>
                <a:latin typeface="Arial" pitchFamily="34" charset="0"/>
                <a:cs typeface="Arial" pitchFamily="34" charset="0"/>
              </a:rPr>
              <a:t> </a:t>
            </a:r>
            <a:r>
              <a:rPr lang="es-MX" sz="1400" dirty="0" smtClean="0">
                <a:latin typeface="Arial" pitchFamily="34" charset="0"/>
                <a:cs typeface="Arial" pitchFamily="34" charset="0"/>
              </a:rPr>
              <a:t>personas</a:t>
            </a:r>
            <a:r>
              <a:rPr lang="es-MX" sz="1100" dirty="0" smtClean="0">
                <a:latin typeface="Arial" pitchFamily="34" charset="0"/>
                <a:cs typeface="Arial" pitchFamily="34" charset="0"/>
              </a:rPr>
              <a:t> </a:t>
            </a:r>
            <a:endParaRPr lang="es-AR" sz="1200" dirty="0">
              <a:latin typeface="Arial" pitchFamily="34" charset="0"/>
              <a:cs typeface="Arial" pitchFamily="34" charset="0"/>
            </a:endParaRPr>
          </a:p>
        </p:txBody>
      </p:sp>
      <p:sp>
        <p:nvSpPr>
          <p:cNvPr id="76" name="16 CuadroTexto"/>
          <p:cNvSpPr txBox="1"/>
          <p:nvPr/>
        </p:nvSpPr>
        <p:spPr>
          <a:xfrm>
            <a:off x="367561" y="5733836"/>
            <a:ext cx="2941831"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Junio 2015.</a:t>
            </a:r>
            <a:endParaRPr lang="es-AR" sz="800" dirty="0">
              <a:latin typeface="Arial" pitchFamily="34" charset="0"/>
              <a:cs typeface="Arial" pitchFamily="34" charset="0"/>
            </a:endParaRPr>
          </a:p>
        </p:txBody>
      </p:sp>
      <p:sp>
        <p:nvSpPr>
          <p:cNvPr id="73" name="73 CuadroTexto"/>
          <p:cNvSpPr txBox="1"/>
          <p:nvPr/>
        </p:nvSpPr>
        <p:spPr>
          <a:xfrm>
            <a:off x="331233" y="6256362"/>
            <a:ext cx="8558554" cy="307777"/>
          </a:xfrm>
          <a:prstGeom prst="rect">
            <a:avLst/>
          </a:prstGeom>
        </p:spPr>
        <p:txBody>
          <a:bodyPr wrap="square">
            <a:spAutoFit/>
          </a:bodyPr>
          <a:lstStyle>
            <a:defPPr>
              <a:defRPr lang="es-AR"/>
            </a:defPPr>
            <a:lvl1pPr>
              <a:defRPr sz="2000">
                <a:solidFill>
                  <a:schemeClr val="tx2">
                    <a:lumMod val="75000"/>
                  </a:schemeClr>
                </a:solidFill>
                <a:latin typeface="Arial" pitchFamily="34" charset="0"/>
                <a:cs typeface="Arial" pitchFamily="34" charset="0"/>
              </a:defRPr>
            </a:lvl1pPr>
          </a:lstStyle>
          <a:p>
            <a:r>
              <a:rPr lang="es-MX" sz="1400" dirty="0" smtClean="0"/>
              <a:t>Los Complejos del AMBA (CPF I, II, IV, JA y CABA) concentran el 60% del total de población en el SPF.</a:t>
            </a:r>
            <a:endParaRPr lang="es-AR" sz="1400" dirty="0"/>
          </a:p>
        </p:txBody>
      </p:sp>
      <p:sp>
        <p:nvSpPr>
          <p:cNvPr id="74" name="73 Rectángulo"/>
          <p:cNvSpPr/>
          <p:nvPr/>
        </p:nvSpPr>
        <p:spPr>
          <a:xfrm>
            <a:off x="179512" y="6149270"/>
            <a:ext cx="8710275" cy="52009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
        <p:nvSpPr>
          <p:cNvPr id="77" name="76 Llamada con línea 1"/>
          <p:cNvSpPr/>
          <p:nvPr/>
        </p:nvSpPr>
        <p:spPr>
          <a:xfrm>
            <a:off x="3131840" y="2060848"/>
            <a:ext cx="576064" cy="319687"/>
          </a:xfrm>
          <a:prstGeom prst="borderCallout1">
            <a:avLst>
              <a:gd name="adj1" fmla="val 103405"/>
              <a:gd name="adj2" fmla="val 49558"/>
              <a:gd name="adj3" fmla="val 161497"/>
              <a:gd name="adj4" fmla="val -828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latin typeface="Arial" pitchFamily="34" charset="0"/>
                <a:cs typeface="Arial" pitchFamily="34" charset="0"/>
              </a:rPr>
              <a:t>4% del total</a:t>
            </a:r>
            <a:endParaRPr lang="es-AR" sz="900" dirty="0">
              <a:latin typeface="Arial" pitchFamily="34" charset="0"/>
              <a:cs typeface="Arial" pitchFamily="34" charset="0"/>
            </a:endParaRPr>
          </a:p>
        </p:txBody>
      </p:sp>
    </p:spTree>
    <p:extLst>
      <p:ext uri="{BB962C8B-B14F-4D97-AF65-F5344CB8AC3E}">
        <p14:creationId xmlns:p14="http://schemas.microsoft.com/office/powerpoint/2010/main" val="2197227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Población alojada por Unidad</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20" name="11 Marcador de contenido"/>
          <p:cNvGraphicFramePr>
            <a:graphicFrameLocks/>
          </p:cNvGraphicFramePr>
          <p:nvPr>
            <p:extLst>
              <p:ext uri="{D42A27DB-BD31-4B8C-83A1-F6EECF244321}">
                <p14:modId xmlns:p14="http://schemas.microsoft.com/office/powerpoint/2010/main" val="3727882000"/>
              </p:ext>
            </p:extLst>
          </p:nvPr>
        </p:nvGraphicFramePr>
        <p:xfrm>
          <a:off x="334704" y="3521754"/>
          <a:ext cx="8229600" cy="1963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11 Marcador de contenido"/>
          <p:cNvGraphicFramePr>
            <a:graphicFrameLocks/>
          </p:cNvGraphicFramePr>
          <p:nvPr>
            <p:extLst>
              <p:ext uri="{D42A27DB-BD31-4B8C-83A1-F6EECF244321}">
                <p14:modId xmlns:p14="http://schemas.microsoft.com/office/powerpoint/2010/main" val="3610410269"/>
              </p:ext>
            </p:extLst>
          </p:nvPr>
        </p:nvGraphicFramePr>
        <p:xfrm>
          <a:off x="262696" y="1412777"/>
          <a:ext cx="8424936" cy="1926024"/>
        </p:xfrm>
        <a:graphic>
          <a:graphicData uri="http://schemas.openxmlformats.org/drawingml/2006/chart">
            <c:chart xmlns:c="http://schemas.openxmlformats.org/drawingml/2006/chart" xmlns:r="http://schemas.openxmlformats.org/officeDocument/2006/relationships" r:id="rId4"/>
          </a:graphicData>
        </a:graphic>
      </p:graphicFrame>
      <p:sp>
        <p:nvSpPr>
          <p:cNvPr id="42" name="41 Rectángulo"/>
          <p:cNvSpPr/>
          <p:nvPr/>
        </p:nvSpPr>
        <p:spPr>
          <a:xfrm>
            <a:off x="1595369" y="3325093"/>
            <a:ext cx="532101"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Salta</a:t>
            </a:r>
            <a:endParaRPr lang="es-AR" sz="700" dirty="0">
              <a:solidFill>
                <a:prstClr val="white"/>
              </a:solidFill>
              <a:latin typeface="Arial" pitchFamily="34" charset="0"/>
              <a:cs typeface="Arial" pitchFamily="34" charset="0"/>
            </a:endParaRPr>
          </a:p>
        </p:txBody>
      </p:sp>
      <p:sp>
        <p:nvSpPr>
          <p:cNvPr id="43" name="42 Rectángulo"/>
          <p:cNvSpPr/>
          <p:nvPr/>
        </p:nvSpPr>
        <p:spPr>
          <a:xfrm>
            <a:off x="2171681" y="3325093"/>
            <a:ext cx="585311"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CABA</a:t>
            </a:r>
            <a:endParaRPr lang="es-AR" sz="700" dirty="0">
              <a:solidFill>
                <a:prstClr val="white"/>
              </a:solidFill>
              <a:latin typeface="Arial" pitchFamily="34" charset="0"/>
              <a:cs typeface="Arial" pitchFamily="34" charset="0"/>
            </a:endParaRPr>
          </a:p>
        </p:txBody>
      </p:sp>
      <p:sp>
        <p:nvSpPr>
          <p:cNvPr id="44" name="43 Rectángulo"/>
          <p:cNvSpPr/>
          <p:nvPr/>
        </p:nvSpPr>
        <p:spPr>
          <a:xfrm>
            <a:off x="3362454" y="3325093"/>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Sta. Rosa</a:t>
            </a:r>
            <a:endParaRPr lang="es-AR" sz="700" dirty="0">
              <a:solidFill>
                <a:prstClr val="white"/>
              </a:solidFill>
              <a:latin typeface="Arial" pitchFamily="34" charset="0"/>
              <a:cs typeface="Arial" pitchFamily="34" charset="0"/>
            </a:endParaRPr>
          </a:p>
        </p:txBody>
      </p:sp>
      <p:sp>
        <p:nvSpPr>
          <p:cNvPr id="45" name="44 Rectángulo"/>
          <p:cNvSpPr/>
          <p:nvPr/>
        </p:nvSpPr>
        <p:spPr>
          <a:xfrm>
            <a:off x="3941125" y="3325093"/>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Gral. Roca</a:t>
            </a:r>
            <a:endParaRPr lang="es-AR" sz="700" dirty="0">
              <a:solidFill>
                <a:prstClr val="white"/>
              </a:solidFill>
              <a:latin typeface="Arial" pitchFamily="34" charset="0"/>
              <a:cs typeface="Arial" pitchFamily="34" charset="0"/>
            </a:endParaRPr>
          </a:p>
        </p:txBody>
      </p:sp>
      <p:sp>
        <p:nvSpPr>
          <p:cNvPr id="46" name="45 Rectángulo"/>
          <p:cNvSpPr/>
          <p:nvPr/>
        </p:nvSpPr>
        <p:spPr>
          <a:xfrm>
            <a:off x="4559214" y="3325093"/>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Rawson</a:t>
            </a:r>
            <a:endParaRPr lang="es-AR" sz="700" dirty="0">
              <a:solidFill>
                <a:prstClr val="white"/>
              </a:solidFill>
              <a:latin typeface="Arial" pitchFamily="34" charset="0"/>
              <a:cs typeface="Arial" pitchFamily="34" charset="0"/>
            </a:endParaRPr>
          </a:p>
        </p:txBody>
      </p:sp>
      <p:sp>
        <p:nvSpPr>
          <p:cNvPr id="47" name="46 Rectángulo"/>
          <p:cNvSpPr/>
          <p:nvPr/>
        </p:nvSpPr>
        <p:spPr>
          <a:xfrm>
            <a:off x="5120479" y="3325093"/>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600" dirty="0" smtClean="0">
                <a:solidFill>
                  <a:prstClr val="white"/>
                </a:solidFill>
                <a:latin typeface="Arial" pitchFamily="34" charset="0"/>
                <a:cs typeface="Arial" pitchFamily="34" charset="0"/>
              </a:rPr>
              <a:t>Resistencia</a:t>
            </a:r>
            <a:endParaRPr lang="es-AR" sz="600" dirty="0">
              <a:solidFill>
                <a:prstClr val="white"/>
              </a:solidFill>
              <a:latin typeface="Arial" pitchFamily="34" charset="0"/>
              <a:cs typeface="Arial" pitchFamily="34" charset="0"/>
            </a:endParaRPr>
          </a:p>
        </p:txBody>
      </p:sp>
      <p:sp>
        <p:nvSpPr>
          <p:cNvPr id="48" name="47 Rectángulo"/>
          <p:cNvSpPr/>
          <p:nvPr/>
        </p:nvSpPr>
        <p:spPr>
          <a:xfrm>
            <a:off x="5735845" y="3325093"/>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Jujuy</a:t>
            </a:r>
            <a:endParaRPr lang="es-AR" sz="700" dirty="0">
              <a:solidFill>
                <a:prstClr val="white"/>
              </a:solidFill>
              <a:latin typeface="Arial" pitchFamily="34" charset="0"/>
              <a:cs typeface="Arial" pitchFamily="34" charset="0"/>
            </a:endParaRPr>
          </a:p>
        </p:txBody>
      </p:sp>
      <p:sp>
        <p:nvSpPr>
          <p:cNvPr id="49" name="48 Rectángulo"/>
          <p:cNvSpPr/>
          <p:nvPr/>
        </p:nvSpPr>
        <p:spPr>
          <a:xfrm>
            <a:off x="6341856" y="3325093"/>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Neuquén</a:t>
            </a:r>
            <a:endParaRPr lang="es-AR" sz="700" dirty="0">
              <a:solidFill>
                <a:prstClr val="white"/>
              </a:solidFill>
              <a:latin typeface="Arial" pitchFamily="34" charset="0"/>
              <a:cs typeface="Arial" pitchFamily="34" charset="0"/>
            </a:endParaRPr>
          </a:p>
        </p:txBody>
      </p:sp>
      <p:sp>
        <p:nvSpPr>
          <p:cNvPr id="50" name="49 Rectángulo"/>
          <p:cNvSpPr/>
          <p:nvPr/>
        </p:nvSpPr>
        <p:spPr>
          <a:xfrm>
            <a:off x="6952166" y="3325093"/>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Formosa</a:t>
            </a:r>
            <a:endParaRPr lang="es-AR" sz="700" dirty="0">
              <a:solidFill>
                <a:prstClr val="white"/>
              </a:solidFill>
              <a:latin typeface="Arial" pitchFamily="34" charset="0"/>
              <a:cs typeface="Arial" pitchFamily="34" charset="0"/>
            </a:endParaRPr>
          </a:p>
        </p:txBody>
      </p:sp>
      <p:sp>
        <p:nvSpPr>
          <p:cNvPr id="53" name="52 Rectángulo"/>
          <p:cNvSpPr/>
          <p:nvPr/>
        </p:nvSpPr>
        <p:spPr>
          <a:xfrm>
            <a:off x="7517709" y="3325093"/>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R. S. Peña</a:t>
            </a:r>
            <a:endParaRPr lang="es-AR" sz="700" dirty="0">
              <a:solidFill>
                <a:prstClr val="white"/>
              </a:solidFill>
              <a:latin typeface="Arial" pitchFamily="34" charset="0"/>
              <a:cs typeface="Arial" pitchFamily="34" charset="0"/>
            </a:endParaRPr>
          </a:p>
        </p:txBody>
      </p:sp>
      <p:sp>
        <p:nvSpPr>
          <p:cNvPr id="54" name="53 Rectángulo"/>
          <p:cNvSpPr/>
          <p:nvPr/>
        </p:nvSpPr>
        <p:spPr>
          <a:xfrm>
            <a:off x="8130827" y="3325093"/>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Viedma</a:t>
            </a:r>
            <a:endParaRPr lang="es-AR" sz="700" dirty="0">
              <a:solidFill>
                <a:prstClr val="white"/>
              </a:solidFill>
              <a:latin typeface="Arial" pitchFamily="34" charset="0"/>
              <a:cs typeface="Arial" pitchFamily="34" charset="0"/>
            </a:endParaRPr>
          </a:p>
        </p:txBody>
      </p:sp>
      <p:sp>
        <p:nvSpPr>
          <p:cNvPr id="55" name="54 Rectángulo"/>
          <p:cNvSpPr/>
          <p:nvPr/>
        </p:nvSpPr>
        <p:spPr>
          <a:xfrm>
            <a:off x="459334" y="5300422"/>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Sta. Rosa</a:t>
            </a:r>
            <a:endParaRPr lang="es-AR" sz="700" dirty="0">
              <a:solidFill>
                <a:prstClr val="white"/>
              </a:solidFill>
              <a:latin typeface="Arial" pitchFamily="34" charset="0"/>
              <a:cs typeface="Arial" pitchFamily="34" charset="0"/>
            </a:endParaRPr>
          </a:p>
        </p:txBody>
      </p:sp>
      <p:sp>
        <p:nvSpPr>
          <p:cNvPr id="56" name="55 Rectángulo"/>
          <p:cNvSpPr/>
          <p:nvPr/>
        </p:nvSpPr>
        <p:spPr>
          <a:xfrm>
            <a:off x="1036533"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err="1" smtClean="0">
                <a:solidFill>
                  <a:prstClr val="white"/>
                </a:solidFill>
                <a:latin typeface="Arial" pitchFamily="34" charset="0"/>
                <a:cs typeface="Arial" pitchFamily="34" charset="0"/>
              </a:rPr>
              <a:t>Esquel</a:t>
            </a:r>
            <a:endParaRPr lang="es-AR" sz="700" dirty="0">
              <a:solidFill>
                <a:prstClr val="white"/>
              </a:solidFill>
              <a:latin typeface="Arial" pitchFamily="34" charset="0"/>
              <a:cs typeface="Arial" pitchFamily="34" charset="0"/>
            </a:endParaRPr>
          </a:p>
        </p:txBody>
      </p:sp>
      <p:sp>
        <p:nvSpPr>
          <p:cNvPr id="57" name="56 Rectángulo"/>
          <p:cNvSpPr/>
          <p:nvPr/>
        </p:nvSpPr>
        <p:spPr>
          <a:xfrm>
            <a:off x="1555795" y="5300422"/>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Río</a:t>
            </a:r>
          </a:p>
          <a:p>
            <a:pPr algn="ctr"/>
            <a:r>
              <a:rPr lang="es-MX" sz="700" dirty="0" smtClean="0">
                <a:solidFill>
                  <a:prstClr val="white"/>
                </a:solidFill>
                <a:latin typeface="Arial" pitchFamily="34" charset="0"/>
                <a:cs typeface="Arial" pitchFamily="34" charset="0"/>
              </a:rPr>
              <a:t>Gallegos</a:t>
            </a:r>
            <a:endParaRPr lang="es-AR" sz="700" dirty="0">
              <a:solidFill>
                <a:prstClr val="white"/>
              </a:solidFill>
              <a:latin typeface="Arial" pitchFamily="34" charset="0"/>
              <a:cs typeface="Arial" pitchFamily="34" charset="0"/>
            </a:endParaRPr>
          </a:p>
        </p:txBody>
      </p:sp>
      <p:sp>
        <p:nvSpPr>
          <p:cNvPr id="58" name="57 Rectángulo"/>
          <p:cNvSpPr/>
          <p:nvPr/>
        </p:nvSpPr>
        <p:spPr>
          <a:xfrm>
            <a:off x="2116962"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Salta</a:t>
            </a:r>
            <a:endParaRPr lang="es-AR" sz="700" dirty="0">
              <a:solidFill>
                <a:prstClr val="white"/>
              </a:solidFill>
              <a:latin typeface="Arial" pitchFamily="34" charset="0"/>
              <a:cs typeface="Arial" pitchFamily="34" charset="0"/>
            </a:endParaRPr>
          </a:p>
        </p:txBody>
      </p:sp>
      <p:sp>
        <p:nvSpPr>
          <p:cNvPr id="59" name="58 Rectángulo"/>
          <p:cNvSpPr/>
          <p:nvPr/>
        </p:nvSpPr>
        <p:spPr>
          <a:xfrm>
            <a:off x="2637799" y="5300423"/>
            <a:ext cx="528472" cy="194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600" dirty="0" smtClean="0">
                <a:solidFill>
                  <a:prstClr val="white"/>
                </a:solidFill>
                <a:latin typeface="Arial" pitchFamily="34" charset="0"/>
                <a:cs typeface="Arial" pitchFamily="34" charset="0"/>
              </a:rPr>
              <a:t>Candela-</a:t>
            </a:r>
            <a:r>
              <a:rPr lang="es-MX" sz="600" dirty="0" err="1" smtClean="0">
                <a:solidFill>
                  <a:prstClr val="white"/>
                </a:solidFill>
                <a:latin typeface="Arial" pitchFamily="34" charset="0"/>
                <a:cs typeface="Arial" pitchFamily="34" charset="0"/>
              </a:rPr>
              <a:t>ria</a:t>
            </a:r>
            <a:endParaRPr lang="es-AR" sz="600" dirty="0">
              <a:solidFill>
                <a:prstClr val="white"/>
              </a:solidFill>
              <a:latin typeface="Arial" pitchFamily="34" charset="0"/>
              <a:cs typeface="Arial" pitchFamily="34" charset="0"/>
            </a:endParaRPr>
          </a:p>
        </p:txBody>
      </p:sp>
      <p:sp>
        <p:nvSpPr>
          <p:cNvPr id="60" name="59 Rectángulo"/>
          <p:cNvSpPr/>
          <p:nvPr/>
        </p:nvSpPr>
        <p:spPr>
          <a:xfrm>
            <a:off x="3205360" y="5300422"/>
            <a:ext cx="574552" cy="1944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Alcaidía Judicial</a:t>
            </a:r>
          </a:p>
        </p:txBody>
      </p:sp>
      <p:sp>
        <p:nvSpPr>
          <p:cNvPr id="61" name="60 Rectángulo"/>
          <p:cNvSpPr/>
          <p:nvPr/>
        </p:nvSpPr>
        <p:spPr>
          <a:xfrm>
            <a:off x="3751933"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62" name="61 Rectángulo"/>
          <p:cNvSpPr/>
          <p:nvPr/>
        </p:nvSpPr>
        <p:spPr>
          <a:xfrm>
            <a:off x="4272770"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CABA</a:t>
            </a:r>
            <a:endParaRPr lang="es-AR" sz="700" dirty="0">
              <a:solidFill>
                <a:prstClr val="white"/>
              </a:solidFill>
              <a:latin typeface="Arial" pitchFamily="34" charset="0"/>
              <a:cs typeface="Arial" pitchFamily="34" charset="0"/>
            </a:endParaRPr>
          </a:p>
        </p:txBody>
      </p:sp>
      <p:sp>
        <p:nvSpPr>
          <p:cNvPr id="63" name="62 Rectángulo"/>
          <p:cNvSpPr/>
          <p:nvPr/>
        </p:nvSpPr>
        <p:spPr>
          <a:xfrm>
            <a:off x="4809734"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Jujuy</a:t>
            </a:r>
            <a:endParaRPr lang="es-AR" sz="700" dirty="0">
              <a:solidFill>
                <a:prstClr val="white"/>
              </a:solidFill>
              <a:latin typeface="Arial" pitchFamily="34" charset="0"/>
              <a:cs typeface="Arial" pitchFamily="34" charset="0"/>
            </a:endParaRPr>
          </a:p>
        </p:txBody>
      </p:sp>
      <p:sp>
        <p:nvSpPr>
          <p:cNvPr id="64" name="63 Rectángulo"/>
          <p:cNvSpPr/>
          <p:nvPr/>
        </p:nvSpPr>
        <p:spPr>
          <a:xfrm>
            <a:off x="5344400"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Salta</a:t>
            </a:r>
            <a:endParaRPr lang="es-AR" sz="700" dirty="0">
              <a:solidFill>
                <a:prstClr val="white"/>
              </a:solidFill>
              <a:latin typeface="Arial" pitchFamily="34" charset="0"/>
              <a:cs typeface="Arial" pitchFamily="34" charset="0"/>
            </a:endParaRPr>
          </a:p>
        </p:txBody>
      </p:sp>
      <p:sp>
        <p:nvSpPr>
          <p:cNvPr id="65" name="64 Rectángulo"/>
          <p:cNvSpPr/>
          <p:nvPr/>
        </p:nvSpPr>
        <p:spPr>
          <a:xfrm>
            <a:off x="5866190" y="5513204"/>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Marcos Paz</a:t>
            </a:r>
            <a:endParaRPr lang="es-AR" sz="700" dirty="0">
              <a:solidFill>
                <a:prstClr val="white"/>
              </a:solidFill>
              <a:latin typeface="Arial" pitchFamily="34" charset="0"/>
              <a:cs typeface="Arial" pitchFamily="34" charset="0"/>
            </a:endParaRPr>
          </a:p>
        </p:txBody>
      </p:sp>
      <p:sp>
        <p:nvSpPr>
          <p:cNvPr id="66" name="65 Rectángulo"/>
          <p:cNvSpPr/>
          <p:nvPr/>
        </p:nvSpPr>
        <p:spPr>
          <a:xfrm>
            <a:off x="6422638" y="5296359"/>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Gral. Pico</a:t>
            </a:r>
            <a:endParaRPr lang="es-AR" sz="700" dirty="0">
              <a:solidFill>
                <a:prstClr val="white"/>
              </a:solidFill>
              <a:latin typeface="Arial" pitchFamily="34" charset="0"/>
              <a:cs typeface="Arial" pitchFamily="34" charset="0"/>
            </a:endParaRPr>
          </a:p>
        </p:txBody>
      </p:sp>
      <p:sp>
        <p:nvSpPr>
          <p:cNvPr id="67" name="66 Rectángulo"/>
          <p:cNvSpPr/>
          <p:nvPr/>
        </p:nvSpPr>
        <p:spPr>
          <a:xfrm>
            <a:off x="6987742" y="5299273"/>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Sta. Rosa</a:t>
            </a:r>
            <a:endParaRPr lang="es-AR" sz="700" dirty="0">
              <a:solidFill>
                <a:prstClr val="white"/>
              </a:solidFill>
              <a:latin typeface="Arial" pitchFamily="34" charset="0"/>
              <a:cs typeface="Arial" pitchFamily="34" charset="0"/>
            </a:endParaRPr>
          </a:p>
        </p:txBody>
      </p:sp>
      <p:sp>
        <p:nvSpPr>
          <p:cNvPr id="68" name="67 Rectángulo"/>
          <p:cNvSpPr/>
          <p:nvPr/>
        </p:nvSpPr>
        <p:spPr>
          <a:xfrm>
            <a:off x="7499274" y="5300180"/>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69" name="68 Rectángulo"/>
          <p:cNvSpPr/>
          <p:nvPr/>
        </p:nvSpPr>
        <p:spPr>
          <a:xfrm>
            <a:off x="8060309" y="5300180"/>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 Estero</a:t>
            </a:r>
            <a:endParaRPr lang="es-AR" sz="700" dirty="0">
              <a:solidFill>
                <a:prstClr val="white"/>
              </a:solidFill>
              <a:latin typeface="Arial" pitchFamily="34" charset="0"/>
              <a:cs typeface="Arial" pitchFamily="34" charset="0"/>
            </a:endParaRPr>
          </a:p>
        </p:txBody>
      </p:sp>
      <p:sp>
        <p:nvSpPr>
          <p:cNvPr id="70" name="69 Rectángulo"/>
          <p:cNvSpPr/>
          <p:nvPr/>
        </p:nvSpPr>
        <p:spPr>
          <a:xfrm>
            <a:off x="459167" y="3325093"/>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71" name="70 Rectángulo"/>
          <p:cNvSpPr/>
          <p:nvPr/>
        </p:nvSpPr>
        <p:spPr>
          <a:xfrm>
            <a:off x="1005586" y="3325093"/>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Marcos Paz</a:t>
            </a:r>
            <a:endParaRPr lang="es-AR" sz="700" dirty="0">
              <a:solidFill>
                <a:prstClr val="white"/>
              </a:solidFill>
              <a:latin typeface="Arial" pitchFamily="34" charset="0"/>
              <a:cs typeface="Arial" pitchFamily="34" charset="0"/>
            </a:endParaRPr>
          </a:p>
        </p:txBody>
      </p:sp>
      <p:sp>
        <p:nvSpPr>
          <p:cNvPr id="72" name="71 Rectángulo"/>
          <p:cNvSpPr/>
          <p:nvPr/>
        </p:nvSpPr>
        <p:spPr>
          <a:xfrm>
            <a:off x="2795073" y="3325093"/>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77" name="76 CuadroTexto"/>
          <p:cNvSpPr txBox="1"/>
          <p:nvPr/>
        </p:nvSpPr>
        <p:spPr>
          <a:xfrm>
            <a:off x="232470" y="6115362"/>
            <a:ext cx="8804026" cy="553998"/>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No se observan cambios </a:t>
            </a:r>
            <a:r>
              <a:rPr lang="es-MX" sz="1500" dirty="0" smtClean="0">
                <a:solidFill>
                  <a:srgbClr val="17375E"/>
                </a:solidFill>
                <a:latin typeface="Arial" pitchFamily="34" charset="0"/>
                <a:cs typeface="Arial" pitchFamily="34" charset="0"/>
              </a:rPr>
              <a:t>significativos en la cantidad de personas alojadas según unidad penitenciaria respecto </a:t>
            </a:r>
            <a:r>
              <a:rPr lang="es-MX" sz="1500" dirty="0" smtClean="0">
                <a:solidFill>
                  <a:srgbClr val="17375E"/>
                </a:solidFill>
                <a:latin typeface="Arial" pitchFamily="34" charset="0"/>
                <a:cs typeface="Arial" pitchFamily="34" charset="0"/>
              </a:rPr>
              <a:t>del mes anterior.  </a:t>
            </a:r>
            <a:endParaRPr lang="es-AR" sz="1500" dirty="0">
              <a:solidFill>
                <a:srgbClr val="17375E"/>
              </a:solidFill>
              <a:latin typeface="Arial" pitchFamily="34" charset="0"/>
              <a:cs typeface="Arial" pitchFamily="34" charset="0"/>
            </a:endParaRPr>
          </a:p>
        </p:txBody>
      </p:sp>
      <p:sp>
        <p:nvSpPr>
          <p:cNvPr id="78" name="2 Marcador de contenido"/>
          <p:cNvSpPr txBox="1">
            <a:spLocks/>
          </p:cNvSpPr>
          <p:nvPr/>
        </p:nvSpPr>
        <p:spPr>
          <a:xfrm>
            <a:off x="4099940" y="1135285"/>
            <a:ext cx="4645395" cy="63753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r>
              <a:rPr lang="es-MX" sz="1400" dirty="0" smtClean="0">
                <a:latin typeface="Arial" pitchFamily="34" charset="0"/>
                <a:cs typeface="Arial" pitchFamily="34" charset="0"/>
              </a:rPr>
              <a:t>Evolución respecto al mes anterior</a:t>
            </a:r>
            <a:endParaRPr lang="es-AR" sz="1200" dirty="0">
              <a:latin typeface="Arial" pitchFamily="34" charset="0"/>
              <a:cs typeface="Arial" pitchFamily="34" charset="0"/>
            </a:endParaRPr>
          </a:p>
        </p:txBody>
      </p:sp>
      <p:sp>
        <p:nvSpPr>
          <p:cNvPr id="74" name="73 Llamada con línea 1"/>
          <p:cNvSpPr/>
          <p:nvPr/>
        </p:nvSpPr>
        <p:spPr>
          <a:xfrm>
            <a:off x="6415633" y="3627042"/>
            <a:ext cx="2103006" cy="856634"/>
          </a:xfrm>
          <a:prstGeom prst="borderCallout1">
            <a:avLst>
              <a:gd name="adj1" fmla="val 103405"/>
              <a:gd name="adj2" fmla="val 49558"/>
              <a:gd name="adj3" fmla="val 121815"/>
              <a:gd name="adj4" fmla="val 5361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dirty="0" smtClean="0">
                <a:solidFill>
                  <a:prstClr val="white"/>
                </a:solidFill>
                <a:latin typeface="Arial" pitchFamily="34" charset="0"/>
                <a:cs typeface="Arial" pitchFamily="34" charset="0"/>
              </a:rPr>
              <a:t>Por resolución de mayo de 2014 se habilita traslado de detenidos por crímenes de Lesa Humanidad a la Unidad 31 de mujeres. La composición actual es de 81 mujeres y 106 “adultos mayores”, tal como los denomina el SPF.</a:t>
            </a:r>
            <a:endParaRPr lang="es-AR" sz="800" dirty="0">
              <a:solidFill>
                <a:prstClr val="white"/>
              </a:solidFill>
              <a:latin typeface="Arial" pitchFamily="34" charset="0"/>
              <a:cs typeface="Arial" pitchFamily="34" charset="0"/>
            </a:endParaRPr>
          </a:p>
        </p:txBody>
      </p:sp>
      <p:sp>
        <p:nvSpPr>
          <p:cNvPr id="41" name="40 Rectángulo"/>
          <p:cNvSpPr/>
          <p:nvPr/>
        </p:nvSpPr>
        <p:spPr>
          <a:xfrm>
            <a:off x="182205" y="6074246"/>
            <a:ext cx="8854291" cy="64313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
        <p:nvSpPr>
          <p:cNvPr id="76" name="16 CuadroTexto"/>
          <p:cNvSpPr txBox="1"/>
          <p:nvPr/>
        </p:nvSpPr>
        <p:spPr>
          <a:xfrm>
            <a:off x="100367" y="5733256"/>
            <a:ext cx="2406428" cy="215444"/>
          </a:xfrm>
          <a:prstGeom prst="rect">
            <a:avLst/>
          </a:prstGeom>
          <a:noFill/>
        </p:spPr>
        <p:txBody>
          <a:bodyPr wrap="none" rtlCol="0">
            <a:spAutoFit/>
          </a:bodyPr>
          <a:lstStyle/>
          <a:p>
            <a:r>
              <a:rPr lang="es-MX" sz="800" dirty="0" smtClean="0">
                <a:latin typeface="Arial" pitchFamily="34" charset="0"/>
                <a:cs typeface="Arial" pitchFamily="34" charset="0"/>
              </a:rPr>
              <a:t>Fuente: Partes semanales enviados por el SPF.</a:t>
            </a:r>
            <a:endParaRPr lang="es-AR" sz="800" dirty="0">
              <a:latin typeface="Arial" pitchFamily="34" charset="0"/>
              <a:cs typeface="Arial" pitchFamily="34" charset="0"/>
            </a:endParaRPr>
          </a:p>
        </p:txBody>
      </p:sp>
    </p:spTree>
    <p:extLst>
      <p:ext uri="{BB962C8B-B14F-4D97-AF65-F5344CB8AC3E}">
        <p14:creationId xmlns:p14="http://schemas.microsoft.com/office/powerpoint/2010/main" val="3546741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1 Título"/>
          <p:cNvSpPr txBox="1">
            <a:spLocks/>
          </p:cNvSpPr>
          <p:nvPr/>
        </p:nvSpPr>
        <p:spPr>
          <a:xfrm>
            <a:off x="182205" y="217215"/>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1800" dirty="0" smtClean="0">
                <a:solidFill>
                  <a:srgbClr val="1F497D">
                    <a:lumMod val="75000"/>
                  </a:srgbClr>
                </a:solidFill>
                <a:latin typeface="Arial" pitchFamily="34" charset="0"/>
                <a:cs typeface="Arial" pitchFamily="34" charset="0"/>
              </a:rPr>
              <a:t>Evolución de la población en los principales establecimientos penitenciarios</a:t>
            </a:r>
            <a:endParaRPr lang="es-AR" sz="18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77" name="76 CuadroTexto"/>
          <p:cNvSpPr txBox="1"/>
          <p:nvPr/>
        </p:nvSpPr>
        <p:spPr>
          <a:xfrm>
            <a:off x="205270" y="6115362"/>
            <a:ext cx="8817275" cy="584775"/>
          </a:xfrm>
          <a:prstGeom prst="rect">
            <a:avLst/>
          </a:prstGeom>
          <a:noFill/>
        </p:spPr>
        <p:txBody>
          <a:bodyPr wrap="square" rtlCol="0">
            <a:spAutoFit/>
          </a:bodyPr>
          <a:lstStyle/>
          <a:p>
            <a:pPr algn="just"/>
            <a:r>
              <a:rPr lang="es-MX" sz="1600" dirty="0" smtClean="0">
                <a:solidFill>
                  <a:srgbClr val="17375E"/>
                </a:solidFill>
                <a:latin typeface="Arial" pitchFamily="34" charset="0"/>
                <a:cs typeface="Arial" pitchFamily="34" charset="0"/>
              </a:rPr>
              <a:t>Durante el semestre se aprecia el crecimiento la población alojada en los Complejos I y II, mientras que disminuye la cantidad de detenidos alojados en Devoto.</a:t>
            </a:r>
            <a:endParaRPr lang="es-AR" sz="1600" dirty="0">
              <a:solidFill>
                <a:srgbClr val="17375E"/>
              </a:solidFill>
              <a:latin typeface="Arial" pitchFamily="34" charset="0"/>
              <a:cs typeface="Arial" pitchFamily="34" charset="0"/>
            </a:endParaRPr>
          </a:p>
        </p:txBody>
      </p:sp>
      <p:sp>
        <p:nvSpPr>
          <p:cNvPr id="3" name="2 CuadroTexto"/>
          <p:cNvSpPr txBox="1"/>
          <p:nvPr/>
        </p:nvSpPr>
        <p:spPr>
          <a:xfrm>
            <a:off x="190833" y="2213492"/>
            <a:ext cx="643125" cy="307777"/>
          </a:xfrm>
          <a:prstGeom prst="rect">
            <a:avLst/>
          </a:prstGeom>
          <a:noFill/>
        </p:spPr>
        <p:txBody>
          <a:bodyPr wrap="none" rtlCol="0">
            <a:spAutoFit/>
          </a:bodyPr>
          <a:lstStyle/>
          <a:p>
            <a:r>
              <a:rPr lang="es-MX" sz="1400" dirty="0" smtClean="0">
                <a:solidFill>
                  <a:prstClr val="black"/>
                </a:solidFill>
                <a:latin typeface="Arial" panose="020B0604020202020204" pitchFamily="34" charset="0"/>
                <a:cs typeface="Arial" panose="020B0604020202020204" pitchFamily="34" charset="0"/>
              </a:rPr>
              <a:t>CPF I</a:t>
            </a:r>
            <a:endParaRPr lang="es-AR" sz="1400" dirty="0">
              <a:solidFill>
                <a:prstClr val="black"/>
              </a:solidFill>
              <a:latin typeface="Arial" panose="020B0604020202020204" pitchFamily="34" charset="0"/>
              <a:cs typeface="Arial" panose="020B0604020202020204" pitchFamily="34" charset="0"/>
            </a:endParaRPr>
          </a:p>
        </p:txBody>
      </p:sp>
      <p:sp>
        <p:nvSpPr>
          <p:cNvPr id="81" name="80 CuadroTexto"/>
          <p:cNvSpPr txBox="1"/>
          <p:nvPr/>
        </p:nvSpPr>
        <p:spPr>
          <a:xfrm>
            <a:off x="198797" y="3448050"/>
            <a:ext cx="692818" cy="307777"/>
          </a:xfrm>
          <a:prstGeom prst="rect">
            <a:avLst/>
          </a:prstGeom>
          <a:noFill/>
        </p:spPr>
        <p:txBody>
          <a:bodyPr wrap="none" rtlCol="0">
            <a:spAutoFit/>
          </a:bodyPr>
          <a:lstStyle/>
          <a:p>
            <a:r>
              <a:rPr lang="es-MX" sz="1400" dirty="0" smtClean="0">
                <a:solidFill>
                  <a:prstClr val="black"/>
                </a:solidFill>
                <a:latin typeface="Arial" panose="020B0604020202020204" pitchFamily="34" charset="0"/>
                <a:cs typeface="Arial" panose="020B0604020202020204" pitchFamily="34" charset="0"/>
              </a:rPr>
              <a:t>CPF II</a:t>
            </a:r>
            <a:endParaRPr lang="es-AR" sz="1400" dirty="0">
              <a:solidFill>
                <a:prstClr val="black"/>
              </a:solidFill>
              <a:latin typeface="Arial" panose="020B0604020202020204" pitchFamily="34" charset="0"/>
              <a:cs typeface="Arial" panose="020B0604020202020204" pitchFamily="34" charset="0"/>
            </a:endParaRPr>
          </a:p>
        </p:txBody>
      </p:sp>
      <p:sp>
        <p:nvSpPr>
          <p:cNvPr id="82" name="81 CuadroTexto"/>
          <p:cNvSpPr txBox="1"/>
          <p:nvPr/>
        </p:nvSpPr>
        <p:spPr>
          <a:xfrm>
            <a:off x="262420" y="4767627"/>
            <a:ext cx="675185" cy="523220"/>
          </a:xfrm>
          <a:prstGeom prst="rect">
            <a:avLst/>
          </a:prstGeom>
          <a:noFill/>
        </p:spPr>
        <p:txBody>
          <a:bodyPr wrap="none" rtlCol="0">
            <a:spAutoFit/>
          </a:bodyPr>
          <a:lstStyle/>
          <a:p>
            <a:pPr algn="ctr"/>
            <a:r>
              <a:rPr lang="es-MX" sz="1400" dirty="0" smtClean="0">
                <a:solidFill>
                  <a:prstClr val="black"/>
                </a:solidFill>
                <a:latin typeface="Arial" panose="020B0604020202020204" pitchFamily="34" charset="0"/>
                <a:cs typeface="Arial" panose="020B0604020202020204" pitchFamily="34" charset="0"/>
              </a:rPr>
              <a:t>CPF </a:t>
            </a:r>
          </a:p>
          <a:p>
            <a:pPr algn="ctr"/>
            <a:r>
              <a:rPr lang="es-MX" sz="1400" dirty="0" smtClean="0">
                <a:solidFill>
                  <a:prstClr val="black"/>
                </a:solidFill>
                <a:latin typeface="Arial" panose="020B0604020202020204" pitchFamily="34" charset="0"/>
                <a:cs typeface="Arial" panose="020B0604020202020204" pitchFamily="34" charset="0"/>
              </a:rPr>
              <a:t>CABA</a:t>
            </a:r>
            <a:endParaRPr lang="es-AR" sz="1400" dirty="0">
              <a:solidFill>
                <a:prstClr val="black"/>
              </a:solidFill>
              <a:latin typeface="Arial" panose="020B0604020202020204" pitchFamily="34" charset="0"/>
              <a:cs typeface="Arial" panose="020B0604020202020204" pitchFamily="34" charset="0"/>
            </a:endParaRPr>
          </a:p>
        </p:txBody>
      </p:sp>
      <p:graphicFrame>
        <p:nvGraphicFramePr>
          <p:cNvPr id="4" name="3 Gráfico"/>
          <p:cNvGraphicFramePr/>
          <p:nvPr>
            <p:extLst>
              <p:ext uri="{D42A27DB-BD31-4B8C-83A1-F6EECF244321}">
                <p14:modId xmlns:p14="http://schemas.microsoft.com/office/powerpoint/2010/main" val="542570298"/>
              </p:ext>
            </p:extLst>
          </p:nvPr>
        </p:nvGraphicFramePr>
        <p:xfrm>
          <a:off x="755576" y="1686949"/>
          <a:ext cx="6651610" cy="11679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3" name="82 Gráfico"/>
          <p:cNvGraphicFramePr/>
          <p:nvPr>
            <p:extLst>
              <p:ext uri="{D42A27DB-BD31-4B8C-83A1-F6EECF244321}">
                <p14:modId xmlns:p14="http://schemas.microsoft.com/office/powerpoint/2010/main" val="535155943"/>
              </p:ext>
            </p:extLst>
          </p:nvPr>
        </p:nvGraphicFramePr>
        <p:xfrm>
          <a:off x="755576" y="3118377"/>
          <a:ext cx="6651610" cy="11679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4" name="83 Gráfico"/>
          <p:cNvGraphicFramePr/>
          <p:nvPr>
            <p:extLst>
              <p:ext uri="{D42A27DB-BD31-4B8C-83A1-F6EECF244321}">
                <p14:modId xmlns:p14="http://schemas.microsoft.com/office/powerpoint/2010/main" val="2591626388"/>
              </p:ext>
            </p:extLst>
          </p:nvPr>
        </p:nvGraphicFramePr>
        <p:xfrm>
          <a:off x="755576" y="4493344"/>
          <a:ext cx="6651610" cy="1167904"/>
        </p:xfrm>
        <a:graphic>
          <a:graphicData uri="http://schemas.openxmlformats.org/drawingml/2006/chart">
            <c:chart xmlns:c="http://schemas.openxmlformats.org/drawingml/2006/chart" xmlns:r="http://schemas.openxmlformats.org/officeDocument/2006/relationships" r:id="rId5"/>
          </a:graphicData>
        </a:graphic>
      </p:graphicFrame>
      <p:sp>
        <p:nvSpPr>
          <p:cNvPr id="5" name="4 Llamada rectangular redondeada"/>
          <p:cNvSpPr/>
          <p:nvPr/>
        </p:nvSpPr>
        <p:spPr>
          <a:xfrm>
            <a:off x="7227221" y="1861384"/>
            <a:ext cx="1389575" cy="525669"/>
          </a:xfrm>
          <a:prstGeom prst="wedgeRoundRectCallout">
            <a:avLst>
              <a:gd name="adj1" fmla="val -73086"/>
              <a:gd name="adj2" fmla="val -18406"/>
              <a:gd name="adj3" fmla="val 16667"/>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s-MX" sz="1000" dirty="0" smtClean="0">
                <a:solidFill>
                  <a:prstClr val="white"/>
                </a:solidFill>
                <a:latin typeface="Arial" panose="020B0604020202020204" pitchFamily="34" charset="0"/>
                <a:cs typeface="Arial" panose="020B0604020202020204" pitchFamily="34" charset="0"/>
              </a:rPr>
              <a:t>Acumulado anual:</a:t>
            </a:r>
          </a:p>
          <a:p>
            <a:pPr algn="ctr"/>
            <a:r>
              <a:rPr lang="es-MX" sz="1000" dirty="0" smtClean="0">
                <a:solidFill>
                  <a:prstClr val="white"/>
                </a:solidFill>
                <a:latin typeface="Arial" panose="020B0604020202020204" pitchFamily="34" charset="0"/>
                <a:cs typeface="Arial" panose="020B0604020202020204" pitchFamily="34" charset="0"/>
              </a:rPr>
              <a:t>+81 personas</a:t>
            </a:r>
          </a:p>
          <a:p>
            <a:pPr algn="ctr"/>
            <a:r>
              <a:rPr lang="es-MX" sz="1000" dirty="0" smtClean="0">
                <a:solidFill>
                  <a:prstClr val="white"/>
                </a:solidFill>
                <a:latin typeface="Arial" panose="020B0604020202020204" pitchFamily="34" charset="0"/>
                <a:cs typeface="Arial" panose="020B0604020202020204" pitchFamily="34" charset="0"/>
              </a:rPr>
              <a:t>+4%</a:t>
            </a:r>
          </a:p>
        </p:txBody>
      </p:sp>
      <p:sp>
        <p:nvSpPr>
          <p:cNvPr id="2" name="1 Rectángulo"/>
          <p:cNvSpPr/>
          <p:nvPr/>
        </p:nvSpPr>
        <p:spPr>
          <a:xfrm>
            <a:off x="182204" y="1044025"/>
            <a:ext cx="8134212" cy="584775"/>
          </a:xfrm>
          <a:prstGeom prst="rect">
            <a:avLst/>
          </a:prstGeom>
        </p:spPr>
        <p:txBody>
          <a:bodyPr wrap="square">
            <a:spAutoFit/>
          </a:bodyPr>
          <a:lstStyle/>
          <a:p>
            <a:r>
              <a:rPr lang="es-AR" sz="1600" dirty="0" smtClean="0">
                <a:solidFill>
                  <a:srgbClr val="1F497D">
                    <a:lumMod val="75000"/>
                  </a:srgbClr>
                </a:solidFill>
                <a:latin typeface="Arial" pitchFamily="34" charset="0"/>
                <a:cs typeface="Arial" pitchFamily="34" charset="0"/>
              </a:rPr>
              <a:t>Los </a:t>
            </a:r>
            <a:r>
              <a:rPr lang="es-AR" sz="1600" dirty="0">
                <a:solidFill>
                  <a:srgbClr val="1F497D">
                    <a:lumMod val="75000"/>
                  </a:srgbClr>
                </a:solidFill>
                <a:latin typeface="Arial" pitchFamily="34" charset="0"/>
                <a:cs typeface="Arial" pitchFamily="34" charset="0"/>
              </a:rPr>
              <a:t>tres principales complejos de AMBA </a:t>
            </a:r>
            <a:r>
              <a:rPr lang="es-AR" sz="1600" dirty="0" smtClean="0">
                <a:solidFill>
                  <a:srgbClr val="1F497D">
                    <a:lumMod val="75000"/>
                  </a:srgbClr>
                </a:solidFill>
                <a:latin typeface="Arial" pitchFamily="34" charset="0"/>
                <a:cs typeface="Arial" pitchFamily="34" charset="0"/>
              </a:rPr>
              <a:t>concentran el </a:t>
            </a:r>
            <a:r>
              <a:rPr lang="es-AR" sz="1600" dirty="0">
                <a:solidFill>
                  <a:srgbClr val="1F497D">
                    <a:lumMod val="75000"/>
                  </a:srgbClr>
                </a:solidFill>
                <a:latin typeface="Arial" pitchFamily="34" charset="0"/>
                <a:cs typeface="Arial" pitchFamily="34" charset="0"/>
              </a:rPr>
              <a:t>52% de la población detenida en establecimientos del </a:t>
            </a:r>
            <a:r>
              <a:rPr lang="es-AR" sz="1600" dirty="0" smtClean="0">
                <a:solidFill>
                  <a:srgbClr val="1F497D">
                    <a:lumMod val="75000"/>
                  </a:srgbClr>
                </a:solidFill>
                <a:latin typeface="Arial" pitchFamily="34" charset="0"/>
                <a:cs typeface="Arial" pitchFamily="34" charset="0"/>
              </a:rPr>
              <a:t>SPF:</a:t>
            </a:r>
            <a:endParaRPr lang="es-AR" sz="1600" dirty="0">
              <a:solidFill>
                <a:srgbClr val="1F497D">
                  <a:lumMod val="75000"/>
                </a:srgbClr>
              </a:solidFill>
              <a:latin typeface="Arial" pitchFamily="34" charset="0"/>
              <a:cs typeface="Arial" pitchFamily="34" charset="0"/>
            </a:endParaRPr>
          </a:p>
        </p:txBody>
      </p:sp>
      <p:sp>
        <p:nvSpPr>
          <p:cNvPr id="21" name="20 CuadroTexto"/>
          <p:cNvSpPr txBox="1"/>
          <p:nvPr/>
        </p:nvSpPr>
        <p:spPr>
          <a:xfrm>
            <a:off x="2411760" y="2788680"/>
            <a:ext cx="3888432" cy="261610"/>
          </a:xfrm>
          <a:prstGeom prst="rect">
            <a:avLst/>
          </a:prstGeom>
          <a:noFill/>
        </p:spPr>
        <p:txBody>
          <a:bodyPr wrap="square" rtlCol="0">
            <a:spAutoFit/>
          </a:bodyPr>
          <a:lstStyle/>
          <a:p>
            <a:pPr algn="ctr"/>
            <a:r>
              <a:rPr lang="es-MX" sz="1050" dirty="0" smtClean="0">
                <a:solidFill>
                  <a:prstClr val="white"/>
                </a:solidFill>
                <a:latin typeface="Arial" panose="020B0604020202020204" pitchFamily="34" charset="0"/>
                <a:cs typeface="Arial" panose="020B0604020202020204" pitchFamily="34" charset="0"/>
              </a:rPr>
              <a:t>+140 personas durante 204 </a:t>
            </a:r>
            <a:endParaRPr lang="es-AR" sz="1050" dirty="0">
              <a:solidFill>
                <a:prstClr val="white"/>
              </a:solidFill>
              <a:latin typeface="Arial" panose="020B0604020202020204" pitchFamily="34" charset="0"/>
              <a:cs typeface="Arial" panose="020B0604020202020204" pitchFamily="34" charset="0"/>
            </a:endParaRPr>
          </a:p>
        </p:txBody>
      </p:sp>
      <p:sp>
        <p:nvSpPr>
          <p:cNvPr id="24" name="23 Llamada rectangular redondeada"/>
          <p:cNvSpPr/>
          <p:nvPr/>
        </p:nvSpPr>
        <p:spPr>
          <a:xfrm>
            <a:off x="7243586" y="2975339"/>
            <a:ext cx="1389575" cy="525669"/>
          </a:xfrm>
          <a:prstGeom prst="wedgeRoundRectCallout">
            <a:avLst>
              <a:gd name="adj1" fmla="val -78671"/>
              <a:gd name="adj2" fmla="val 36296"/>
              <a:gd name="adj3" fmla="val 16667"/>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s-MX" sz="1000" dirty="0" smtClean="0">
                <a:solidFill>
                  <a:prstClr val="white"/>
                </a:solidFill>
                <a:latin typeface="Arial" panose="020B0604020202020204" pitchFamily="34" charset="0"/>
                <a:cs typeface="Arial" panose="020B0604020202020204" pitchFamily="34" charset="0"/>
              </a:rPr>
              <a:t>Acumulado anual:</a:t>
            </a:r>
          </a:p>
          <a:p>
            <a:pPr algn="ctr"/>
            <a:r>
              <a:rPr lang="es-MX" sz="1000" dirty="0" smtClean="0">
                <a:solidFill>
                  <a:prstClr val="white"/>
                </a:solidFill>
                <a:latin typeface="Arial" panose="020B0604020202020204" pitchFamily="34" charset="0"/>
                <a:cs typeface="Arial" panose="020B0604020202020204" pitchFamily="34" charset="0"/>
              </a:rPr>
              <a:t>+78 personas</a:t>
            </a:r>
          </a:p>
          <a:p>
            <a:pPr algn="ctr"/>
            <a:r>
              <a:rPr lang="es-MX" sz="1000" dirty="0" smtClean="0">
                <a:solidFill>
                  <a:prstClr val="white"/>
                </a:solidFill>
                <a:latin typeface="Arial" panose="020B0604020202020204" pitchFamily="34" charset="0"/>
                <a:cs typeface="Arial" panose="020B0604020202020204" pitchFamily="34" charset="0"/>
              </a:rPr>
              <a:t>+4,8</a:t>
            </a:r>
          </a:p>
        </p:txBody>
      </p:sp>
      <p:sp>
        <p:nvSpPr>
          <p:cNvPr id="25" name="24 Llamada rectangular redondeada"/>
          <p:cNvSpPr/>
          <p:nvPr/>
        </p:nvSpPr>
        <p:spPr>
          <a:xfrm>
            <a:off x="7282863" y="4679014"/>
            <a:ext cx="1389575" cy="525669"/>
          </a:xfrm>
          <a:prstGeom prst="wedgeRoundRectCallout">
            <a:avLst>
              <a:gd name="adj1" fmla="val -76277"/>
              <a:gd name="adj2" fmla="val 27851"/>
              <a:gd name="adj3" fmla="val 16667"/>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s-MX" sz="1000" dirty="0" smtClean="0">
                <a:solidFill>
                  <a:prstClr val="white"/>
                </a:solidFill>
                <a:latin typeface="Arial" panose="020B0604020202020204" pitchFamily="34" charset="0"/>
                <a:cs typeface="Arial" panose="020B0604020202020204" pitchFamily="34" charset="0"/>
              </a:rPr>
              <a:t>Acumulado anual:</a:t>
            </a:r>
          </a:p>
          <a:p>
            <a:pPr algn="ctr"/>
            <a:r>
              <a:rPr lang="es-MX" sz="1000" dirty="0" smtClean="0">
                <a:solidFill>
                  <a:prstClr val="white"/>
                </a:solidFill>
                <a:latin typeface="Arial" panose="020B0604020202020204" pitchFamily="34" charset="0"/>
                <a:cs typeface="Arial" panose="020B0604020202020204" pitchFamily="34" charset="0"/>
              </a:rPr>
              <a:t>-81personas</a:t>
            </a:r>
          </a:p>
          <a:p>
            <a:pPr algn="ctr"/>
            <a:r>
              <a:rPr lang="es-MX" sz="1000" dirty="0" smtClean="0">
                <a:solidFill>
                  <a:prstClr val="white"/>
                </a:solidFill>
                <a:latin typeface="Arial" panose="020B0604020202020204" pitchFamily="34" charset="0"/>
                <a:cs typeface="Arial" panose="020B0604020202020204" pitchFamily="34" charset="0"/>
              </a:rPr>
              <a:t>-4,5%</a:t>
            </a:r>
          </a:p>
        </p:txBody>
      </p:sp>
      <p:sp>
        <p:nvSpPr>
          <p:cNvPr id="26" name="25 Rectángulo"/>
          <p:cNvSpPr/>
          <p:nvPr/>
        </p:nvSpPr>
        <p:spPr>
          <a:xfrm>
            <a:off x="182205" y="6006717"/>
            <a:ext cx="8854291" cy="77818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cxnSp>
        <p:nvCxnSpPr>
          <p:cNvPr id="8" name="7 Conector recto"/>
          <p:cNvCxnSpPr/>
          <p:nvPr/>
        </p:nvCxnSpPr>
        <p:spPr>
          <a:xfrm>
            <a:off x="1573626" y="2327133"/>
            <a:ext cx="515861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1331640" y="3717032"/>
            <a:ext cx="5400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1475656" y="4797152"/>
            <a:ext cx="525658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V="1">
            <a:off x="6732240" y="2081087"/>
            <a:ext cx="0" cy="199705"/>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flipV="1">
            <a:off x="6732240" y="3483756"/>
            <a:ext cx="0" cy="199705"/>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468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1 Título"/>
          <p:cNvSpPr txBox="1">
            <a:spLocks/>
          </p:cNvSpPr>
          <p:nvPr/>
        </p:nvSpPr>
        <p:spPr>
          <a:xfrm>
            <a:off x="683568" y="256385"/>
            <a:ext cx="78243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b="1" dirty="0">
                <a:solidFill>
                  <a:schemeClr val="bg1"/>
                </a:solidFill>
                <a:latin typeface="Arial"/>
                <a:ea typeface="+mn-ea"/>
                <a:cs typeface="Arial"/>
              </a:rPr>
              <a:t>Introducción</a:t>
            </a:r>
            <a:endParaRPr lang="es-AR" sz="4000" b="1" dirty="0">
              <a:solidFill>
                <a:schemeClr val="bg1"/>
              </a:solidFill>
              <a:latin typeface="Arial"/>
              <a:ea typeface="+mn-ea"/>
              <a:cs typeface="Arial"/>
            </a:endParaRPr>
          </a:p>
        </p:txBody>
      </p:sp>
      <p:sp>
        <p:nvSpPr>
          <p:cNvPr id="5" name="4 Rectángulo"/>
          <p:cNvSpPr/>
          <p:nvPr/>
        </p:nvSpPr>
        <p:spPr>
          <a:xfrm>
            <a:off x="107504" y="5733256"/>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2 Marcador de contenido"/>
          <p:cNvSpPr txBox="1">
            <a:spLocks/>
          </p:cNvSpPr>
          <p:nvPr/>
        </p:nvSpPr>
        <p:spPr>
          <a:xfrm>
            <a:off x="683568" y="2132856"/>
            <a:ext cx="7931224" cy="39498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MX" sz="2000" dirty="0">
                <a:solidFill>
                  <a:schemeClr val="tx2">
                    <a:lumMod val="75000"/>
                  </a:schemeClr>
                </a:solidFill>
                <a:latin typeface="Arial" pitchFamily="34" charset="0"/>
                <a:cs typeface="Arial" pitchFamily="34" charset="0"/>
              </a:rPr>
              <a:t>La información contenida en el presente reporte es producto de la sistematización de los partes semanales enviados por el Servicio Penitenciario Federal (SPF) a PROCUVIN. </a:t>
            </a:r>
          </a:p>
          <a:p>
            <a:pPr algn="just"/>
            <a:endParaRPr lang="es-MX" sz="2000" dirty="0">
              <a:solidFill>
                <a:schemeClr val="tx2">
                  <a:lumMod val="75000"/>
                </a:schemeClr>
              </a:solidFill>
              <a:latin typeface="Arial" pitchFamily="34" charset="0"/>
              <a:cs typeface="Arial" pitchFamily="34" charset="0"/>
            </a:endParaRPr>
          </a:p>
          <a:p>
            <a:pPr algn="just"/>
            <a:r>
              <a:rPr lang="es-MX" sz="2000" dirty="0">
                <a:solidFill>
                  <a:schemeClr val="tx2">
                    <a:lumMod val="75000"/>
                  </a:schemeClr>
                </a:solidFill>
                <a:latin typeface="Arial" pitchFamily="34" charset="0"/>
                <a:cs typeface="Arial" pitchFamily="34" charset="0"/>
              </a:rPr>
              <a:t>La Procuraduría posee la facultad de requerir información a las distintas agencias penales a fin de conocer y caracterizar el universo sobre el que interviene.</a:t>
            </a:r>
          </a:p>
          <a:p>
            <a:pPr algn="just"/>
            <a:endParaRPr lang="es-MX" sz="2000" dirty="0">
              <a:solidFill>
                <a:schemeClr val="tx2">
                  <a:lumMod val="75000"/>
                </a:schemeClr>
              </a:solidFill>
              <a:latin typeface="Arial" pitchFamily="34" charset="0"/>
              <a:cs typeface="Arial" pitchFamily="34" charset="0"/>
            </a:endParaRPr>
          </a:p>
          <a:p>
            <a:pPr algn="just"/>
            <a:r>
              <a:rPr lang="es-MX" sz="2000" dirty="0">
                <a:solidFill>
                  <a:schemeClr val="tx2">
                    <a:lumMod val="75000"/>
                  </a:schemeClr>
                </a:solidFill>
                <a:latin typeface="Arial" pitchFamily="34" charset="0"/>
                <a:cs typeface="Arial" pitchFamily="34" charset="0"/>
              </a:rPr>
              <a:t>El área de Registro y Bases de Datos recibe esta información como insumo estadístico </a:t>
            </a:r>
            <a:r>
              <a:rPr lang="es-MX" sz="2000" dirty="0" smtClean="0">
                <a:solidFill>
                  <a:schemeClr val="tx2">
                    <a:lumMod val="75000"/>
                  </a:schemeClr>
                </a:solidFill>
                <a:latin typeface="Arial" pitchFamily="34" charset="0"/>
                <a:cs typeface="Arial" pitchFamily="34" charset="0"/>
              </a:rPr>
              <a:t>descriptivo, pero </a:t>
            </a:r>
            <a:r>
              <a:rPr lang="es-MX" sz="2000" dirty="0">
                <a:solidFill>
                  <a:schemeClr val="tx2">
                    <a:lumMod val="75000"/>
                  </a:schemeClr>
                </a:solidFill>
                <a:latin typeface="Arial" pitchFamily="34" charset="0"/>
                <a:cs typeface="Arial" pitchFamily="34" charset="0"/>
              </a:rPr>
              <a:t>también como herramienta de análisis del sistema carcelario</a:t>
            </a:r>
            <a:r>
              <a:rPr lang="es-MX" sz="2400" dirty="0" smtClean="0">
                <a:latin typeface="Arial" pitchFamily="34" charset="0"/>
                <a:cs typeface="Arial" pitchFamily="34" charset="0"/>
              </a:rPr>
              <a:t>. </a:t>
            </a:r>
            <a:endParaRPr lang="es-AR" sz="2400" dirty="0">
              <a:latin typeface="Arial" pitchFamily="34" charset="0"/>
              <a:cs typeface="Arial" pitchFamily="34" charset="0"/>
            </a:endParaRPr>
          </a:p>
        </p:txBody>
      </p:sp>
    </p:spTree>
    <p:extLst>
      <p:ext uri="{BB962C8B-B14F-4D97-AF65-F5344CB8AC3E}">
        <p14:creationId xmlns:p14="http://schemas.microsoft.com/office/powerpoint/2010/main" val="1276417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7" name="11 Marcador de contenido"/>
          <p:cNvGraphicFramePr>
            <a:graphicFrameLocks/>
          </p:cNvGraphicFramePr>
          <p:nvPr>
            <p:extLst>
              <p:ext uri="{D42A27DB-BD31-4B8C-83A1-F6EECF244321}">
                <p14:modId xmlns:p14="http://schemas.microsoft.com/office/powerpoint/2010/main" val="4006089182"/>
              </p:ext>
            </p:extLst>
          </p:nvPr>
        </p:nvGraphicFramePr>
        <p:xfrm>
          <a:off x="4724450" y="2910191"/>
          <a:ext cx="3807990" cy="1987544"/>
        </p:xfrm>
        <a:graphic>
          <a:graphicData uri="http://schemas.openxmlformats.org/drawingml/2006/chart">
            <c:chart xmlns:c="http://schemas.openxmlformats.org/drawingml/2006/chart" xmlns:r="http://schemas.openxmlformats.org/officeDocument/2006/relationships" r:id="rId3"/>
          </a:graphicData>
        </a:graphic>
      </p:graphicFrame>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población femenina</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60723"/>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73" name="11 Marcador de contenido"/>
          <p:cNvGraphicFramePr>
            <a:graphicFrameLocks/>
          </p:cNvGraphicFramePr>
          <p:nvPr>
            <p:extLst>
              <p:ext uri="{D42A27DB-BD31-4B8C-83A1-F6EECF244321}">
                <p14:modId xmlns:p14="http://schemas.microsoft.com/office/powerpoint/2010/main" val="1420043568"/>
              </p:ext>
            </p:extLst>
          </p:nvPr>
        </p:nvGraphicFramePr>
        <p:xfrm>
          <a:off x="547985" y="3033941"/>
          <a:ext cx="3879775" cy="1811611"/>
        </p:xfrm>
        <a:graphic>
          <a:graphicData uri="http://schemas.openxmlformats.org/drawingml/2006/chart">
            <c:chart xmlns:c="http://schemas.openxmlformats.org/drawingml/2006/chart" xmlns:r="http://schemas.openxmlformats.org/officeDocument/2006/relationships" r:id="rId4"/>
          </a:graphicData>
        </a:graphic>
      </p:graphicFrame>
      <p:sp>
        <p:nvSpPr>
          <p:cNvPr id="75" name="74 CuadroTexto"/>
          <p:cNvSpPr txBox="1"/>
          <p:nvPr/>
        </p:nvSpPr>
        <p:spPr>
          <a:xfrm>
            <a:off x="1748830" y="5325110"/>
            <a:ext cx="1296144" cy="200055"/>
          </a:xfrm>
          <a:prstGeom prst="rect">
            <a:avLst/>
          </a:prstGeom>
          <a:noFill/>
        </p:spPr>
        <p:txBody>
          <a:bodyPr wrap="square" rtlCol="0">
            <a:spAutoFit/>
          </a:bodyPr>
          <a:lstStyle/>
          <a:p>
            <a:pPr algn="ctr"/>
            <a:r>
              <a:rPr lang="es-MX" sz="700" dirty="0" smtClean="0">
                <a:latin typeface="Arial" pitchFamily="34" charset="0"/>
                <a:cs typeface="Arial" pitchFamily="34" charset="0"/>
              </a:rPr>
              <a:t>Base: 746 mujeres</a:t>
            </a:r>
            <a:endParaRPr lang="es-AR" sz="700" dirty="0">
              <a:latin typeface="Arial" pitchFamily="34" charset="0"/>
              <a:cs typeface="Arial" pitchFamily="34" charset="0"/>
            </a:endParaRPr>
          </a:p>
        </p:txBody>
      </p:sp>
      <p:graphicFrame>
        <p:nvGraphicFramePr>
          <p:cNvPr id="79" name="78 Tabla"/>
          <p:cNvGraphicFramePr>
            <a:graphicFrameLocks noGrp="1"/>
          </p:cNvGraphicFramePr>
          <p:nvPr>
            <p:extLst>
              <p:ext uri="{D42A27DB-BD31-4B8C-83A1-F6EECF244321}">
                <p14:modId xmlns:p14="http://schemas.microsoft.com/office/powerpoint/2010/main" val="1380162848"/>
              </p:ext>
            </p:extLst>
          </p:nvPr>
        </p:nvGraphicFramePr>
        <p:xfrm>
          <a:off x="429384" y="4951722"/>
          <a:ext cx="8031052" cy="746775"/>
        </p:xfrm>
        <a:graphic>
          <a:graphicData uri="http://schemas.openxmlformats.org/drawingml/2006/table">
            <a:tbl>
              <a:tblPr firstRow="1" bandRow="1">
                <a:tableStyleId>{5C22544A-7EE6-4342-B048-85BDC9FD1C3A}</a:tableStyleId>
              </a:tblPr>
              <a:tblGrid>
                <a:gridCol w="406621"/>
                <a:gridCol w="406621"/>
                <a:gridCol w="406621"/>
                <a:gridCol w="406621"/>
                <a:gridCol w="406621"/>
                <a:gridCol w="406621"/>
                <a:gridCol w="406621"/>
                <a:gridCol w="406621"/>
                <a:gridCol w="406621"/>
                <a:gridCol w="406621"/>
                <a:gridCol w="406621"/>
                <a:gridCol w="406621"/>
                <a:gridCol w="406621"/>
                <a:gridCol w="406621"/>
                <a:gridCol w="391245"/>
                <a:gridCol w="486778"/>
                <a:gridCol w="486778"/>
                <a:gridCol w="609899"/>
                <a:gridCol w="363658"/>
              </a:tblGrid>
              <a:tr h="221684">
                <a:tc gridSpan="19">
                  <a:txBody>
                    <a:bodyPr/>
                    <a:lstStyle/>
                    <a:p>
                      <a:pPr algn="ctr"/>
                      <a:r>
                        <a:rPr lang="es-MX" sz="1000" dirty="0" smtClean="0">
                          <a:latin typeface="Arial" panose="020B0604020202020204" pitchFamily="34" charset="0"/>
                          <a:cs typeface="Arial" panose="020B0604020202020204" pitchFamily="34" charset="0"/>
                        </a:rPr>
                        <a:t>Mujeres encarceladas preventivamente</a:t>
                      </a: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800" dirty="0"/>
                    </a:p>
                  </a:txBody>
                  <a:tcPr/>
                </a:tc>
                <a:tc hMerge="1">
                  <a:txBody>
                    <a:bodyPr/>
                    <a:lstStyle/>
                    <a:p>
                      <a:pPr algn="ctr"/>
                      <a:endParaRPr lang="es-AR" sz="800" dirty="0"/>
                    </a:p>
                  </a:txBody>
                  <a:tcPr/>
                </a:tc>
                <a:tc hMerge="1">
                  <a:txBody>
                    <a:bodyPr/>
                    <a:lstStyle/>
                    <a:p>
                      <a:endParaRPr lang="es-AR"/>
                    </a:p>
                  </a:txBody>
                  <a:tcPr/>
                </a:tc>
                <a:tc hMerge="1">
                  <a:txBody>
                    <a:bodyPr/>
                    <a:lstStyle/>
                    <a:p>
                      <a:pPr algn="ctr"/>
                      <a:endParaRPr lang="es-AR" sz="1050" dirty="0"/>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r>
              <a:tr h="304815">
                <a:tc>
                  <a:txBody>
                    <a:bodyPr/>
                    <a:lstStyle/>
                    <a:p>
                      <a:pPr algn="ctr"/>
                      <a:r>
                        <a:rPr lang="es-MX" sz="700" dirty="0" smtClean="0">
                          <a:solidFill>
                            <a:schemeClr val="bg1"/>
                          </a:solidFill>
                          <a:latin typeface="Arial" panose="020B0604020202020204" pitchFamily="34" charset="0"/>
                          <a:cs typeface="Arial" panose="020B0604020202020204" pitchFamily="34" charset="0"/>
                        </a:rPr>
                        <a:t>Dic</a:t>
                      </a:r>
                    </a:p>
                    <a:p>
                      <a:pPr algn="ctr"/>
                      <a:r>
                        <a:rPr lang="es-MX" sz="700" dirty="0" smtClean="0">
                          <a:solidFill>
                            <a:schemeClr val="bg1"/>
                          </a:solidFill>
                          <a:latin typeface="Arial" panose="020B0604020202020204" pitchFamily="34" charset="0"/>
                          <a:cs typeface="Arial" panose="020B0604020202020204" pitchFamily="34" charset="0"/>
                        </a:rPr>
                        <a:t> ’13</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3">
                        <a:lumMod val="50000"/>
                      </a:schemeClr>
                    </a:solidFill>
                  </a:tcPr>
                </a:tc>
                <a:tc>
                  <a:txBody>
                    <a:bodyPr/>
                    <a:lstStyle/>
                    <a:p>
                      <a:pPr algn="ctr"/>
                      <a:r>
                        <a:rPr lang="es-MX" sz="700" dirty="0" smtClean="0">
                          <a:latin typeface="Arial" panose="020B0604020202020204" pitchFamily="34" charset="0"/>
                          <a:cs typeface="Arial" panose="020B0604020202020204" pitchFamily="34" charset="0"/>
                        </a:rPr>
                        <a:t>Ene</a:t>
                      </a:r>
                    </a:p>
                    <a:p>
                      <a:pPr algn="ctr"/>
                      <a:r>
                        <a:rPr lang="es-MX" sz="700" dirty="0" smtClean="0">
                          <a:latin typeface="Arial" panose="020B0604020202020204" pitchFamily="34" charset="0"/>
                          <a:cs typeface="Arial" panose="020B0604020202020204" pitchFamily="34" charset="0"/>
                        </a:rPr>
                        <a:t>‘14 </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Feb</a:t>
                      </a:r>
                    </a:p>
                    <a:p>
                      <a:pPr algn="ctr"/>
                      <a:r>
                        <a:rPr lang="es-MX" sz="700" dirty="0" smtClean="0">
                          <a:latin typeface="Arial" panose="020B0604020202020204" pitchFamily="34" charset="0"/>
                          <a:cs typeface="Arial" panose="020B0604020202020204" pitchFamily="34" charset="0"/>
                        </a:rPr>
                        <a:t> ’14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Mar</a:t>
                      </a:r>
                    </a:p>
                    <a:p>
                      <a:pPr algn="ctr"/>
                      <a:r>
                        <a:rPr lang="es-MX" sz="700" dirty="0" smtClean="0">
                          <a:latin typeface="Arial" panose="020B0604020202020204" pitchFamily="34" charset="0"/>
                          <a:cs typeface="Arial" panose="020B0604020202020204" pitchFamily="34" charset="0"/>
                        </a:rPr>
                        <a:t> ’14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Abr </a:t>
                      </a:r>
                    </a:p>
                    <a:p>
                      <a:pPr algn="ctr"/>
                      <a:r>
                        <a:rPr lang="es-MX" sz="700" dirty="0" smtClean="0">
                          <a:latin typeface="Arial" panose="020B0604020202020204" pitchFamily="34" charset="0"/>
                          <a:cs typeface="Arial" panose="020B0604020202020204" pitchFamily="34" charset="0"/>
                        </a:rPr>
                        <a:t>‘14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err="1" smtClean="0">
                          <a:latin typeface="Arial" panose="020B0604020202020204" pitchFamily="34" charset="0"/>
                          <a:cs typeface="Arial" panose="020B0604020202020204" pitchFamily="34" charset="0"/>
                        </a:rPr>
                        <a:t>May</a:t>
                      </a:r>
                      <a:endParaRPr lang="es-MX" sz="700" dirty="0" smtClean="0">
                        <a:latin typeface="Arial" panose="020B0604020202020204" pitchFamily="34" charset="0"/>
                        <a:cs typeface="Arial" panose="020B0604020202020204" pitchFamily="34" charset="0"/>
                      </a:endParaRPr>
                    </a:p>
                    <a:p>
                      <a:pPr algn="ctr"/>
                      <a:r>
                        <a:rPr lang="es-MX" sz="700" baseline="0" dirty="0" smtClean="0">
                          <a:latin typeface="Arial" panose="020B0604020202020204" pitchFamily="34" charset="0"/>
                          <a:cs typeface="Arial" panose="020B0604020202020204" pitchFamily="34" charset="0"/>
                        </a:rPr>
                        <a:t>’14</a:t>
                      </a:r>
                      <a:r>
                        <a:rPr lang="es-MX" sz="700" dirty="0" smtClean="0">
                          <a:latin typeface="Arial" panose="020B0604020202020204" pitchFamily="34" charset="0"/>
                          <a:cs typeface="Arial" panose="020B0604020202020204" pitchFamily="34" charset="0"/>
                        </a:rPr>
                        <a:t> </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Jun</a:t>
                      </a:r>
                    </a:p>
                    <a:p>
                      <a:pPr algn="ctr"/>
                      <a:r>
                        <a:rPr lang="es-MX" sz="700" dirty="0" smtClean="0">
                          <a:latin typeface="Arial" panose="020B0604020202020204" pitchFamily="34" charset="0"/>
                          <a:cs typeface="Arial" panose="020B0604020202020204" pitchFamily="34" charset="0"/>
                        </a:rPr>
                        <a:t>’14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Jul</a:t>
                      </a:r>
                    </a:p>
                    <a:p>
                      <a:pPr algn="ctr"/>
                      <a:r>
                        <a:rPr lang="es-MX" sz="700" dirty="0" smtClean="0">
                          <a:latin typeface="Arial" panose="020B0604020202020204" pitchFamily="34" charset="0"/>
                          <a:cs typeface="Arial" panose="020B0604020202020204" pitchFamily="34" charset="0"/>
                        </a:rPr>
                        <a:t>’14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err="1" smtClean="0">
                          <a:latin typeface="Arial" panose="020B0604020202020204" pitchFamily="34" charset="0"/>
                          <a:cs typeface="Arial" panose="020B0604020202020204" pitchFamily="34" charset="0"/>
                        </a:rPr>
                        <a:t>Ago</a:t>
                      </a:r>
                      <a:endParaRPr lang="es-MX" sz="700" dirty="0" smtClean="0">
                        <a:latin typeface="Arial" panose="020B0604020202020204" pitchFamily="34" charset="0"/>
                        <a:cs typeface="Arial" panose="020B0604020202020204" pitchFamily="34" charset="0"/>
                      </a:endParaRPr>
                    </a:p>
                    <a:p>
                      <a:pPr algn="ctr"/>
                      <a:r>
                        <a:rPr lang="es-MX" sz="700" baseline="0" dirty="0" smtClean="0">
                          <a:latin typeface="Arial" panose="020B0604020202020204" pitchFamily="34" charset="0"/>
                          <a:cs typeface="Arial" panose="020B0604020202020204" pitchFamily="34" charset="0"/>
                        </a:rPr>
                        <a:t>‘14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err="1" smtClean="0">
                          <a:latin typeface="Arial" panose="020B0604020202020204" pitchFamily="34" charset="0"/>
                          <a:cs typeface="Arial" panose="020B0604020202020204" pitchFamily="34" charset="0"/>
                        </a:rPr>
                        <a:t>Sep</a:t>
                      </a:r>
                      <a:endParaRPr lang="es-MX" sz="700" dirty="0" smtClean="0">
                        <a:latin typeface="Arial" panose="020B0604020202020204" pitchFamily="34" charset="0"/>
                        <a:cs typeface="Arial" panose="020B0604020202020204" pitchFamily="34" charset="0"/>
                      </a:endParaRPr>
                    </a:p>
                    <a:p>
                      <a:pPr algn="ctr"/>
                      <a:r>
                        <a:rPr lang="es-MX" sz="700" dirty="0" smtClean="0">
                          <a:latin typeface="Arial" panose="020B0604020202020204" pitchFamily="34" charset="0"/>
                          <a:cs typeface="Arial" panose="020B0604020202020204" pitchFamily="34" charset="0"/>
                        </a:rPr>
                        <a:t>’14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Oct</a:t>
                      </a:r>
                    </a:p>
                    <a:p>
                      <a:pPr algn="ctr"/>
                      <a:r>
                        <a:rPr lang="es-MX" sz="700" dirty="0" smtClean="0">
                          <a:latin typeface="Arial" panose="020B0604020202020204" pitchFamily="34" charset="0"/>
                          <a:cs typeface="Arial" panose="020B0604020202020204" pitchFamily="34" charset="0"/>
                        </a:rPr>
                        <a:t>´14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Nov</a:t>
                      </a:r>
                    </a:p>
                    <a:p>
                      <a:pPr algn="ctr"/>
                      <a:r>
                        <a:rPr lang="es-MX" sz="700" dirty="0" smtClean="0">
                          <a:latin typeface="Arial" panose="020B0604020202020204" pitchFamily="34" charset="0"/>
                          <a:cs typeface="Arial" panose="020B0604020202020204" pitchFamily="34" charset="0"/>
                        </a:rPr>
                        <a:t>´14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Dic</a:t>
                      </a:r>
                    </a:p>
                    <a:p>
                      <a:pPr algn="ctr"/>
                      <a:r>
                        <a:rPr lang="es-MX" sz="700" dirty="0" smtClean="0">
                          <a:latin typeface="Arial" panose="020B0604020202020204" pitchFamily="34" charset="0"/>
                          <a:cs typeface="Arial" panose="020B0604020202020204" pitchFamily="34" charset="0"/>
                        </a:rPr>
                        <a:t>´14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solidFill>
                            <a:schemeClr val="bg1"/>
                          </a:solidFill>
                          <a:latin typeface="Arial" panose="020B0604020202020204" pitchFamily="34" charset="0"/>
                          <a:cs typeface="Arial" panose="020B0604020202020204" pitchFamily="34" charset="0"/>
                        </a:rPr>
                        <a:t>Ene</a:t>
                      </a:r>
                    </a:p>
                    <a:p>
                      <a:pPr algn="ctr"/>
                      <a:r>
                        <a:rPr lang="es-MX" sz="700" dirty="0" smtClean="0">
                          <a:solidFill>
                            <a:schemeClr val="bg1"/>
                          </a:solidFill>
                          <a:latin typeface="Arial" panose="020B0604020202020204" pitchFamily="34" charset="0"/>
                          <a:cs typeface="Arial" panose="020B0604020202020204" pitchFamily="34" charset="0"/>
                        </a:rPr>
                        <a:t>’15</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700" dirty="0" smtClean="0">
                          <a:solidFill>
                            <a:schemeClr val="bg1"/>
                          </a:solidFill>
                          <a:latin typeface="Arial" panose="020B0604020202020204" pitchFamily="34" charset="0"/>
                          <a:cs typeface="Arial" panose="020B0604020202020204" pitchFamily="34" charset="0"/>
                        </a:rPr>
                        <a:t>Feb</a:t>
                      </a:r>
                    </a:p>
                    <a:p>
                      <a:pPr algn="ctr"/>
                      <a:r>
                        <a:rPr lang="es-MX" sz="700" dirty="0" smtClean="0">
                          <a:solidFill>
                            <a:schemeClr val="bg1"/>
                          </a:solidFill>
                          <a:latin typeface="Arial" panose="020B0604020202020204" pitchFamily="34" charset="0"/>
                          <a:cs typeface="Arial" panose="020B0604020202020204" pitchFamily="34" charset="0"/>
                        </a:rPr>
                        <a:t>´15</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700" dirty="0" smtClean="0">
                          <a:solidFill>
                            <a:schemeClr val="bg1"/>
                          </a:solidFill>
                          <a:latin typeface="Arial" panose="020B0604020202020204" pitchFamily="34" charset="0"/>
                          <a:cs typeface="Arial" panose="020B0604020202020204" pitchFamily="34" charset="0"/>
                        </a:rPr>
                        <a:t>Mar </a:t>
                      </a:r>
                    </a:p>
                    <a:p>
                      <a:pPr algn="ctr"/>
                      <a:r>
                        <a:rPr lang="es-MX" sz="700" dirty="0" smtClean="0">
                          <a:solidFill>
                            <a:schemeClr val="bg1"/>
                          </a:solidFill>
                          <a:latin typeface="Arial" panose="020B0604020202020204" pitchFamily="34" charset="0"/>
                          <a:cs typeface="Arial" panose="020B0604020202020204" pitchFamily="34" charset="0"/>
                        </a:rPr>
                        <a:t>´15</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700" dirty="0" smtClean="0">
                          <a:solidFill>
                            <a:schemeClr val="bg1"/>
                          </a:solidFill>
                          <a:latin typeface="Arial" panose="020B0604020202020204" pitchFamily="34" charset="0"/>
                          <a:cs typeface="Arial" panose="020B0604020202020204" pitchFamily="34" charset="0"/>
                        </a:rPr>
                        <a:t>Abr</a:t>
                      </a:r>
                    </a:p>
                    <a:p>
                      <a:pPr algn="ctr"/>
                      <a:r>
                        <a:rPr lang="es-MX" sz="700" dirty="0" smtClean="0">
                          <a:solidFill>
                            <a:schemeClr val="bg1"/>
                          </a:solidFill>
                          <a:latin typeface="Arial" panose="020B0604020202020204" pitchFamily="34" charset="0"/>
                          <a:cs typeface="Arial" panose="020B0604020202020204" pitchFamily="34" charset="0"/>
                        </a:rPr>
                        <a:t>´15</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700" dirty="0" err="1" smtClean="0">
                          <a:solidFill>
                            <a:schemeClr val="bg1"/>
                          </a:solidFill>
                          <a:latin typeface="Arial" panose="020B0604020202020204" pitchFamily="34" charset="0"/>
                          <a:cs typeface="Arial" panose="020B0604020202020204" pitchFamily="34" charset="0"/>
                        </a:rPr>
                        <a:t>May</a:t>
                      </a:r>
                      <a:endParaRPr lang="es-MX" sz="700" dirty="0" smtClean="0">
                        <a:solidFill>
                          <a:schemeClr val="bg1"/>
                        </a:solidFill>
                        <a:latin typeface="Arial" panose="020B0604020202020204" pitchFamily="34" charset="0"/>
                        <a:cs typeface="Arial" panose="020B0604020202020204" pitchFamily="34" charset="0"/>
                      </a:endParaRPr>
                    </a:p>
                    <a:p>
                      <a:pPr algn="ctr"/>
                      <a:r>
                        <a:rPr lang="es-MX" sz="700" dirty="0" smtClean="0">
                          <a:solidFill>
                            <a:schemeClr val="bg1"/>
                          </a:solidFill>
                          <a:latin typeface="Arial" panose="020B0604020202020204" pitchFamily="34" charset="0"/>
                          <a:cs typeface="Arial" panose="020B0604020202020204" pitchFamily="34" charset="0"/>
                        </a:rPr>
                        <a:t>´15</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700" dirty="0" smtClean="0">
                          <a:solidFill>
                            <a:schemeClr val="bg1"/>
                          </a:solidFill>
                          <a:latin typeface="Arial" panose="020B0604020202020204" pitchFamily="34" charset="0"/>
                          <a:cs typeface="Arial" panose="020B0604020202020204" pitchFamily="34" charset="0"/>
                        </a:rPr>
                        <a:t>Jun ’15</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r>
              <a:tr h="193973">
                <a:tc>
                  <a:txBody>
                    <a:bodyPr/>
                    <a:lstStyle/>
                    <a:p>
                      <a:pPr algn="ctr"/>
                      <a:r>
                        <a:rPr lang="es-MX" sz="700" dirty="0" smtClean="0">
                          <a:solidFill>
                            <a:schemeClr val="bg1"/>
                          </a:solidFill>
                          <a:latin typeface="Arial" panose="020B0604020202020204" pitchFamily="34" charset="0"/>
                          <a:cs typeface="Arial" panose="020B0604020202020204" pitchFamily="34" charset="0"/>
                        </a:rPr>
                        <a:t>62%</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3">
                        <a:lumMod val="50000"/>
                      </a:schemeClr>
                    </a:solidFill>
                  </a:tcPr>
                </a:tc>
                <a:tc>
                  <a:txBody>
                    <a:bodyPr/>
                    <a:lstStyle/>
                    <a:p>
                      <a:pPr algn="ctr"/>
                      <a:r>
                        <a:rPr lang="es-MX" sz="700" dirty="0" smtClean="0">
                          <a:latin typeface="Arial" panose="020B0604020202020204" pitchFamily="34" charset="0"/>
                          <a:cs typeface="Arial" panose="020B0604020202020204" pitchFamily="34" charset="0"/>
                        </a:rPr>
                        <a:t>64%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65%</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65%</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67%</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66%</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64%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64%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64%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66%</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66%</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65%</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65%</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solidFill>
                            <a:schemeClr val="bg1"/>
                          </a:solidFill>
                          <a:latin typeface="Arial" panose="020B0604020202020204" pitchFamily="34" charset="0"/>
                          <a:cs typeface="Arial" panose="020B0604020202020204" pitchFamily="34" charset="0"/>
                        </a:rPr>
                        <a:t>66%</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700" dirty="0" smtClean="0">
                          <a:solidFill>
                            <a:schemeClr val="bg1"/>
                          </a:solidFill>
                          <a:latin typeface="Arial" panose="020B0604020202020204" pitchFamily="34" charset="0"/>
                          <a:cs typeface="Arial" panose="020B0604020202020204" pitchFamily="34" charset="0"/>
                        </a:rPr>
                        <a:t>65%</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700" dirty="0" smtClean="0">
                          <a:solidFill>
                            <a:schemeClr val="bg1"/>
                          </a:solidFill>
                          <a:latin typeface="Arial" panose="020B0604020202020204" pitchFamily="34" charset="0"/>
                          <a:cs typeface="Arial" panose="020B0604020202020204" pitchFamily="34" charset="0"/>
                        </a:rPr>
                        <a:t>65%</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700" dirty="0" smtClean="0">
                          <a:solidFill>
                            <a:schemeClr val="bg1"/>
                          </a:solidFill>
                          <a:latin typeface="Arial" panose="020B0604020202020204" pitchFamily="34" charset="0"/>
                          <a:cs typeface="Arial" panose="020B0604020202020204" pitchFamily="34" charset="0"/>
                        </a:rPr>
                        <a:t>65%</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700" dirty="0" smtClean="0">
                          <a:solidFill>
                            <a:schemeClr val="bg1"/>
                          </a:solidFill>
                          <a:latin typeface="Arial" panose="020B0604020202020204" pitchFamily="34" charset="0"/>
                          <a:cs typeface="Arial" panose="020B0604020202020204" pitchFamily="34" charset="0"/>
                        </a:rPr>
                        <a:t>67%</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700" dirty="0" smtClean="0">
                          <a:solidFill>
                            <a:schemeClr val="bg1"/>
                          </a:solidFill>
                          <a:latin typeface="Arial" panose="020B0604020202020204" pitchFamily="34" charset="0"/>
                          <a:cs typeface="Arial" panose="020B0604020202020204" pitchFamily="34" charset="0"/>
                        </a:rPr>
                        <a:t>65%</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r>
            </a:tbl>
          </a:graphicData>
        </a:graphic>
      </p:graphicFrame>
      <p:graphicFrame>
        <p:nvGraphicFramePr>
          <p:cNvPr id="82" name="81 Gráfico"/>
          <p:cNvGraphicFramePr/>
          <p:nvPr>
            <p:extLst>
              <p:ext uri="{D42A27DB-BD31-4B8C-83A1-F6EECF244321}">
                <p14:modId xmlns:p14="http://schemas.microsoft.com/office/powerpoint/2010/main" val="2096415850"/>
              </p:ext>
            </p:extLst>
          </p:nvPr>
        </p:nvGraphicFramePr>
        <p:xfrm>
          <a:off x="1835696" y="1241821"/>
          <a:ext cx="6768752" cy="999768"/>
        </p:xfrm>
        <a:graphic>
          <a:graphicData uri="http://schemas.openxmlformats.org/drawingml/2006/chart">
            <c:chart xmlns:c="http://schemas.openxmlformats.org/drawingml/2006/chart" xmlns:r="http://schemas.openxmlformats.org/officeDocument/2006/relationships" r:id="rId5"/>
          </a:graphicData>
        </a:graphic>
      </p:graphicFrame>
      <p:sp>
        <p:nvSpPr>
          <p:cNvPr id="83" name="82 CuadroTexto"/>
          <p:cNvSpPr txBox="1"/>
          <p:nvPr/>
        </p:nvSpPr>
        <p:spPr>
          <a:xfrm>
            <a:off x="3191652" y="1001933"/>
            <a:ext cx="4368041" cy="246221"/>
          </a:xfrm>
          <a:prstGeom prst="rect">
            <a:avLst/>
          </a:prstGeom>
          <a:noFill/>
        </p:spPr>
        <p:txBody>
          <a:bodyPr wrap="square" rtlCol="0">
            <a:spAutoFit/>
          </a:bodyPr>
          <a:lstStyle/>
          <a:p>
            <a:pPr algn="ctr"/>
            <a:r>
              <a:rPr lang="es-MX" sz="1000" b="1" dirty="0" smtClean="0">
                <a:solidFill>
                  <a:schemeClr val="tx2"/>
                </a:solidFill>
                <a:latin typeface="Arial" pitchFamily="34" charset="0"/>
                <a:cs typeface="Arial" pitchFamily="34" charset="0"/>
              </a:rPr>
              <a:t>Evolución de cantidad de detenidas. Enero 2014 – junio 2015</a:t>
            </a:r>
          </a:p>
        </p:txBody>
      </p:sp>
      <p:sp>
        <p:nvSpPr>
          <p:cNvPr id="84" name="83 CuadroTexto"/>
          <p:cNvSpPr txBox="1"/>
          <p:nvPr/>
        </p:nvSpPr>
        <p:spPr>
          <a:xfrm>
            <a:off x="825918" y="2530763"/>
            <a:ext cx="3154069" cy="400110"/>
          </a:xfrm>
          <a:prstGeom prst="rect">
            <a:avLst/>
          </a:prstGeom>
          <a:noFill/>
        </p:spPr>
        <p:txBody>
          <a:bodyPr wrap="square" rtlCol="0" anchor="ctr">
            <a:spAutoFit/>
          </a:bodyPr>
          <a:lstStyle/>
          <a:p>
            <a:pPr algn="ctr"/>
            <a:r>
              <a:rPr lang="es-MX" sz="1000" b="1" dirty="0">
                <a:solidFill>
                  <a:schemeClr val="tx2">
                    <a:lumMod val="75000"/>
                  </a:schemeClr>
                </a:solidFill>
                <a:latin typeface="Arial" pitchFamily="34" charset="0"/>
                <a:cs typeface="Arial" pitchFamily="34" charset="0"/>
              </a:rPr>
              <a:t>Situación procesal general  vs.                                            Situación procesal </a:t>
            </a:r>
            <a:r>
              <a:rPr lang="es-MX" sz="1000" b="1" dirty="0" smtClean="0">
                <a:solidFill>
                  <a:schemeClr val="tx2">
                    <a:lumMod val="75000"/>
                  </a:schemeClr>
                </a:solidFill>
                <a:latin typeface="Arial" pitchFamily="34" charset="0"/>
                <a:cs typeface="Arial" pitchFamily="34" charset="0"/>
              </a:rPr>
              <a:t>detenidas (%)</a:t>
            </a:r>
            <a:endParaRPr lang="es-MX" sz="1000" b="1" dirty="0">
              <a:solidFill>
                <a:schemeClr val="tx2">
                  <a:lumMod val="75000"/>
                </a:schemeClr>
              </a:solidFill>
              <a:latin typeface="Arial" pitchFamily="34" charset="0"/>
              <a:cs typeface="Arial" pitchFamily="34" charset="0"/>
            </a:endParaRPr>
          </a:p>
        </p:txBody>
      </p:sp>
      <p:sp>
        <p:nvSpPr>
          <p:cNvPr id="85" name="1 Título"/>
          <p:cNvSpPr txBox="1">
            <a:spLocks/>
          </p:cNvSpPr>
          <p:nvPr/>
        </p:nvSpPr>
        <p:spPr>
          <a:xfrm>
            <a:off x="107504" y="1212940"/>
            <a:ext cx="1797507" cy="948491"/>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s-MX" sz="1400" b="1" spc="0" dirty="0" smtClean="0">
                <a:solidFill>
                  <a:srgbClr val="1F497D">
                    <a:lumMod val="75000"/>
                  </a:srgbClr>
                </a:solidFill>
                <a:latin typeface="Arial" pitchFamily="34" charset="0"/>
                <a:cs typeface="Arial" pitchFamily="34" charset="0"/>
              </a:rPr>
              <a:t>Son 715 las mujeres alojadas en unidades del </a:t>
            </a:r>
            <a:r>
              <a:rPr lang="es-MX" sz="1400" b="1" spc="0" dirty="0">
                <a:solidFill>
                  <a:srgbClr val="1F497D">
                    <a:lumMod val="75000"/>
                  </a:srgbClr>
                </a:solidFill>
                <a:latin typeface="Arial" pitchFamily="34" charset="0"/>
                <a:cs typeface="Arial" pitchFamily="34" charset="0"/>
              </a:rPr>
              <a:t>SPF.</a:t>
            </a:r>
            <a:endParaRPr lang="es-AR" sz="1400" b="1" spc="0" dirty="0">
              <a:solidFill>
                <a:srgbClr val="1F497D">
                  <a:lumMod val="75000"/>
                </a:srgbClr>
              </a:solidFill>
              <a:latin typeface="Arial" pitchFamily="34" charset="0"/>
              <a:cs typeface="Arial" pitchFamily="34" charset="0"/>
            </a:endParaRPr>
          </a:p>
        </p:txBody>
      </p:sp>
      <p:sp>
        <p:nvSpPr>
          <p:cNvPr id="88" name="87 CuadroTexto"/>
          <p:cNvSpPr txBox="1"/>
          <p:nvPr/>
        </p:nvSpPr>
        <p:spPr>
          <a:xfrm>
            <a:off x="5665838" y="2439750"/>
            <a:ext cx="2157868" cy="400110"/>
          </a:xfrm>
          <a:prstGeom prst="rect">
            <a:avLst/>
          </a:prstGeom>
          <a:noFill/>
        </p:spPr>
        <p:txBody>
          <a:bodyPr wrap="square" rtlCol="0" anchor="ctr">
            <a:spAutoFit/>
          </a:bodyPr>
          <a:lstStyle/>
          <a:p>
            <a:pPr algn="ctr"/>
            <a:r>
              <a:rPr lang="es-MX" sz="1000" b="1" dirty="0">
                <a:solidFill>
                  <a:schemeClr val="tx2">
                    <a:lumMod val="75000"/>
                  </a:schemeClr>
                </a:solidFill>
                <a:latin typeface="Arial" pitchFamily="34" charset="0"/>
                <a:cs typeface="Arial" pitchFamily="34" charset="0"/>
              </a:rPr>
              <a:t>Jurisdicción general vs.                    Jurisdicción </a:t>
            </a:r>
            <a:r>
              <a:rPr lang="es-MX" sz="1000" b="1" dirty="0" smtClean="0">
                <a:solidFill>
                  <a:schemeClr val="tx2">
                    <a:lumMod val="75000"/>
                  </a:schemeClr>
                </a:solidFill>
                <a:latin typeface="Arial" pitchFamily="34" charset="0"/>
                <a:cs typeface="Arial" pitchFamily="34" charset="0"/>
              </a:rPr>
              <a:t>detenidas (%)</a:t>
            </a:r>
            <a:endParaRPr lang="es-MX" sz="1000" b="1" dirty="0">
              <a:solidFill>
                <a:schemeClr val="tx2">
                  <a:lumMod val="75000"/>
                </a:schemeClr>
              </a:solidFill>
              <a:latin typeface="Arial" pitchFamily="34" charset="0"/>
              <a:cs typeface="Arial" pitchFamily="34" charset="0"/>
            </a:endParaRPr>
          </a:p>
        </p:txBody>
      </p:sp>
      <p:sp>
        <p:nvSpPr>
          <p:cNvPr id="17" name="16 CuadroTexto"/>
          <p:cNvSpPr txBox="1"/>
          <p:nvPr/>
        </p:nvSpPr>
        <p:spPr>
          <a:xfrm>
            <a:off x="100367" y="5761831"/>
            <a:ext cx="2912977"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Junio 2015</a:t>
            </a:r>
            <a:endParaRPr lang="es-AR" sz="800" dirty="0">
              <a:latin typeface="Arial" pitchFamily="34" charset="0"/>
              <a:cs typeface="Arial" pitchFamily="34" charset="0"/>
            </a:endParaRPr>
          </a:p>
        </p:txBody>
      </p:sp>
      <p:sp>
        <p:nvSpPr>
          <p:cNvPr id="18" name="25 CuadroTexto"/>
          <p:cNvSpPr txBox="1"/>
          <p:nvPr/>
        </p:nvSpPr>
        <p:spPr>
          <a:xfrm>
            <a:off x="308243" y="5992713"/>
            <a:ext cx="8566259" cy="784830"/>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Se mantiene estable la cantidad de mujeres respecto de mayo y en relación a junio del año pasado se advierte una leve baja. La proporción de mujeres encarceladas preventivamente no sufrió cambios durante el semestre y se muestra apenas mayor que la media general. </a:t>
            </a:r>
            <a:endParaRPr lang="es-AR" sz="1500" dirty="0">
              <a:solidFill>
                <a:srgbClr val="17375E"/>
              </a:solidFill>
              <a:latin typeface="Arial" pitchFamily="34" charset="0"/>
              <a:cs typeface="Arial" pitchFamily="34" charset="0"/>
            </a:endParaRPr>
          </a:p>
        </p:txBody>
      </p:sp>
      <p:sp>
        <p:nvSpPr>
          <p:cNvPr id="20" name="19 CuadroTexto"/>
          <p:cNvSpPr txBox="1"/>
          <p:nvPr/>
        </p:nvSpPr>
        <p:spPr>
          <a:xfrm>
            <a:off x="1979712" y="2105329"/>
            <a:ext cx="4176464" cy="173427"/>
          </a:xfrm>
          <a:prstGeom prst="rect">
            <a:avLst/>
          </a:prstGeom>
          <a:solidFill>
            <a:schemeClr val="accent5">
              <a:lumMod val="75000"/>
            </a:schemeClr>
          </a:solidFill>
        </p:spPr>
        <p:txBody>
          <a:bodyPr wrap="square" rtlCol="0" anchor="ctr">
            <a:spAutoFit/>
          </a:bodyPr>
          <a:lstStyle/>
          <a:p>
            <a:pPr algn="ctr"/>
            <a:r>
              <a:rPr lang="es-MX" sz="900" dirty="0" smtClean="0">
                <a:solidFill>
                  <a:schemeClr val="bg1"/>
                </a:solidFill>
                <a:latin typeface="Arial" pitchFamily="34" charset="0"/>
                <a:cs typeface="Arial" pitchFamily="34" charset="0"/>
              </a:rPr>
              <a:t>2014</a:t>
            </a:r>
            <a:endParaRPr lang="es-AR" sz="900" dirty="0">
              <a:solidFill>
                <a:schemeClr val="bg1"/>
              </a:solidFill>
              <a:latin typeface="Arial" pitchFamily="34" charset="0"/>
              <a:cs typeface="Arial" pitchFamily="34" charset="0"/>
            </a:endParaRPr>
          </a:p>
        </p:txBody>
      </p:sp>
      <p:sp>
        <p:nvSpPr>
          <p:cNvPr id="21" name="20 CuadroTexto"/>
          <p:cNvSpPr txBox="1"/>
          <p:nvPr/>
        </p:nvSpPr>
        <p:spPr>
          <a:xfrm>
            <a:off x="6228184" y="2106680"/>
            <a:ext cx="2085192" cy="173427"/>
          </a:xfrm>
          <a:prstGeom prst="rect">
            <a:avLst/>
          </a:prstGeom>
          <a:solidFill>
            <a:schemeClr val="accent4">
              <a:lumMod val="75000"/>
            </a:schemeClr>
          </a:solidFill>
        </p:spPr>
        <p:txBody>
          <a:bodyPr wrap="square" rtlCol="0" anchor="ctr">
            <a:spAutoFit/>
          </a:bodyPr>
          <a:lstStyle/>
          <a:p>
            <a:pPr algn="ctr"/>
            <a:r>
              <a:rPr lang="es-MX" sz="900" dirty="0" smtClean="0">
                <a:solidFill>
                  <a:schemeClr val="bg1"/>
                </a:solidFill>
                <a:latin typeface="Arial" pitchFamily="34" charset="0"/>
                <a:cs typeface="Arial" pitchFamily="34" charset="0"/>
              </a:rPr>
              <a:t>1° Semestre 2015</a:t>
            </a:r>
            <a:endParaRPr lang="es-AR" sz="900" dirty="0">
              <a:solidFill>
                <a:schemeClr val="bg1"/>
              </a:solidFill>
              <a:latin typeface="Arial" pitchFamily="34" charset="0"/>
              <a:cs typeface="Arial" pitchFamily="34" charset="0"/>
            </a:endParaRPr>
          </a:p>
        </p:txBody>
      </p:sp>
      <p:sp>
        <p:nvSpPr>
          <p:cNvPr id="22" name="21 Rectángulo"/>
          <p:cNvSpPr/>
          <p:nvPr/>
        </p:nvSpPr>
        <p:spPr>
          <a:xfrm>
            <a:off x="7976824" y="1156758"/>
            <a:ext cx="411600" cy="744759"/>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Rectángulo"/>
          <p:cNvSpPr/>
          <p:nvPr/>
        </p:nvSpPr>
        <p:spPr>
          <a:xfrm>
            <a:off x="326221" y="5998687"/>
            <a:ext cx="8566259" cy="75746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Tree>
    <p:extLst>
      <p:ext uri="{BB962C8B-B14F-4D97-AF65-F5344CB8AC3E}">
        <p14:creationId xmlns:p14="http://schemas.microsoft.com/office/powerpoint/2010/main" val="1135030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26 Rectángulo"/>
          <p:cNvSpPr/>
          <p:nvPr/>
        </p:nvSpPr>
        <p:spPr>
          <a:xfrm>
            <a:off x="2242225" y="4542449"/>
            <a:ext cx="3913951" cy="121088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accent4">
                  <a:lumMod val="75000"/>
                </a:schemeClr>
              </a:solidFill>
              <a:latin typeface="Arial" pitchFamily="34" charset="0"/>
              <a:cs typeface="Arial" pitchFamily="34" charset="0"/>
            </a:endParaRPr>
          </a:p>
        </p:txBody>
      </p:sp>
      <p:sp>
        <p:nvSpPr>
          <p:cNvPr id="26" name="25 Rectángulo"/>
          <p:cNvSpPr/>
          <p:nvPr/>
        </p:nvSpPr>
        <p:spPr>
          <a:xfrm>
            <a:off x="2195736" y="3007851"/>
            <a:ext cx="6245475" cy="106922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accent4">
                  <a:lumMod val="75000"/>
                </a:schemeClr>
              </a:solidFill>
              <a:latin typeface="Arial" pitchFamily="34" charset="0"/>
              <a:cs typeface="Arial" pitchFamily="34" charset="0"/>
            </a:endParaRPr>
          </a:p>
        </p:txBody>
      </p:sp>
      <p:sp>
        <p:nvSpPr>
          <p:cNvPr id="25" name="24 Rectángulo"/>
          <p:cNvSpPr/>
          <p:nvPr/>
        </p:nvSpPr>
        <p:spPr>
          <a:xfrm>
            <a:off x="2195736" y="1463766"/>
            <a:ext cx="6245475" cy="100096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accent4">
                  <a:lumMod val="75000"/>
                </a:schemeClr>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población femenina</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7" name="16 CuadroTexto"/>
          <p:cNvSpPr txBox="1"/>
          <p:nvPr/>
        </p:nvSpPr>
        <p:spPr>
          <a:xfrm>
            <a:off x="100367" y="6597352"/>
            <a:ext cx="2912977"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Junio 2015</a:t>
            </a:r>
            <a:endParaRPr lang="es-AR" sz="800" dirty="0">
              <a:latin typeface="Arial" pitchFamily="34" charset="0"/>
              <a:cs typeface="Arial" pitchFamily="34" charset="0"/>
            </a:endParaRPr>
          </a:p>
        </p:txBody>
      </p:sp>
      <p:sp>
        <p:nvSpPr>
          <p:cNvPr id="16" name="CuadroTexto 15"/>
          <p:cNvSpPr txBox="1"/>
          <p:nvPr/>
        </p:nvSpPr>
        <p:spPr>
          <a:xfrm>
            <a:off x="2569803" y="1512947"/>
            <a:ext cx="5746613" cy="907941"/>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defPPr>
              <a:defRPr lang="es-AR"/>
            </a:defPPr>
            <a:lvl1pPr algn="just">
              <a:defRPr sz="1600" b="1">
                <a:latin typeface="Arial" panose="020B0604020202020204" pitchFamily="34" charset="0"/>
                <a:cs typeface="Arial" panose="020B0604020202020204" pitchFamily="34" charset="0"/>
              </a:defRPr>
            </a:lvl1pPr>
          </a:lstStyle>
          <a:p>
            <a:r>
              <a:rPr lang="es-MX" b="0" dirty="0" smtClean="0">
                <a:solidFill>
                  <a:schemeClr val="accent4">
                    <a:lumMod val="75000"/>
                  </a:schemeClr>
                </a:solidFill>
              </a:rPr>
              <a:t>9 se </a:t>
            </a:r>
            <a:r>
              <a:rPr lang="es-MX" b="0" dirty="0">
                <a:solidFill>
                  <a:schemeClr val="accent4">
                    <a:lumMod val="75000"/>
                  </a:schemeClr>
                </a:solidFill>
              </a:rPr>
              <a:t>encuentran en la Unidad </a:t>
            </a:r>
            <a:r>
              <a:rPr lang="es-MX" b="0" dirty="0" smtClean="0">
                <a:solidFill>
                  <a:schemeClr val="accent4">
                    <a:lumMod val="75000"/>
                  </a:schemeClr>
                </a:solidFill>
              </a:rPr>
              <a:t>31 de Ezeiza </a:t>
            </a:r>
            <a:r>
              <a:rPr lang="es-MX" b="0" dirty="0">
                <a:solidFill>
                  <a:schemeClr val="accent4">
                    <a:lumMod val="75000"/>
                  </a:schemeClr>
                </a:solidFill>
              </a:rPr>
              <a:t>y </a:t>
            </a:r>
            <a:r>
              <a:rPr lang="es-MX" b="0" dirty="0" smtClean="0">
                <a:solidFill>
                  <a:schemeClr val="accent4">
                    <a:lumMod val="75000"/>
                  </a:schemeClr>
                </a:solidFill>
              </a:rPr>
              <a:t>5 en </a:t>
            </a:r>
            <a:r>
              <a:rPr lang="es-MX" b="0" dirty="0">
                <a:solidFill>
                  <a:schemeClr val="accent4">
                    <a:lumMod val="75000"/>
                  </a:schemeClr>
                </a:solidFill>
              </a:rPr>
              <a:t>el CPF </a:t>
            </a:r>
            <a:r>
              <a:rPr lang="es-MX" b="0" dirty="0" smtClean="0">
                <a:solidFill>
                  <a:schemeClr val="accent4">
                    <a:lumMod val="75000"/>
                  </a:schemeClr>
                </a:solidFill>
              </a:rPr>
              <a:t>III de Salta (NOA). </a:t>
            </a:r>
          </a:p>
          <a:p>
            <a:endParaRPr lang="es-MX" sz="500" b="0" dirty="0">
              <a:solidFill>
                <a:schemeClr val="accent4">
                  <a:lumMod val="75000"/>
                </a:schemeClr>
              </a:solidFill>
            </a:endParaRPr>
          </a:p>
          <a:p>
            <a:r>
              <a:rPr lang="es-MX" dirty="0" smtClean="0">
                <a:solidFill>
                  <a:schemeClr val="accent4">
                    <a:lumMod val="75000"/>
                  </a:schemeClr>
                </a:solidFill>
              </a:rPr>
              <a:t>Representan </a:t>
            </a:r>
            <a:r>
              <a:rPr lang="es-MX" dirty="0">
                <a:solidFill>
                  <a:schemeClr val="accent4">
                    <a:lumMod val="75000"/>
                  </a:schemeClr>
                </a:solidFill>
              </a:rPr>
              <a:t>el </a:t>
            </a:r>
            <a:r>
              <a:rPr lang="es-MX" dirty="0" smtClean="0">
                <a:solidFill>
                  <a:schemeClr val="accent4">
                    <a:lumMod val="75000"/>
                  </a:schemeClr>
                </a:solidFill>
              </a:rPr>
              <a:t>2% </a:t>
            </a:r>
            <a:r>
              <a:rPr lang="es-MX" b="0" dirty="0">
                <a:solidFill>
                  <a:schemeClr val="accent4">
                    <a:lumMod val="75000"/>
                  </a:schemeClr>
                </a:solidFill>
              </a:rPr>
              <a:t>de </a:t>
            </a:r>
            <a:r>
              <a:rPr lang="es-MX" b="0" dirty="0" smtClean="0">
                <a:solidFill>
                  <a:schemeClr val="accent4">
                    <a:lumMod val="75000"/>
                  </a:schemeClr>
                </a:solidFill>
              </a:rPr>
              <a:t>las mujeres encarceladas en el SPF. </a:t>
            </a:r>
            <a:endParaRPr lang="es-AR" b="0" dirty="0">
              <a:solidFill>
                <a:schemeClr val="accent4">
                  <a:lumMod val="75000"/>
                </a:schemeClr>
              </a:solidFill>
            </a:endParaRPr>
          </a:p>
        </p:txBody>
      </p:sp>
      <p:sp>
        <p:nvSpPr>
          <p:cNvPr id="40" name="CuadroTexto 39"/>
          <p:cNvSpPr txBox="1"/>
          <p:nvPr/>
        </p:nvSpPr>
        <p:spPr>
          <a:xfrm>
            <a:off x="2483767" y="2999854"/>
            <a:ext cx="5957443" cy="1077218"/>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just"/>
            <a:r>
              <a:rPr lang="es-MX" sz="1600" dirty="0" smtClean="0">
                <a:solidFill>
                  <a:schemeClr val="accent4">
                    <a:lumMod val="75000"/>
                  </a:schemeClr>
                </a:solidFill>
                <a:latin typeface="Arial" panose="020B0604020202020204" pitchFamily="34" charset="0"/>
                <a:cs typeface="Arial" panose="020B0604020202020204" pitchFamily="34" charset="0"/>
              </a:rPr>
              <a:t>26 </a:t>
            </a:r>
            <a:r>
              <a:rPr lang="es-MX" sz="1600" dirty="0">
                <a:solidFill>
                  <a:schemeClr val="accent4">
                    <a:lumMod val="75000"/>
                  </a:schemeClr>
                </a:solidFill>
                <a:latin typeface="Arial" panose="020B0604020202020204" pitchFamily="34" charset="0"/>
                <a:cs typeface="Arial" panose="020B0604020202020204" pitchFamily="34" charset="0"/>
              </a:rPr>
              <a:t>se encuentran en la Unidad 31 de </a:t>
            </a:r>
            <a:r>
              <a:rPr lang="es-MX" sz="1600" dirty="0" smtClean="0">
                <a:solidFill>
                  <a:schemeClr val="accent4">
                    <a:lumMod val="75000"/>
                  </a:schemeClr>
                </a:solidFill>
                <a:latin typeface="Arial" panose="020B0604020202020204" pitchFamily="34" charset="0"/>
                <a:cs typeface="Arial" panose="020B0604020202020204" pitchFamily="34" charset="0"/>
              </a:rPr>
              <a:t>Ezeiza y 9 </a:t>
            </a:r>
            <a:r>
              <a:rPr lang="es-MX" sz="1600" dirty="0">
                <a:solidFill>
                  <a:schemeClr val="accent4">
                    <a:lumMod val="75000"/>
                  </a:schemeClr>
                </a:solidFill>
                <a:latin typeface="Arial" panose="020B0604020202020204" pitchFamily="34" charset="0"/>
                <a:cs typeface="Arial" panose="020B0604020202020204" pitchFamily="34" charset="0"/>
              </a:rPr>
              <a:t>en el CPF III de Salta (NOA</a:t>
            </a:r>
            <a:r>
              <a:rPr lang="es-MX" sz="1600" dirty="0" smtClean="0">
                <a:solidFill>
                  <a:schemeClr val="accent4">
                    <a:lumMod val="75000"/>
                  </a:schemeClr>
                </a:solidFill>
                <a:latin typeface="Arial" panose="020B0604020202020204" pitchFamily="34" charset="0"/>
                <a:cs typeface="Arial" panose="020B0604020202020204" pitchFamily="34" charset="0"/>
              </a:rPr>
              <a:t>). En promedio hay 1,1 hijos por mujer, esto es más alto en el Complejo NOA donde la relación es de 1,4 niños por cada madre. </a:t>
            </a:r>
            <a:endParaRPr lang="es-AR" sz="1600" dirty="0">
              <a:solidFill>
                <a:schemeClr val="accent4">
                  <a:lumMod val="75000"/>
                </a:schemeClr>
              </a:solidFill>
              <a:latin typeface="Arial" panose="020B0604020202020204" pitchFamily="34" charset="0"/>
              <a:cs typeface="Arial" panose="020B0604020202020204" pitchFamily="34" charset="0"/>
            </a:endParaRPr>
          </a:p>
        </p:txBody>
      </p:sp>
      <p:graphicFrame>
        <p:nvGraphicFramePr>
          <p:cNvPr id="41" name="24 Gráfico"/>
          <p:cNvGraphicFramePr/>
          <p:nvPr>
            <p:extLst>
              <p:ext uri="{D42A27DB-BD31-4B8C-83A1-F6EECF244321}">
                <p14:modId xmlns:p14="http://schemas.microsoft.com/office/powerpoint/2010/main" val="1533499616"/>
              </p:ext>
            </p:extLst>
          </p:nvPr>
        </p:nvGraphicFramePr>
        <p:xfrm>
          <a:off x="5868144" y="4312726"/>
          <a:ext cx="3079918"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ángulo 18"/>
          <p:cNvSpPr/>
          <p:nvPr/>
        </p:nvSpPr>
        <p:spPr>
          <a:xfrm>
            <a:off x="6271617" y="4146366"/>
            <a:ext cx="2476961"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 </a:t>
            </a:r>
            <a:r>
              <a:rPr lang="es-MX" sz="1100" b="1" dirty="0" smtClean="0">
                <a:solidFill>
                  <a:schemeClr val="tx2"/>
                </a:solidFill>
                <a:latin typeface="Arial" pitchFamily="34" charset="0"/>
                <a:cs typeface="Arial" pitchFamily="34" charset="0"/>
              </a:rPr>
              <a:t>etaria de los niños/as</a:t>
            </a:r>
            <a:endParaRPr lang="es-AR" sz="1100" b="1" dirty="0">
              <a:solidFill>
                <a:schemeClr val="tx2"/>
              </a:solidFill>
              <a:latin typeface="Arial" pitchFamily="34" charset="0"/>
              <a:cs typeface="Arial" pitchFamily="34" charset="0"/>
            </a:endParaRPr>
          </a:p>
        </p:txBody>
      </p:sp>
      <p:sp>
        <p:nvSpPr>
          <p:cNvPr id="43" name="16 CuadroTexto"/>
          <p:cNvSpPr txBox="1"/>
          <p:nvPr/>
        </p:nvSpPr>
        <p:spPr>
          <a:xfrm>
            <a:off x="107504" y="5854030"/>
            <a:ext cx="2838628" cy="215444"/>
          </a:xfrm>
          <a:prstGeom prst="rect">
            <a:avLst/>
          </a:prstGeom>
          <a:solidFill>
            <a:schemeClr val="bg1"/>
          </a:solidFill>
        </p:spPr>
        <p:txBody>
          <a:bodyPr wrap="square" rtlCol="0">
            <a:spAutoFit/>
          </a:bodyPr>
          <a:lstStyle/>
          <a:p>
            <a:endParaRPr lang="es-AR" sz="800" dirty="0">
              <a:latin typeface="Arial" pitchFamily="34" charset="0"/>
              <a:cs typeface="Arial" pitchFamily="34" charset="0"/>
            </a:endParaRPr>
          </a:p>
        </p:txBody>
      </p:sp>
      <p:sp>
        <p:nvSpPr>
          <p:cNvPr id="11" name="10 CuadroTexto"/>
          <p:cNvSpPr txBox="1"/>
          <p:nvPr/>
        </p:nvSpPr>
        <p:spPr>
          <a:xfrm>
            <a:off x="6391828" y="6597352"/>
            <a:ext cx="2295821" cy="200055"/>
          </a:xfrm>
          <a:prstGeom prst="rect">
            <a:avLst/>
          </a:prstGeom>
          <a:solidFill>
            <a:schemeClr val="bg1"/>
          </a:solidFill>
        </p:spPr>
        <p:txBody>
          <a:bodyPr wrap="none" rtlCol="0">
            <a:spAutoFit/>
          </a:bodyPr>
          <a:lstStyle/>
          <a:p>
            <a:r>
              <a:rPr lang="es-MX" sz="700" dirty="0" smtClean="0">
                <a:latin typeface="Arial" pitchFamily="34" charset="0"/>
                <a:cs typeface="Arial" pitchFamily="34" charset="0"/>
              </a:rPr>
              <a:t>Base: 46 niños alojados en establecimientos del SPF</a:t>
            </a:r>
            <a:endParaRPr lang="es-AR" sz="700" dirty="0">
              <a:latin typeface="Arial" pitchFamily="34" charset="0"/>
              <a:cs typeface="Arial" pitchFamily="34" charset="0"/>
            </a:endParaRPr>
          </a:p>
        </p:txBody>
      </p:sp>
      <p:sp>
        <p:nvSpPr>
          <p:cNvPr id="2" name="1 Elipse"/>
          <p:cNvSpPr/>
          <p:nvPr/>
        </p:nvSpPr>
        <p:spPr>
          <a:xfrm>
            <a:off x="345799" y="1340768"/>
            <a:ext cx="2150323" cy="13596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1600" dirty="0" smtClean="0">
                <a:latin typeface="Arial" pitchFamily="34" charset="0"/>
                <a:cs typeface="Arial" pitchFamily="34" charset="0"/>
              </a:rPr>
              <a:t>14 mujeres embarazadas en el SPF</a:t>
            </a:r>
            <a:endParaRPr lang="es-AR" sz="1600" dirty="0">
              <a:latin typeface="Arial" pitchFamily="34" charset="0"/>
              <a:cs typeface="Arial" pitchFamily="34" charset="0"/>
            </a:endParaRPr>
          </a:p>
        </p:txBody>
      </p:sp>
      <p:sp>
        <p:nvSpPr>
          <p:cNvPr id="20" name="19 Elipse"/>
          <p:cNvSpPr/>
          <p:nvPr/>
        </p:nvSpPr>
        <p:spPr>
          <a:xfrm>
            <a:off x="345798" y="2847603"/>
            <a:ext cx="2125877" cy="13596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1600" dirty="0" smtClean="0">
                <a:latin typeface="Arial" pitchFamily="34" charset="0"/>
                <a:cs typeface="Arial" pitchFamily="34" charset="0"/>
              </a:rPr>
              <a:t>35 mujeres viven con alguno de sus hijos/as en el SPF</a:t>
            </a:r>
            <a:endParaRPr lang="es-AR" sz="1600" dirty="0">
              <a:latin typeface="Arial" pitchFamily="34" charset="0"/>
              <a:cs typeface="Arial" pitchFamily="34" charset="0"/>
            </a:endParaRPr>
          </a:p>
        </p:txBody>
      </p:sp>
      <p:sp>
        <p:nvSpPr>
          <p:cNvPr id="21" name="20 Elipse"/>
          <p:cNvSpPr/>
          <p:nvPr/>
        </p:nvSpPr>
        <p:spPr>
          <a:xfrm>
            <a:off x="323528" y="4393679"/>
            <a:ext cx="2150323" cy="13596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1600" dirty="0" smtClean="0">
                <a:latin typeface="Arial" pitchFamily="34" charset="0"/>
                <a:cs typeface="Arial" pitchFamily="34" charset="0"/>
              </a:rPr>
              <a:t>Hay 40 niños/as viviendo en cárceles del SPF</a:t>
            </a:r>
            <a:endParaRPr lang="es-AR" sz="1600" dirty="0">
              <a:latin typeface="Arial" pitchFamily="34" charset="0"/>
              <a:cs typeface="Arial" pitchFamily="34" charset="0"/>
            </a:endParaRPr>
          </a:p>
        </p:txBody>
      </p:sp>
      <p:sp>
        <p:nvSpPr>
          <p:cNvPr id="3" name="2 Rectángulo"/>
          <p:cNvSpPr/>
          <p:nvPr/>
        </p:nvSpPr>
        <p:spPr>
          <a:xfrm>
            <a:off x="2438244" y="4602627"/>
            <a:ext cx="3657550" cy="1077218"/>
          </a:xfrm>
          <a:prstGeom prst="rect">
            <a:avLst/>
          </a:prstGeom>
        </p:spPr>
        <p:txBody>
          <a:bodyPr wrap="square">
            <a:spAutoFit/>
          </a:bodyPr>
          <a:lstStyle/>
          <a:p>
            <a:r>
              <a:rPr lang="es-AR" sz="1600" dirty="0" smtClean="0">
                <a:solidFill>
                  <a:schemeClr val="accent4">
                    <a:lumMod val="75000"/>
                  </a:schemeClr>
                </a:solidFill>
                <a:latin typeface="Arial" panose="020B0604020202020204" pitchFamily="34" charset="0"/>
                <a:cs typeface="Arial" panose="020B0604020202020204" pitchFamily="34" charset="0"/>
              </a:rPr>
              <a:t>27 están alojados con sus madres en </a:t>
            </a:r>
            <a:r>
              <a:rPr lang="es-AR" sz="1600" dirty="0">
                <a:solidFill>
                  <a:schemeClr val="accent4">
                    <a:lumMod val="75000"/>
                  </a:schemeClr>
                </a:solidFill>
                <a:latin typeface="Arial" panose="020B0604020202020204" pitchFamily="34" charset="0"/>
                <a:cs typeface="Arial" panose="020B0604020202020204" pitchFamily="34" charset="0"/>
              </a:rPr>
              <a:t>la Unidad 31 (</a:t>
            </a:r>
            <a:r>
              <a:rPr lang="es-AR" sz="1600" dirty="0" smtClean="0">
                <a:solidFill>
                  <a:schemeClr val="accent4">
                    <a:lumMod val="75000"/>
                  </a:schemeClr>
                </a:solidFill>
                <a:latin typeface="Arial" panose="020B0604020202020204" pitchFamily="34" charset="0"/>
                <a:cs typeface="Arial" panose="020B0604020202020204" pitchFamily="34" charset="0"/>
              </a:rPr>
              <a:t>Ezeiza) y 13 </a:t>
            </a:r>
            <a:r>
              <a:rPr lang="es-AR" sz="1600" dirty="0">
                <a:solidFill>
                  <a:schemeClr val="accent4">
                    <a:lumMod val="75000"/>
                  </a:schemeClr>
                </a:solidFill>
                <a:latin typeface="Arial" panose="020B0604020202020204" pitchFamily="34" charset="0"/>
                <a:cs typeface="Arial" panose="020B0604020202020204" pitchFamily="34" charset="0"/>
              </a:rPr>
              <a:t>en el CPF III (NOA</a:t>
            </a:r>
            <a:r>
              <a:rPr lang="es-AR" sz="1600" dirty="0" smtClean="0">
                <a:solidFill>
                  <a:schemeClr val="accent4">
                    <a:lumMod val="75000"/>
                  </a:schemeClr>
                </a:solidFill>
                <a:latin typeface="Arial" panose="020B0604020202020204" pitchFamily="34" charset="0"/>
                <a:cs typeface="Arial" panose="020B0604020202020204" pitchFamily="34" charset="0"/>
              </a:rPr>
              <a:t>). Más de la mitad tienen menos de 1 año. </a:t>
            </a:r>
            <a:endParaRPr lang="es-AR" sz="1600" dirty="0">
              <a:solidFill>
                <a:schemeClr val="accent4">
                  <a:lumMod val="75000"/>
                </a:schemeClr>
              </a:solidFill>
              <a:latin typeface="Arial" panose="020B0604020202020204" pitchFamily="34" charset="0"/>
              <a:cs typeface="Arial" panose="020B0604020202020204" pitchFamily="34" charset="0"/>
            </a:endParaRPr>
          </a:p>
        </p:txBody>
      </p:sp>
      <p:pic>
        <p:nvPicPr>
          <p:cNvPr id="1026" name="Picture 2" descr="http://cdns2.freepik.com/foto-gratis/ninos-pareja_318-59520.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4859" y="4694004"/>
            <a:ext cx="568766" cy="484340"/>
          </a:xfrm>
          <a:prstGeom prst="rect">
            <a:avLst/>
          </a:prstGeom>
          <a:noFill/>
          <a:extLst>
            <a:ext uri="{909E8E84-426E-40DD-AFC4-6F175D3DCCD1}">
              <a14:hiddenFill xmlns:a14="http://schemas.microsoft.com/office/drawing/2010/main">
                <a:solidFill>
                  <a:srgbClr val="FFFFFF"/>
                </a:solidFill>
              </a14:hiddenFill>
            </a:ext>
          </a:extLst>
        </p:spPr>
      </p:pic>
      <p:sp>
        <p:nvSpPr>
          <p:cNvPr id="22" name="1 Título"/>
          <p:cNvSpPr txBox="1">
            <a:spLocks/>
          </p:cNvSpPr>
          <p:nvPr/>
        </p:nvSpPr>
        <p:spPr>
          <a:xfrm>
            <a:off x="182205" y="980729"/>
            <a:ext cx="8062203" cy="21602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s-MX" sz="1400" b="1" spc="0" dirty="0" smtClean="0">
                <a:solidFill>
                  <a:srgbClr val="1F497D">
                    <a:lumMod val="75000"/>
                  </a:srgbClr>
                </a:solidFill>
                <a:latin typeface="Arial" pitchFamily="34" charset="0"/>
                <a:cs typeface="Arial" pitchFamily="34" charset="0"/>
              </a:rPr>
              <a:t>Son 715 las mujeres alojadas en unidades del SPF en junio de 2015.</a:t>
            </a:r>
            <a:endParaRPr lang="es-AR" sz="1400" b="1" spc="0" dirty="0">
              <a:solidFill>
                <a:srgbClr val="1F497D">
                  <a:lumMod val="75000"/>
                </a:srgbClr>
              </a:solidFill>
              <a:latin typeface="Arial" pitchFamily="34" charset="0"/>
              <a:cs typeface="Arial" pitchFamily="34" charset="0"/>
            </a:endParaRPr>
          </a:p>
        </p:txBody>
      </p:sp>
      <p:sp>
        <p:nvSpPr>
          <p:cNvPr id="23" name="22 CuadroTexto"/>
          <p:cNvSpPr txBox="1"/>
          <p:nvPr/>
        </p:nvSpPr>
        <p:spPr>
          <a:xfrm>
            <a:off x="6465580" y="6472437"/>
            <a:ext cx="2089033" cy="136641"/>
          </a:xfrm>
          <a:prstGeom prst="rect">
            <a:avLst/>
          </a:prstGeom>
          <a:solidFill>
            <a:schemeClr val="bg1"/>
          </a:solidFill>
        </p:spPr>
        <p:txBody>
          <a:bodyPr wrap="none" rtlCol="0" anchor="ctr">
            <a:spAutoFit/>
          </a:bodyPr>
          <a:lstStyle/>
          <a:p>
            <a:r>
              <a:rPr lang="es-MX" sz="700" dirty="0" smtClean="0">
                <a:latin typeface="Arial" pitchFamily="34" charset="0"/>
                <a:cs typeface="Arial" pitchFamily="34" charset="0"/>
              </a:rPr>
              <a:t>No se reporta ningún niño/a de entre 3 y 4 años</a:t>
            </a:r>
            <a:endParaRPr lang="es-AR" sz="700" dirty="0">
              <a:latin typeface="Arial" pitchFamily="34" charset="0"/>
              <a:cs typeface="Arial" pitchFamily="34" charset="0"/>
            </a:endParaRPr>
          </a:p>
        </p:txBody>
      </p:sp>
    </p:spTree>
    <p:extLst>
      <p:ext uri="{BB962C8B-B14F-4D97-AF65-F5344CB8AC3E}">
        <p14:creationId xmlns:p14="http://schemas.microsoft.com/office/powerpoint/2010/main" val="37988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1 Título"/>
          <p:cNvSpPr txBox="1">
            <a:spLocks/>
          </p:cNvSpPr>
          <p:nvPr/>
        </p:nvSpPr>
        <p:spPr>
          <a:xfrm>
            <a:off x="539552" y="1340767"/>
            <a:ext cx="8352928" cy="4472261"/>
          </a:xfrm>
          <a:prstGeom prst="rect">
            <a:avLst/>
          </a:prstGeom>
          <a:noFill/>
          <a:ln>
            <a:noFill/>
          </a:ln>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MX" sz="1800" b="1" spc="0" dirty="0" smtClean="0">
                <a:latin typeface="Arial" pitchFamily="34" charset="0"/>
                <a:cs typeface="Arial" pitchFamily="34" charset="0"/>
              </a:rPr>
              <a:t>En junio de 2015 se encuentran alojadas bajo esta denominación un total de </a:t>
            </a:r>
            <a:r>
              <a:rPr lang="es-MX" sz="1800" b="1" spc="0" dirty="0" smtClean="0">
                <a:solidFill>
                  <a:schemeClr val="accent6">
                    <a:lumMod val="75000"/>
                  </a:schemeClr>
                </a:solidFill>
                <a:latin typeface="Arial" pitchFamily="34" charset="0"/>
                <a:cs typeface="Arial" pitchFamily="34" charset="0"/>
              </a:rPr>
              <a:t>23 personas </a:t>
            </a:r>
            <a:r>
              <a:rPr lang="es-MX" sz="1800" b="1" spc="0" dirty="0" smtClean="0">
                <a:latin typeface="Arial" pitchFamily="34" charset="0"/>
                <a:cs typeface="Arial" pitchFamily="34" charset="0"/>
              </a:rPr>
              <a:t>en el SPF, específicamente en el </a:t>
            </a:r>
            <a:r>
              <a:rPr lang="es-MX" sz="1800" b="1" spc="0" dirty="0" smtClean="0">
                <a:solidFill>
                  <a:schemeClr val="accent6">
                    <a:lumMod val="75000"/>
                  </a:schemeClr>
                </a:solidFill>
                <a:latin typeface="Arial" pitchFamily="34" charset="0"/>
                <a:cs typeface="Arial" pitchFamily="34" charset="0"/>
              </a:rPr>
              <a:t>Módulo VI del Complejo Penitenciario Federal I de Ezeiza</a:t>
            </a:r>
            <a:r>
              <a:rPr lang="es-MX" sz="1800" b="1" spc="0" dirty="0" smtClean="0">
                <a:latin typeface="Arial" pitchFamily="34" charset="0"/>
                <a:cs typeface="Arial" pitchFamily="34" charset="0"/>
              </a:rPr>
              <a:t>. </a:t>
            </a:r>
          </a:p>
          <a:p>
            <a:endParaRPr lang="es-MX" sz="1800" b="1" spc="0" dirty="0" smtClean="0">
              <a:latin typeface="Arial" pitchFamily="34" charset="0"/>
              <a:cs typeface="Arial" pitchFamily="34" charset="0"/>
            </a:endParaRPr>
          </a:p>
          <a:p>
            <a:pPr marL="342900" indent="-342900">
              <a:buFont typeface="Arial" pitchFamily="34" charset="0"/>
              <a:buChar char="•"/>
            </a:pPr>
            <a:endParaRPr lang="es-MX" sz="1800" b="1" spc="0" dirty="0" smtClean="0">
              <a:latin typeface="Arial" pitchFamily="34" charset="0"/>
              <a:cs typeface="Arial" pitchFamily="34" charset="0"/>
            </a:endParaRPr>
          </a:p>
          <a:p>
            <a:r>
              <a:rPr lang="es-MX" sz="1800" b="1" spc="0" dirty="0" smtClean="0">
                <a:latin typeface="Arial" pitchFamily="34" charset="0"/>
                <a:cs typeface="Arial" pitchFamily="34" charset="0"/>
              </a:rPr>
              <a:t>Se contabiliza una persona más respecto del mes anterior. </a:t>
            </a:r>
          </a:p>
          <a:p>
            <a:pPr marL="342900" indent="-342900">
              <a:buFont typeface="Arial" pitchFamily="34" charset="0"/>
              <a:buChar char="•"/>
            </a:pPr>
            <a:endParaRPr lang="es-MX" sz="1800" b="1" spc="0" dirty="0">
              <a:latin typeface="Arial" pitchFamily="34" charset="0"/>
              <a:cs typeface="Arial" pitchFamily="34" charset="0"/>
            </a:endParaRPr>
          </a:p>
          <a:p>
            <a:endParaRPr lang="es-MX" sz="1800" b="1" spc="0" dirty="0" smtClean="0">
              <a:latin typeface="Arial" pitchFamily="34" charset="0"/>
              <a:cs typeface="Arial" pitchFamily="34" charset="0"/>
            </a:endParaRPr>
          </a:p>
          <a:p>
            <a:endParaRPr lang="es-MX" sz="1800" b="1" spc="0" dirty="0">
              <a:latin typeface="Arial" pitchFamily="34" charset="0"/>
              <a:cs typeface="Arial" pitchFamily="34" charset="0"/>
            </a:endParaRPr>
          </a:p>
          <a:p>
            <a:r>
              <a:rPr lang="es-MX" sz="1800" b="1" spc="0" dirty="0" smtClean="0">
                <a:latin typeface="Arial" pitchFamily="34" charset="0"/>
                <a:cs typeface="Arial" pitchFamily="34" charset="0"/>
              </a:rPr>
              <a:t>De este conjunto, sólo una persona tiene condena firme.   </a:t>
            </a:r>
          </a:p>
          <a:p>
            <a:r>
              <a:rPr lang="es-MX" sz="1800" b="1" spc="0" dirty="0" smtClean="0">
                <a:latin typeface="Arial" pitchFamily="34" charset="0"/>
                <a:cs typeface="Arial" pitchFamily="34" charset="0"/>
              </a:rPr>
              <a:t>            </a:t>
            </a:r>
          </a:p>
          <a:p>
            <a:pPr marL="342900" indent="-342900">
              <a:buFont typeface="Arial" pitchFamily="34" charset="0"/>
              <a:buChar char="•"/>
            </a:pPr>
            <a:endParaRPr lang="es-MX" sz="1800" b="1" spc="0" dirty="0" smtClean="0">
              <a:latin typeface="Arial" pitchFamily="34" charset="0"/>
              <a:cs typeface="Arial" pitchFamily="34" charset="0"/>
            </a:endParaRPr>
          </a:p>
          <a:p>
            <a:pPr marL="342900" indent="-342900">
              <a:buFont typeface="Arial" pitchFamily="34" charset="0"/>
              <a:buChar char="•"/>
            </a:pPr>
            <a:endParaRPr lang="es-MX" sz="1800" b="1" spc="0" dirty="0" smtClean="0">
              <a:latin typeface="Arial" pitchFamily="34" charset="0"/>
              <a:cs typeface="Arial" pitchFamily="34" charset="0"/>
            </a:endParaRPr>
          </a:p>
          <a:p>
            <a:r>
              <a:rPr lang="es-MX" sz="1800" b="1" spc="0" dirty="0" smtClean="0">
                <a:latin typeface="Arial" pitchFamily="34" charset="0"/>
                <a:cs typeface="Arial" pitchFamily="34" charset="0"/>
              </a:rPr>
              <a:t>Todas las personas </a:t>
            </a:r>
            <a:r>
              <a:rPr lang="es-MX" sz="1800" b="1" spc="0" dirty="0" err="1" smtClean="0">
                <a:latin typeface="Arial" pitchFamily="34" charset="0"/>
                <a:cs typeface="Arial" pitchFamily="34" charset="0"/>
              </a:rPr>
              <a:t>transgénero</a:t>
            </a:r>
            <a:r>
              <a:rPr lang="es-MX" sz="1800" b="1" spc="0" dirty="0" smtClean="0">
                <a:latin typeface="Arial" pitchFamily="34" charset="0"/>
                <a:cs typeface="Arial" pitchFamily="34" charset="0"/>
              </a:rPr>
              <a:t> son mayores de 21 años</a:t>
            </a:r>
            <a:r>
              <a:rPr lang="es-MX" sz="1800" b="1" dirty="0" smtClean="0">
                <a:latin typeface="Arial" pitchFamily="34" charset="0"/>
                <a:cs typeface="Arial" pitchFamily="34" charset="0"/>
              </a:rPr>
              <a:t>. </a:t>
            </a:r>
            <a:endParaRPr lang="es-AR" sz="1800" b="1" dirty="0">
              <a:latin typeface="Arial" pitchFamily="34" charset="0"/>
              <a:cs typeface="Arial" pitchFamily="34" charset="0"/>
            </a:endParaRPr>
          </a:p>
        </p:txBody>
      </p:sp>
      <p:sp>
        <p:nvSpPr>
          <p:cNvPr id="8" name="7 Rectángulo"/>
          <p:cNvSpPr/>
          <p:nvPr/>
        </p:nvSpPr>
        <p:spPr>
          <a:xfrm>
            <a:off x="539552" y="3925058"/>
            <a:ext cx="8208912" cy="77707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solidFill>
                <a:schemeClr val="tx2"/>
              </a:solidFill>
              <a:latin typeface="Arial" pitchFamily="34" charset="0"/>
              <a:cs typeface="Arial" pitchFamily="34" charset="0"/>
            </a:endParaRPr>
          </a:p>
        </p:txBody>
      </p:sp>
      <p:sp>
        <p:nvSpPr>
          <p:cNvPr id="25" name="24 Rectángulo"/>
          <p:cNvSpPr/>
          <p:nvPr/>
        </p:nvSpPr>
        <p:spPr>
          <a:xfrm>
            <a:off x="520502" y="1513359"/>
            <a:ext cx="8208912" cy="10801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solidFill>
                <a:schemeClr val="tx2"/>
              </a:solidFill>
              <a:latin typeface="Arial" pitchFamily="34" charset="0"/>
              <a:cs typeface="Arial" pitchFamily="34" charset="0"/>
            </a:endParaRPr>
          </a:p>
        </p:txBody>
      </p:sp>
      <p:sp>
        <p:nvSpPr>
          <p:cNvPr id="6" name="5 Rectángulo"/>
          <p:cNvSpPr/>
          <p:nvPr/>
        </p:nvSpPr>
        <p:spPr>
          <a:xfrm>
            <a:off x="539552" y="5117260"/>
            <a:ext cx="8208912" cy="5838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solidFill>
                <a:schemeClr val="tx2"/>
              </a:solidFill>
              <a:latin typeface="Arial" pitchFamily="34" charset="0"/>
              <a:cs typeface="Arial" pitchFamily="34" charset="0"/>
            </a:endParaRPr>
          </a:p>
        </p:txBody>
      </p:sp>
      <p:sp>
        <p:nvSpPr>
          <p:cNvPr id="7" name="6 Rectángulo"/>
          <p:cNvSpPr/>
          <p:nvPr/>
        </p:nvSpPr>
        <p:spPr>
          <a:xfrm>
            <a:off x="539552" y="2780928"/>
            <a:ext cx="8208912" cy="85478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solidFill>
                <a:schemeClr val="tx2"/>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a:cs typeface="Arial"/>
              </a:rPr>
              <a:t>Población “</a:t>
            </a:r>
            <a:r>
              <a:rPr lang="es-MX" sz="2400" dirty="0" err="1" smtClean="0">
                <a:solidFill>
                  <a:srgbClr val="1F497D">
                    <a:lumMod val="75000"/>
                  </a:srgbClr>
                </a:solidFill>
                <a:latin typeface="Arial"/>
                <a:cs typeface="Arial"/>
              </a:rPr>
              <a:t>Transgénero</a:t>
            </a:r>
            <a:r>
              <a:rPr lang="es-MX" sz="2400" dirty="0" smtClean="0">
                <a:solidFill>
                  <a:srgbClr val="1F497D">
                    <a:lumMod val="75000"/>
                  </a:srgbClr>
                </a:solidFill>
                <a:latin typeface="Arial"/>
                <a:cs typeface="Arial"/>
              </a:rPr>
              <a:t>”</a:t>
            </a:r>
            <a:endParaRPr lang="es-AR" sz="2400" dirty="0">
              <a:solidFill>
                <a:srgbClr val="1F497D">
                  <a:lumMod val="75000"/>
                </a:srgbClr>
              </a:solidFill>
              <a:latin typeface="Arial"/>
              <a:cs typeface="Arial"/>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9" name="8 CuadroTexto"/>
          <p:cNvSpPr txBox="1"/>
          <p:nvPr/>
        </p:nvSpPr>
        <p:spPr>
          <a:xfrm>
            <a:off x="100367" y="6597352"/>
            <a:ext cx="2912977"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Junio 2015</a:t>
            </a:r>
            <a:endParaRPr lang="es-AR" sz="800" dirty="0">
              <a:latin typeface="Arial" pitchFamily="34" charset="0"/>
              <a:cs typeface="Arial" pitchFamily="34" charset="0"/>
            </a:endParaRPr>
          </a:p>
        </p:txBody>
      </p:sp>
    </p:spTree>
    <p:extLst>
      <p:ext uri="{BB962C8B-B14F-4D97-AF65-F5344CB8AC3E}">
        <p14:creationId xmlns:p14="http://schemas.microsoft.com/office/powerpoint/2010/main" val="3516355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jóvenes adultos</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9540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38" name="37 Gráfico"/>
          <p:cNvGraphicFramePr/>
          <p:nvPr>
            <p:extLst>
              <p:ext uri="{D42A27DB-BD31-4B8C-83A1-F6EECF244321}">
                <p14:modId xmlns:p14="http://schemas.microsoft.com/office/powerpoint/2010/main" val="1657678446"/>
              </p:ext>
            </p:extLst>
          </p:nvPr>
        </p:nvGraphicFramePr>
        <p:xfrm>
          <a:off x="551422" y="1685605"/>
          <a:ext cx="7776864" cy="1501527"/>
        </p:xfrm>
        <a:graphic>
          <a:graphicData uri="http://schemas.openxmlformats.org/drawingml/2006/chart">
            <c:chart xmlns:c="http://schemas.openxmlformats.org/drawingml/2006/chart" xmlns:r="http://schemas.openxmlformats.org/officeDocument/2006/relationships" r:id="rId3"/>
          </a:graphicData>
        </a:graphic>
      </p:graphicFrame>
      <p:sp>
        <p:nvSpPr>
          <p:cNvPr id="40" name="39 CuadroTexto"/>
          <p:cNvSpPr txBox="1"/>
          <p:nvPr/>
        </p:nvSpPr>
        <p:spPr>
          <a:xfrm>
            <a:off x="1691680" y="980728"/>
            <a:ext cx="5616624" cy="523220"/>
          </a:xfrm>
          <a:prstGeom prst="rect">
            <a:avLst/>
          </a:prstGeom>
          <a:noFill/>
        </p:spPr>
        <p:txBody>
          <a:bodyPr wrap="square" rtlCol="0">
            <a:spAutoFit/>
          </a:bodyPr>
          <a:lstStyle/>
          <a:p>
            <a:pPr algn="ctr"/>
            <a:r>
              <a:rPr lang="es-MX" sz="1600" b="1" dirty="0">
                <a:solidFill>
                  <a:schemeClr val="tx2">
                    <a:lumMod val="75000"/>
                  </a:schemeClr>
                </a:solidFill>
                <a:latin typeface="Arial" pitchFamily="34" charset="0"/>
                <a:cs typeface="Arial" pitchFamily="34" charset="0"/>
              </a:rPr>
              <a:t>Evolución de cantidad de jóvenes </a:t>
            </a:r>
            <a:r>
              <a:rPr lang="es-MX" sz="1600" b="1" dirty="0" smtClean="0">
                <a:solidFill>
                  <a:schemeClr val="tx2">
                    <a:lumMod val="75000"/>
                  </a:schemeClr>
                </a:solidFill>
                <a:latin typeface="Arial" pitchFamily="34" charset="0"/>
                <a:cs typeface="Arial" pitchFamily="34" charset="0"/>
              </a:rPr>
              <a:t>encarcelados/as </a:t>
            </a:r>
            <a:endParaRPr lang="es-MX" sz="1600" b="1" dirty="0">
              <a:solidFill>
                <a:schemeClr val="tx2">
                  <a:lumMod val="75000"/>
                </a:schemeClr>
              </a:solidFill>
              <a:latin typeface="Arial" pitchFamily="34" charset="0"/>
              <a:cs typeface="Arial" pitchFamily="34" charset="0"/>
            </a:endParaRPr>
          </a:p>
          <a:p>
            <a:pPr algn="ctr"/>
            <a:r>
              <a:rPr lang="es-MX" sz="1200" b="1" dirty="0" smtClean="0">
                <a:solidFill>
                  <a:schemeClr val="tx2">
                    <a:lumMod val="75000"/>
                  </a:schemeClr>
                </a:solidFill>
                <a:latin typeface="Arial" pitchFamily="34" charset="0"/>
                <a:cs typeface="Arial" pitchFamily="34" charset="0"/>
              </a:rPr>
              <a:t>Enero 2014 – junio 2015</a:t>
            </a:r>
            <a:endParaRPr lang="es-MX" sz="1200" b="1" dirty="0">
              <a:solidFill>
                <a:schemeClr val="tx2">
                  <a:lumMod val="75000"/>
                </a:schemeClr>
              </a:solidFill>
              <a:latin typeface="Arial" pitchFamily="34" charset="0"/>
              <a:cs typeface="Arial" pitchFamily="34" charset="0"/>
            </a:endParaRPr>
          </a:p>
        </p:txBody>
      </p:sp>
      <p:sp>
        <p:nvSpPr>
          <p:cNvPr id="44" name="43 CuadroTexto"/>
          <p:cNvSpPr txBox="1"/>
          <p:nvPr/>
        </p:nvSpPr>
        <p:spPr>
          <a:xfrm>
            <a:off x="275903" y="6078438"/>
            <a:ext cx="8616577" cy="553998"/>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La cantidad de jóvenes de entre 18 y 21 años se incrementó en el último mes pese a la estabilidad en la cantidad de población </a:t>
            </a:r>
            <a:r>
              <a:rPr lang="es-MX" sz="1500" dirty="0" smtClean="0">
                <a:solidFill>
                  <a:srgbClr val="17375E"/>
                </a:solidFill>
                <a:latin typeface="Arial" pitchFamily="34" charset="0"/>
                <a:cs typeface="Arial" pitchFamily="34" charset="0"/>
              </a:rPr>
              <a:t>total </a:t>
            </a:r>
            <a:r>
              <a:rPr lang="es-MX" sz="1500" dirty="0" smtClean="0">
                <a:solidFill>
                  <a:srgbClr val="17375E"/>
                </a:solidFill>
                <a:latin typeface="Arial" pitchFamily="34" charset="0"/>
                <a:cs typeface="Arial" pitchFamily="34" charset="0"/>
              </a:rPr>
              <a:t>alojada en el SPF.  </a:t>
            </a:r>
            <a:endParaRPr lang="es-AR" sz="1500" dirty="0">
              <a:solidFill>
                <a:srgbClr val="17375E"/>
              </a:solidFill>
              <a:latin typeface="Arial" pitchFamily="34" charset="0"/>
              <a:cs typeface="Arial" pitchFamily="34" charset="0"/>
            </a:endParaRPr>
          </a:p>
        </p:txBody>
      </p:sp>
      <p:graphicFrame>
        <p:nvGraphicFramePr>
          <p:cNvPr id="24" name="23 Gráfico"/>
          <p:cNvGraphicFramePr/>
          <p:nvPr>
            <p:extLst>
              <p:ext uri="{D42A27DB-BD31-4B8C-83A1-F6EECF244321}">
                <p14:modId xmlns:p14="http://schemas.microsoft.com/office/powerpoint/2010/main" val="2979769905"/>
              </p:ext>
            </p:extLst>
          </p:nvPr>
        </p:nvGraphicFramePr>
        <p:xfrm>
          <a:off x="731912" y="3237429"/>
          <a:ext cx="3336032" cy="24904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40 Gráfico"/>
          <p:cNvGraphicFramePr/>
          <p:nvPr>
            <p:extLst>
              <p:ext uri="{D42A27DB-BD31-4B8C-83A1-F6EECF244321}">
                <p14:modId xmlns:p14="http://schemas.microsoft.com/office/powerpoint/2010/main" val="4172589105"/>
              </p:ext>
            </p:extLst>
          </p:nvPr>
        </p:nvGraphicFramePr>
        <p:xfrm>
          <a:off x="5004048" y="3222420"/>
          <a:ext cx="3336032" cy="2490470"/>
        </p:xfrm>
        <a:graphic>
          <a:graphicData uri="http://schemas.openxmlformats.org/drawingml/2006/chart">
            <c:chart xmlns:c="http://schemas.openxmlformats.org/drawingml/2006/chart" xmlns:r="http://schemas.openxmlformats.org/officeDocument/2006/relationships" r:id="rId5"/>
          </a:graphicData>
        </a:graphic>
      </p:graphicFrame>
      <p:sp>
        <p:nvSpPr>
          <p:cNvPr id="45" name="44 CuadroTexto"/>
          <p:cNvSpPr txBox="1"/>
          <p:nvPr/>
        </p:nvSpPr>
        <p:spPr>
          <a:xfrm>
            <a:off x="1147873" y="3222420"/>
            <a:ext cx="2459448" cy="276999"/>
          </a:xfrm>
          <a:prstGeom prst="rect">
            <a:avLst/>
          </a:prstGeom>
          <a:noFill/>
        </p:spPr>
        <p:txBody>
          <a:bodyPr wrap="square" rtlCol="0">
            <a:spAutoFit/>
          </a:bodyPr>
          <a:lstStyle/>
          <a:p>
            <a:pPr algn="r"/>
            <a:r>
              <a:rPr lang="es-MX" sz="1200" b="1" dirty="0">
                <a:solidFill>
                  <a:srgbClr val="1F497D">
                    <a:lumMod val="75000"/>
                  </a:srgbClr>
                </a:solidFill>
                <a:latin typeface="Arial" pitchFamily="34" charset="0"/>
                <a:cs typeface="Arial" pitchFamily="34" charset="0"/>
              </a:rPr>
              <a:t>Distribución según género</a:t>
            </a:r>
            <a:endParaRPr lang="es-AR" sz="1200" b="1" dirty="0">
              <a:solidFill>
                <a:srgbClr val="1F497D">
                  <a:lumMod val="75000"/>
                </a:srgbClr>
              </a:solidFill>
              <a:latin typeface="Arial" pitchFamily="34" charset="0"/>
              <a:cs typeface="Arial" pitchFamily="34" charset="0"/>
            </a:endParaRPr>
          </a:p>
        </p:txBody>
      </p:sp>
      <p:sp>
        <p:nvSpPr>
          <p:cNvPr id="46" name="45 CuadroTexto"/>
          <p:cNvSpPr txBox="1"/>
          <p:nvPr/>
        </p:nvSpPr>
        <p:spPr>
          <a:xfrm>
            <a:off x="5790510" y="5421790"/>
            <a:ext cx="1537600" cy="230832"/>
          </a:xfrm>
          <a:prstGeom prst="rect">
            <a:avLst/>
          </a:prstGeom>
          <a:noFill/>
        </p:spPr>
        <p:txBody>
          <a:bodyPr wrap="none" rtlCol="0">
            <a:spAutoFit/>
          </a:bodyPr>
          <a:lstStyle/>
          <a:p>
            <a:r>
              <a:rPr lang="es-MX" sz="900" dirty="0" smtClean="0">
                <a:solidFill>
                  <a:prstClr val="black"/>
                </a:solidFill>
                <a:latin typeface="Arial" pitchFamily="34" charset="0"/>
                <a:cs typeface="Arial" pitchFamily="34" charset="0"/>
              </a:rPr>
              <a:t>Base: 455 jóvenes adultos</a:t>
            </a:r>
            <a:endParaRPr lang="es-AR" sz="900" dirty="0">
              <a:solidFill>
                <a:prstClr val="black"/>
              </a:solidFill>
              <a:latin typeface="Arial" pitchFamily="34" charset="0"/>
              <a:cs typeface="Arial" pitchFamily="34" charset="0"/>
            </a:endParaRPr>
          </a:p>
        </p:txBody>
      </p:sp>
      <p:sp>
        <p:nvSpPr>
          <p:cNvPr id="47" name="46 CuadroTexto"/>
          <p:cNvSpPr txBox="1"/>
          <p:nvPr/>
        </p:nvSpPr>
        <p:spPr>
          <a:xfrm>
            <a:off x="1641865" y="5420891"/>
            <a:ext cx="1537600" cy="230832"/>
          </a:xfrm>
          <a:prstGeom prst="rect">
            <a:avLst/>
          </a:prstGeom>
          <a:noFill/>
        </p:spPr>
        <p:txBody>
          <a:bodyPr wrap="none" rtlCol="0">
            <a:spAutoFit/>
          </a:bodyPr>
          <a:lstStyle/>
          <a:p>
            <a:r>
              <a:rPr lang="es-MX" sz="900" dirty="0" smtClean="0">
                <a:solidFill>
                  <a:prstClr val="black"/>
                </a:solidFill>
                <a:latin typeface="Arial" pitchFamily="34" charset="0"/>
                <a:cs typeface="Arial" pitchFamily="34" charset="0"/>
              </a:rPr>
              <a:t>Base: 455 jóvenes adultos</a:t>
            </a:r>
            <a:endParaRPr lang="es-AR" sz="900" dirty="0">
              <a:solidFill>
                <a:prstClr val="black"/>
              </a:solidFill>
              <a:latin typeface="Arial" pitchFamily="34" charset="0"/>
              <a:cs typeface="Arial" pitchFamily="34" charset="0"/>
            </a:endParaRPr>
          </a:p>
        </p:txBody>
      </p:sp>
      <p:sp>
        <p:nvSpPr>
          <p:cNvPr id="48" name="47 CuadroTexto"/>
          <p:cNvSpPr txBox="1"/>
          <p:nvPr/>
        </p:nvSpPr>
        <p:spPr>
          <a:xfrm>
            <a:off x="4814972" y="3212976"/>
            <a:ext cx="3249756" cy="276999"/>
          </a:xfrm>
          <a:prstGeom prst="rect">
            <a:avLst/>
          </a:prstGeom>
          <a:noFill/>
        </p:spPr>
        <p:txBody>
          <a:bodyPr wrap="square" rtlCol="0">
            <a:spAutoFit/>
          </a:bodyPr>
          <a:lstStyle/>
          <a:p>
            <a:pPr algn="r"/>
            <a:r>
              <a:rPr lang="es-MX" sz="1200" b="1" dirty="0">
                <a:solidFill>
                  <a:srgbClr val="1F497D">
                    <a:lumMod val="75000"/>
                  </a:srgbClr>
                </a:solidFill>
                <a:latin typeface="Arial" pitchFamily="34" charset="0"/>
                <a:cs typeface="Arial" pitchFamily="34" charset="0"/>
              </a:rPr>
              <a:t>Unidades en las que están alojados</a:t>
            </a:r>
            <a:endParaRPr lang="es-AR" sz="1200" b="1" dirty="0">
              <a:solidFill>
                <a:srgbClr val="1F497D">
                  <a:lumMod val="75000"/>
                </a:srgbClr>
              </a:solidFill>
              <a:latin typeface="Arial" pitchFamily="34" charset="0"/>
              <a:cs typeface="Arial" pitchFamily="34" charset="0"/>
            </a:endParaRPr>
          </a:p>
        </p:txBody>
      </p:sp>
      <p:sp>
        <p:nvSpPr>
          <p:cNvPr id="16" name="16 CuadroTexto"/>
          <p:cNvSpPr txBox="1"/>
          <p:nvPr/>
        </p:nvSpPr>
        <p:spPr>
          <a:xfrm>
            <a:off x="100367" y="5733256"/>
            <a:ext cx="2941831"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Junio 2015.</a:t>
            </a:r>
            <a:endParaRPr lang="es-AR" sz="800" dirty="0">
              <a:latin typeface="Arial" pitchFamily="34" charset="0"/>
              <a:cs typeface="Arial" pitchFamily="34" charset="0"/>
            </a:endParaRPr>
          </a:p>
        </p:txBody>
      </p:sp>
      <p:sp>
        <p:nvSpPr>
          <p:cNvPr id="19" name="18 CuadroTexto"/>
          <p:cNvSpPr txBox="1"/>
          <p:nvPr/>
        </p:nvSpPr>
        <p:spPr>
          <a:xfrm>
            <a:off x="827584" y="2747017"/>
            <a:ext cx="4824536" cy="173427"/>
          </a:xfrm>
          <a:prstGeom prst="rect">
            <a:avLst/>
          </a:prstGeom>
          <a:solidFill>
            <a:schemeClr val="accent5">
              <a:lumMod val="75000"/>
            </a:schemeClr>
          </a:solidFill>
        </p:spPr>
        <p:txBody>
          <a:bodyPr wrap="square" rtlCol="0" anchor="ctr">
            <a:spAutoFit/>
          </a:bodyPr>
          <a:lstStyle/>
          <a:p>
            <a:pPr algn="ctr"/>
            <a:r>
              <a:rPr lang="es-MX" sz="900" dirty="0" smtClean="0">
                <a:solidFill>
                  <a:schemeClr val="bg1"/>
                </a:solidFill>
                <a:latin typeface="Arial" pitchFamily="34" charset="0"/>
                <a:cs typeface="Arial" pitchFamily="34" charset="0"/>
              </a:rPr>
              <a:t>2014</a:t>
            </a:r>
            <a:endParaRPr lang="es-AR" sz="900" dirty="0">
              <a:solidFill>
                <a:schemeClr val="bg1"/>
              </a:solidFill>
              <a:latin typeface="Arial" pitchFamily="34" charset="0"/>
              <a:cs typeface="Arial" pitchFamily="34" charset="0"/>
            </a:endParaRPr>
          </a:p>
        </p:txBody>
      </p:sp>
      <p:sp>
        <p:nvSpPr>
          <p:cNvPr id="21" name="20 Rectángulo"/>
          <p:cNvSpPr/>
          <p:nvPr/>
        </p:nvSpPr>
        <p:spPr>
          <a:xfrm>
            <a:off x="7591112" y="1537742"/>
            <a:ext cx="437272" cy="955154"/>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p:cNvSpPr/>
          <p:nvPr/>
        </p:nvSpPr>
        <p:spPr>
          <a:xfrm>
            <a:off x="7658819" y="5507459"/>
            <a:ext cx="1072137" cy="3698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800" dirty="0" smtClean="0">
                <a:latin typeface="Arial" pitchFamily="34" charset="0"/>
                <a:cs typeface="Arial" pitchFamily="34" charset="0"/>
              </a:rPr>
              <a:t>Otros con menos de 1%: U31, CPFI</a:t>
            </a:r>
            <a:endParaRPr lang="es-AR" sz="800" dirty="0">
              <a:latin typeface="Arial" pitchFamily="34" charset="0"/>
              <a:cs typeface="Arial" pitchFamily="34" charset="0"/>
            </a:endParaRPr>
          </a:p>
        </p:txBody>
      </p:sp>
      <p:sp>
        <p:nvSpPr>
          <p:cNvPr id="4" name="3 Flecha derecha"/>
          <p:cNvSpPr/>
          <p:nvPr/>
        </p:nvSpPr>
        <p:spPr>
          <a:xfrm rot="5400000">
            <a:off x="7641909" y="5235030"/>
            <a:ext cx="187884" cy="2894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22" name="21 Rectángulo"/>
          <p:cNvSpPr/>
          <p:nvPr/>
        </p:nvSpPr>
        <p:spPr>
          <a:xfrm>
            <a:off x="275259" y="6036147"/>
            <a:ext cx="8617221" cy="63321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
        <p:nvSpPr>
          <p:cNvPr id="23" name="22 CuadroTexto"/>
          <p:cNvSpPr txBox="1"/>
          <p:nvPr/>
        </p:nvSpPr>
        <p:spPr>
          <a:xfrm>
            <a:off x="5705078" y="2744659"/>
            <a:ext cx="2227842" cy="173427"/>
          </a:xfrm>
          <a:prstGeom prst="rect">
            <a:avLst/>
          </a:prstGeom>
          <a:solidFill>
            <a:schemeClr val="accent4">
              <a:lumMod val="75000"/>
            </a:schemeClr>
          </a:solidFill>
          <a:ln>
            <a:noFill/>
          </a:ln>
        </p:spPr>
        <p:txBody>
          <a:bodyPr wrap="square" rtlCol="0" anchor="ctr">
            <a:spAutoFit/>
          </a:bodyPr>
          <a:lstStyle/>
          <a:p>
            <a:pPr algn="ctr"/>
            <a:r>
              <a:rPr lang="es-MX" sz="900" dirty="0" smtClean="0">
                <a:solidFill>
                  <a:schemeClr val="bg1"/>
                </a:solidFill>
                <a:latin typeface="Arial" pitchFamily="34" charset="0"/>
                <a:cs typeface="Arial" pitchFamily="34" charset="0"/>
              </a:rPr>
              <a:t>1° Semestre 2015</a:t>
            </a:r>
            <a:endParaRPr lang="es-AR" sz="900" dirty="0">
              <a:solidFill>
                <a:schemeClr val="bg1"/>
              </a:solidFill>
              <a:latin typeface="Arial" pitchFamily="34" charset="0"/>
              <a:cs typeface="Arial" pitchFamily="34" charset="0"/>
            </a:endParaRPr>
          </a:p>
        </p:txBody>
      </p:sp>
      <p:cxnSp>
        <p:nvCxnSpPr>
          <p:cNvPr id="25" name="24 Conector recto de flecha"/>
          <p:cNvCxnSpPr/>
          <p:nvPr/>
        </p:nvCxnSpPr>
        <p:spPr>
          <a:xfrm>
            <a:off x="6634240" y="2127523"/>
            <a:ext cx="1197170" cy="7200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093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2" name="11 Marcador de contenido"/>
          <p:cNvGraphicFramePr>
            <a:graphicFrameLocks/>
          </p:cNvGraphicFramePr>
          <p:nvPr>
            <p:extLst>
              <p:ext uri="{D42A27DB-BD31-4B8C-83A1-F6EECF244321}">
                <p14:modId xmlns:p14="http://schemas.microsoft.com/office/powerpoint/2010/main" val="1652933412"/>
              </p:ext>
            </p:extLst>
          </p:nvPr>
        </p:nvGraphicFramePr>
        <p:xfrm>
          <a:off x="323528" y="1674386"/>
          <a:ext cx="4248472" cy="2690717"/>
        </p:xfrm>
        <a:graphic>
          <a:graphicData uri="http://schemas.openxmlformats.org/drawingml/2006/chart">
            <c:chart xmlns:c="http://schemas.openxmlformats.org/drawingml/2006/chart" xmlns:r="http://schemas.openxmlformats.org/officeDocument/2006/relationships" r:id="rId3"/>
          </a:graphicData>
        </a:graphic>
      </p:graphicFrame>
      <p:sp>
        <p:nvSpPr>
          <p:cNvPr id="51" name="1 Título"/>
          <p:cNvSpPr txBox="1">
            <a:spLocks/>
          </p:cNvSpPr>
          <p:nvPr/>
        </p:nvSpPr>
        <p:spPr>
          <a:xfrm>
            <a:off x="254213"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jóvenes adultos</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9540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33" name="32 CuadroTexto"/>
          <p:cNvSpPr txBox="1"/>
          <p:nvPr/>
        </p:nvSpPr>
        <p:spPr>
          <a:xfrm>
            <a:off x="995049" y="1206277"/>
            <a:ext cx="2975494" cy="276999"/>
          </a:xfrm>
          <a:prstGeom prst="rect">
            <a:avLst/>
          </a:prstGeom>
          <a:noFill/>
        </p:spPr>
        <p:txBody>
          <a:bodyPr wrap="none" rtlCol="0">
            <a:spAutoFit/>
          </a:bodyPr>
          <a:lstStyle/>
          <a:p>
            <a:pPr algn="ctr"/>
            <a:r>
              <a:rPr lang="es-MX" sz="1200" b="1" dirty="0">
                <a:solidFill>
                  <a:srgbClr val="1F497D">
                    <a:lumMod val="75000"/>
                  </a:srgbClr>
                </a:solidFill>
                <a:latin typeface="Arial" pitchFamily="34" charset="0"/>
                <a:cs typeface="Arial" pitchFamily="34" charset="0"/>
              </a:rPr>
              <a:t>Distribución según situación procesal</a:t>
            </a:r>
            <a:endParaRPr lang="es-AR" sz="1200" b="1" dirty="0">
              <a:solidFill>
                <a:srgbClr val="1F497D">
                  <a:lumMod val="75000"/>
                </a:srgbClr>
              </a:solidFill>
              <a:latin typeface="Arial" pitchFamily="34" charset="0"/>
              <a:cs typeface="Arial" pitchFamily="34" charset="0"/>
            </a:endParaRPr>
          </a:p>
        </p:txBody>
      </p:sp>
      <p:graphicFrame>
        <p:nvGraphicFramePr>
          <p:cNvPr id="35" name="34 Tabla"/>
          <p:cNvGraphicFramePr>
            <a:graphicFrameLocks noGrp="1"/>
          </p:cNvGraphicFramePr>
          <p:nvPr>
            <p:extLst>
              <p:ext uri="{D42A27DB-BD31-4B8C-83A1-F6EECF244321}">
                <p14:modId xmlns:p14="http://schemas.microsoft.com/office/powerpoint/2010/main" val="277485236"/>
              </p:ext>
            </p:extLst>
          </p:nvPr>
        </p:nvGraphicFramePr>
        <p:xfrm>
          <a:off x="395536" y="4638352"/>
          <a:ext cx="8424936" cy="734864"/>
        </p:xfrm>
        <a:graphic>
          <a:graphicData uri="http://schemas.openxmlformats.org/drawingml/2006/table">
            <a:tbl>
              <a:tblPr firstRow="1" bandRow="1">
                <a:tableStyleId>{5C22544A-7EE6-4342-B048-85BDC9FD1C3A}</a:tableStyleId>
              </a:tblPr>
              <a:tblGrid>
                <a:gridCol w="445699"/>
                <a:gridCol w="445699"/>
                <a:gridCol w="415148"/>
                <a:gridCol w="399626"/>
                <a:gridCol w="466228"/>
                <a:gridCol w="397038"/>
                <a:gridCol w="535422"/>
                <a:gridCol w="489336"/>
                <a:gridCol w="443124"/>
                <a:gridCol w="522216"/>
                <a:gridCol w="472549"/>
                <a:gridCol w="405041"/>
                <a:gridCol w="536552"/>
                <a:gridCol w="408543"/>
                <a:gridCol w="408543"/>
                <a:gridCol w="408543"/>
                <a:gridCol w="408543"/>
                <a:gridCol w="408543"/>
                <a:gridCol w="408543"/>
              </a:tblGrid>
              <a:tr h="210421">
                <a:tc gridSpan="19">
                  <a:txBody>
                    <a:bodyPr/>
                    <a:lstStyle/>
                    <a:p>
                      <a:pPr algn="ctr"/>
                      <a:r>
                        <a:rPr lang="es-MX" sz="900" dirty="0" smtClean="0">
                          <a:latin typeface="Arial" panose="020B0604020202020204" pitchFamily="34" charset="0"/>
                          <a:cs typeface="Arial" panose="020B0604020202020204" pitchFamily="34" charset="0"/>
                        </a:rPr>
                        <a:t>Jóvenes adultos/as</a:t>
                      </a:r>
                      <a:r>
                        <a:rPr lang="es-MX" sz="900" baseline="0" dirty="0" smtClean="0">
                          <a:latin typeface="Arial" panose="020B0604020202020204" pitchFamily="34" charset="0"/>
                          <a:cs typeface="Arial" panose="020B0604020202020204" pitchFamily="34" charset="0"/>
                        </a:rPr>
                        <a:t> </a:t>
                      </a:r>
                      <a:r>
                        <a:rPr lang="es-MX" sz="900" dirty="0" smtClean="0">
                          <a:latin typeface="Arial" panose="020B0604020202020204" pitchFamily="34" charset="0"/>
                          <a:cs typeface="Arial" panose="020B0604020202020204" pitchFamily="34" charset="0"/>
                        </a:rPr>
                        <a:t>encarcelados/as preventivamente</a:t>
                      </a: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800" dirty="0"/>
                    </a:p>
                  </a:txBody>
                  <a:tcPr/>
                </a:tc>
                <a:tc hMerge="1">
                  <a:txBody>
                    <a:bodyPr/>
                    <a:lstStyle/>
                    <a:p>
                      <a:pPr algn="ctr"/>
                      <a:endParaRPr lang="es-AR" sz="1000" dirty="0"/>
                    </a:p>
                  </a:txBody>
                  <a:tcPr/>
                </a:tc>
                <a:tc hMerge="1">
                  <a:txBody>
                    <a:bodyPr/>
                    <a:lstStyle/>
                    <a:p>
                      <a:pPr algn="ctr"/>
                      <a:endParaRPr lang="es-AR" sz="1000" dirty="0"/>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r>
              <a:tr h="198800">
                <a:tc>
                  <a:txBody>
                    <a:bodyPr/>
                    <a:lstStyle/>
                    <a:p>
                      <a:pPr algn="ctr"/>
                      <a:r>
                        <a:rPr lang="es-MX" sz="700" dirty="0" smtClean="0">
                          <a:solidFill>
                            <a:schemeClr val="bg1"/>
                          </a:solidFill>
                          <a:latin typeface="Arial" panose="020B0604020202020204" pitchFamily="34" charset="0"/>
                          <a:cs typeface="Arial" panose="020B0604020202020204" pitchFamily="34" charset="0"/>
                        </a:rPr>
                        <a:t>Dic </a:t>
                      </a:r>
                    </a:p>
                    <a:p>
                      <a:pPr algn="ctr"/>
                      <a:r>
                        <a:rPr lang="es-MX" sz="700" dirty="0" smtClean="0">
                          <a:solidFill>
                            <a:schemeClr val="bg1"/>
                          </a:solidFill>
                          <a:latin typeface="Arial" panose="020B0604020202020204" pitchFamily="34" charset="0"/>
                          <a:cs typeface="Arial" panose="020B0604020202020204" pitchFamily="34" charset="0"/>
                        </a:rPr>
                        <a:t>’13</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3">
                        <a:lumMod val="50000"/>
                      </a:schemeClr>
                    </a:solidFill>
                  </a:tcPr>
                </a:tc>
                <a:tc>
                  <a:txBody>
                    <a:bodyPr/>
                    <a:lstStyle/>
                    <a:p>
                      <a:pPr algn="ctr"/>
                      <a:r>
                        <a:rPr lang="es-MX" sz="700" dirty="0" smtClean="0">
                          <a:latin typeface="Arial" panose="020B0604020202020204" pitchFamily="34" charset="0"/>
                          <a:cs typeface="Arial" panose="020B0604020202020204" pitchFamily="34" charset="0"/>
                        </a:rPr>
                        <a:t>Ene </a:t>
                      </a:r>
                    </a:p>
                    <a:p>
                      <a:pPr algn="ctr"/>
                      <a:r>
                        <a:rPr lang="es-MX" sz="700" dirty="0" smtClean="0">
                          <a:latin typeface="Arial" panose="020B0604020202020204" pitchFamily="34" charset="0"/>
                          <a:cs typeface="Arial" panose="020B0604020202020204" pitchFamily="34" charset="0"/>
                        </a:rPr>
                        <a:t>‘14 </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Feb ´14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Mar ‘14</a:t>
                      </a:r>
                    </a:p>
                  </a:txBody>
                  <a:tcPr anchor="ctr"/>
                </a:tc>
                <a:tc>
                  <a:txBody>
                    <a:bodyPr/>
                    <a:lstStyle/>
                    <a:p>
                      <a:pPr algn="ctr"/>
                      <a:r>
                        <a:rPr lang="es-MX" sz="700" dirty="0" smtClean="0">
                          <a:latin typeface="Arial" panose="020B0604020202020204" pitchFamily="34" charset="0"/>
                          <a:cs typeface="Arial" panose="020B0604020202020204" pitchFamily="34" charset="0"/>
                        </a:rPr>
                        <a:t>Abr </a:t>
                      </a:r>
                    </a:p>
                    <a:p>
                      <a:pPr algn="ctr"/>
                      <a:r>
                        <a:rPr lang="es-MX" sz="700" dirty="0" smtClean="0">
                          <a:latin typeface="Arial" panose="020B0604020202020204" pitchFamily="34" charset="0"/>
                          <a:cs typeface="Arial" panose="020B0604020202020204" pitchFamily="34" charset="0"/>
                        </a:rPr>
                        <a:t>’14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err="1" smtClean="0">
                          <a:latin typeface="Arial" panose="020B0604020202020204" pitchFamily="34" charset="0"/>
                          <a:cs typeface="Arial" panose="020B0604020202020204" pitchFamily="34" charset="0"/>
                        </a:rPr>
                        <a:t>May</a:t>
                      </a:r>
                      <a:endParaRPr lang="es-MX" sz="700" dirty="0" smtClean="0">
                        <a:latin typeface="Arial" panose="020B0604020202020204" pitchFamily="34" charset="0"/>
                        <a:cs typeface="Arial" panose="020B0604020202020204" pitchFamily="34" charset="0"/>
                      </a:endParaRPr>
                    </a:p>
                    <a:p>
                      <a:pPr algn="ctr"/>
                      <a:r>
                        <a:rPr lang="es-MX" sz="700" dirty="0" smtClean="0">
                          <a:latin typeface="Arial" panose="020B0604020202020204" pitchFamily="34" charset="0"/>
                          <a:cs typeface="Arial" panose="020B0604020202020204" pitchFamily="34" charset="0"/>
                        </a:rPr>
                        <a:t>’14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Jun</a:t>
                      </a:r>
                    </a:p>
                    <a:p>
                      <a:pPr algn="ctr"/>
                      <a:r>
                        <a:rPr lang="es-MX" sz="700" dirty="0" smtClean="0">
                          <a:latin typeface="Arial" panose="020B0604020202020204" pitchFamily="34" charset="0"/>
                          <a:cs typeface="Arial" panose="020B0604020202020204" pitchFamily="34" charset="0"/>
                        </a:rPr>
                        <a:t>’14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Jul</a:t>
                      </a:r>
                    </a:p>
                    <a:p>
                      <a:pPr algn="ctr"/>
                      <a:r>
                        <a:rPr lang="es-MX" sz="700" dirty="0" smtClean="0">
                          <a:latin typeface="Arial" panose="020B0604020202020204" pitchFamily="34" charset="0"/>
                          <a:cs typeface="Arial" panose="020B0604020202020204" pitchFamily="34" charset="0"/>
                        </a:rPr>
                        <a:t>’14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err="1" smtClean="0">
                          <a:latin typeface="Arial" panose="020B0604020202020204" pitchFamily="34" charset="0"/>
                          <a:cs typeface="Arial" panose="020B0604020202020204" pitchFamily="34" charset="0"/>
                        </a:rPr>
                        <a:t>Ago</a:t>
                      </a:r>
                      <a:endParaRPr lang="es-MX" sz="700" dirty="0" smtClean="0">
                        <a:latin typeface="Arial" panose="020B0604020202020204" pitchFamily="34" charset="0"/>
                        <a:cs typeface="Arial" panose="020B0604020202020204" pitchFamily="34" charset="0"/>
                      </a:endParaRPr>
                    </a:p>
                    <a:p>
                      <a:pPr algn="ctr"/>
                      <a:r>
                        <a:rPr lang="es-MX" sz="700" dirty="0" smtClean="0">
                          <a:latin typeface="Arial" panose="020B0604020202020204" pitchFamily="34" charset="0"/>
                          <a:cs typeface="Arial" panose="020B0604020202020204" pitchFamily="34" charset="0"/>
                        </a:rPr>
                        <a:t>’14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err="1" smtClean="0">
                          <a:latin typeface="Arial" panose="020B0604020202020204" pitchFamily="34" charset="0"/>
                          <a:cs typeface="Arial" panose="020B0604020202020204" pitchFamily="34" charset="0"/>
                        </a:rPr>
                        <a:t>Sep</a:t>
                      </a:r>
                      <a:endParaRPr lang="es-MX" sz="700" dirty="0" smtClean="0">
                        <a:latin typeface="Arial" panose="020B0604020202020204" pitchFamily="34" charset="0"/>
                        <a:cs typeface="Arial" panose="020B0604020202020204" pitchFamily="34" charset="0"/>
                      </a:endParaRPr>
                    </a:p>
                    <a:p>
                      <a:pPr algn="ctr"/>
                      <a:r>
                        <a:rPr lang="es-MX" sz="700" dirty="0" smtClean="0">
                          <a:latin typeface="Arial" panose="020B0604020202020204" pitchFamily="34" charset="0"/>
                          <a:cs typeface="Arial" panose="020B0604020202020204" pitchFamily="34" charset="0"/>
                        </a:rPr>
                        <a:t>’14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Oct</a:t>
                      </a:r>
                    </a:p>
                    <a:p>
                      <a:pPr algn="ctr"/>
                      <a:r>
                        <a:rPr lang="es-MX" sz="700" dirty="0" smtClean="0">
                          <a:latin typeface="Arial" panose="020B0604020202020204" pitchFamily="34" charset="0"/>
                          <a:cs typeface="Arial" panose="020B0604020202020204" pitchFamily="34" charset="0"/>
                        </a:rPr>
                        <a:t>’14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Nov</a:t>
                      </a:r>
                    </a:p>
                    <a:p>
                      <a:pPr algn="ctr"/>
                      <a:r>
                        <a:rPr lang="es-MX" sz="700" dirty="0" smtClean="0">
                          <a:latin typeface="Arial" panose="020B0604020202020204" pitchFamily="34" charset="0"/>
                          <a:cs typeface="Arial" panose="020B0604020202020204" pitchFamily="34" charset="0"/>
                        </a:rPr>
                        <a:t>’14 </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Dic</a:t>
                      </a:r>
                    </a:p>
                    <a:p>
                      <a:pPr algn="ctr"/>
                      <a:r>
                        <a:rPr lang="es-MX" sz="700" dirty="0" smtClean="0">
                          <a:latin typeface="Arial" panose="020B0604020202020204" pitchFamily="34" charset="0"/>
                          <a:cs typeface="Arial" panose="020B0604020202020204" pitchFamily="34" charset="0"/>
                        </a:rPr>
                        <a:t>´14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solidFill>
                            <a:schemeClr val="bg1"/>
                          </a:solidFill>
                          <a:latin typeface="Arial" panose="020B0604020202020204" pitchFamily="34" charset="0"/>
                          <a:cs typeface="Arial" panose="020B0604020202020204" pitchFamily="34" charset="0"/>
                        </a:rPr>
                        <a:t>Ene</a:t>
                      </a:r>
                    </a:p>
                    <a:p>
                      <a:pPr algn="ctr"/>
                      <a:r>
                        <a:rPr lang="es-MX" sz="700" dirty="0" smtClean="0">
                          <a:solidFill>
                            <a:schemeClr val="bg1"/>
                          </a:solidFill>
                          <a:latin typeface="Arial" panose="020B0604020202020204" pitchFamily="34" charset="0"/>
                          <a:cs typeface="Arial" panose="020B0604020202020204" pitchFamily="34" charset="0"/>
                        </a:rPr>
                        <a:t>´15</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700" dirty="0" smtClean="0">
                          <a:solidFill>
                            <a:schemeClr val="bg1"/>
                          </a:solidFill>
                          <a:latin typeface="Arial" panose="020B0604020202020204" pitchFamily="34" charset="0"/>
                          <a:cs typeface="Arial" panose="020B0604020202020204" pitchFamily="34" charset="0"/>
                        </a:rPr>
                        <a:t>Feb</a:t>
                      </a:r>
                    </a:p>
                    <a:p>
                      <a:pPr algn="ctr"/>
                      <a:r>
                        <a:rPr lang="es-MX" sz="700" dirty="0" smtClean="0">
                          <a:solidFill>
                            <a:schemeClr val="bg1"/>
                          </a:solidFill>
                          <a:latin typeface="Arial" panose="020B0604020202020204" pitchFamily="34" charset="0"/>
                          <a:cs typeface="Arial" panose="020B0604020202020204" pitchFamily="34" charset="0"/>
                        </a:rPr>
                        <a:t>’15</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700" dirty="0" smtClean="0">
                          <a:solidFill>
                            <a:schemeClr val="bg1"/>
                          </a:solidFill>
                          <a:latin typeface="Arial" panose="020B0604020202020204" pitchFamily="34" charset="0"/>
                          <a:cs typeface="Arial" panose="020B0604020202020204" pitchFamily="34" charset="0"/>
                        </a:rPr>
                        <a:t>Mar</a:t>
                      </a:r>
                    </a:p>
                    <a:p>
                      <a:pPr algn="ctr"/>
                      <a:r>
                        <a:rPr lang="es-MX" sz="700" dirty="0" smtClean="0">
                          <a:solidFill>
                            <a:schemeClr val="bg1"/>
                          </a:solidFill>
                          <a:latin typeface="Arial" panose="020B0604020202020204" pitchFamily="34" charset="0"/>
                          <a:cs typeface="Arial" panose="020B0604020202020204" pitchFamily="34" charset="0"/>
                        </a:rPr>
                        <a:t>´15</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700" dirty="0" smtClean="0">
                          <a:solidFill>
                            <a:schemeClr val="bg1"/>
                          </a:solidFill>
                          <a:latin typeface="Arial" panose="020B0604020202020204" pitchFamily="34" charset="0"/>
                          <a:cs typeface="Arial" panose="020B0604020202020204" pitchFamily="34" charset="0"/>
                        </a:rPr>
                        <a:t>Abr ´15</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700" dirty="0" err="1" smtClean="0">
                          <a:solidFill>
                            <a:schemeClr val="bg1"/>
                          </a:solidFill>
                          <a:latin typeface="Arial" panose="020B0604020202020204" pitchFamily="34" charset="0"/>
                          <a:cs typeface="Arial" panose="020B0604020202020204" pitchFamily="34" charset="0"/>
                        </a:rPr>
                        <a:t>May</a:t>
                      </a:r>
                      <a:r>
                        <a:rPr lang="es-MX" sz="700" dirty="0" smtClean="0">
                          <a:solidFill>
                            <a:schemeClr val="bg1"/>
                          </a:solidFill>
                          <a:latin typeface="Arial" panose="020B0604020202020204" pitchFamily="34" charset="0"/>
                          <a:cs typeface="Arial" panose="020B0604020202020204" pitchFamily="34" charset="0"/>
                        </a:rPr>
                        <a:t> ´15</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700" dirty="0" smtClean="0">
                          <a:solidFill>
                            <a:schemeClr val="bg1"/>
                          </a:solidFill>
                          <a:latin typeface="Arial" panose="020B0604020202020204" pitchFamily="34" charset="0"/>
                          <a:cs typeface="Arial" panose="020B0604020202020204" pitchFamily="34" charset="0"/>
                        </a:rPr>
                        <a:t>Jun </a:t>
                      </a:r>
                    </a:p>
                    <a:p>
                      <a:pPr algn="ctr"/>
                      <a:r>
                        <a:rPr lang="es-MX" sz="700" dirty="0" smtClean="0">
                          <a:solidFill>
                            <a:schemeClr val="bg1"/>
                          </a:solidFill>
                          <a:latin typeface="Arial" panose="020B0604020202020204" pitchFamily="34" charset="0"/>
                          <a:cs typeface="Arial" panose="020B0604020202020204" pitchFamily="34" charset="0"/>
                        </a:rPr>
                        <a:t>’15 </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r>
              <a:tr h="201464">
                <a:tc>
                  <a:txBody>
                    <a:bodyPr/>
                    <a:lstStyle/>
                    <a:p>
                      <a:pPr algn="ctr"/>
                      <a:r>
                        <a:rPr lang="es-MX" sz="700" dirty="0" smtClean="0">
                          <a:solidFill>
                            <a:schemeClr val="bg1"/>
                          </a:solidFill>
                          <a:latin typeface="Arial" panose="020B0604020202020204" pitchFamily="34" charset="0"/>
                          <a:cs typeface="Arial" panose="020B0604020202020204" pitchFamily="34" charset="0"/>
                        </a:rPr>
                        <a:t>79%</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3">
                        <a:lumMod val="50000"/>
                      </a:schemeClr>
                    </a:solidFill>
                  </a:tcPr>
                </a:tc>
                <a:tc>
                  <a:txBody>
                    <a:bodyPr/>
                    <a:lstStyle/>
                    <a:p>
                      <a:pPr algn="ctr"/>
                      <a:r>
                        <a:rPr lang="es-MX" sz="700" dirty="0" smtClean="0">
                          <a:latin typeface="Arial" panose="020B0604020202020204" pitchFamily="34" charset="0"/>
                          <a:cs typeface="Arial" panose="020B0604020202020204" pitchFamily="34" charset="0"/>
                        </a:rPr>
                        <a:t>80%</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81%</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82%</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84%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84%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83%</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82%</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85%</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84%</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82%</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82%</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latin typeface="Arial" panose="020B0604020202020204" pitchFamily="34" charset="0"/>
                          <a:cs typeface="Arial" panose="020B0604020202020204" pitchFamily="34" charset="0"/>
                        </a:rPr>
                        <a:t>82%</a:t>
                      </a:r>
                      <a:endParaRPr lang="es-AR" sz="700" dirty="0">
                        <a:latin typeface="Arial" panose="020B0604020202020204" pitchFamily="34" charset="0"/>
                        <a:cs typeface="Arial" panose="020B0604020202020204" pitchFamily="34" charset="0"/>
                      </a:endParaRPr>
                    </a:p>
                  </a:txBody>
                  <a:tcPr anchor="ctr"/>
                </a:tc>
                <a:tc>
                  <a:txBody>
                    <a:bodyPr/>
                    <a:lstStyle/>
                    <a:p>
                      <a:pPr algn="ctr"/>
                      <a:r>
                        <a:rPr lang="es-MX" sz="700" dirty="0" smtClean="0">
                          <a:solidFill>
                            <a:schemeClr val="bg1"/>
                          </a:solidFill>
                          <a:latin typeface="Arial" panose="020B0604020202020204" pitchFamily="34" charset="0"/>
                          <a:cs typeface="Arial" panose="020B0604020202020204" pitchFamily="34" charset="0"/>
                        </a:rPr>
                        <a:t>83%</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700" dirty="0" smtClean="0">
                          <a:solidFill>
                            <a:schemeClr val="bg1"/>
                          </a:solidFill>
                          <a:latin typeface="Arial" panose="020B0604020202020204" pitchFamily="34" charset="0"/>
                          <a:cs typeface="Arial" panose="020B0604020202020204" pitchFamily="34" charset="0"/>
                        </a:rPr>
                        <a:t>85%</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700" dirty="0" smtClean="0">
                          <a:solidFill>
                            <a:schemeClr val="bg1"/>
                          </a:solidFill>
                          <a:latin typeface="Arial" panose="020B0604020202020204" pitchFamily="34" charset="0"/>
                          <a:cs typeface="Arial" panose="020B0604020202020204" pitchFamily="34" charset="0"/>
                        </a:rPr>
                        <a:t>85%</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700" dirty="0" smtClean="0">
                          <a:solidFill>
                            <a:schemeClr val="bg1"/>
                          </a:solidFill>
                          <a:latin typeface="Arial" panose="020B0604020202020204" pitchFamily="34" charset="0"/>
                          <a:cs typeface="Arial" panose="020B0604020202020204" pitchFamily="34" charset="0"/>
                        </a:rPr>
                        <a:t>83%</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700" dirty="0" smtClean="0">
                          <a:solidFill>
                            <a:schemeClr val="bg1"/>
                          </a:solidFill>
                          <a:latin typeface="Arial" panose="020B0604020202020204" pitchFamily="34" charset="0"/>
                          <a:cs typeface="Arial" panose="020B0604020202020204" pitchFamily="34" charset="0"/>
                        </a:rPr>
                        <a:t>84%</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s-MX" sz="700" dirty="0" smtClean="0">
                          <a:solidFill>
                            <a:schemeClr val="bg1"/>
                          </a:solidFill>
                          <a:latin typeface="Arial" panose="020B0604020202020204" pitchFamily="34" charset="0"/>
                          <a:cs typeface="Arial" panose="020B0604020202020204" pitchFamily="34" charset="0"/>
                        </a:rPr>
                        <a:t>82%</a:t>
                      </a:r>
                      <a:endParaRPr lang="es-AR" sz="700"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r>
            </a:tbl>
          </a:graphicData>
        </a:graphic>
      </p:graphicFrame>
      <p:sp>
        <p:nvSpPr>
          <p:cNvPr id="36" name="35 Flecha abajo"/>
          <p:cNvSpPr/>
          <p:nvPr/>
        </p:nvSpPr>
        <p:spPr>
          <a:xfrm>
            <a:off x="3275856" y="4218000"/>
            <a:ext cx="421708" cy="2911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2000">
              <a:solidFill>
                <a:prstClr val="white"/>
              </a:solidFill>
              <a:latin typeface="Arial" pitchFamily="34" charset="0"/>
              <a:cs typeface="Arial" pitchFamily="34" charset="0"/>
            </a:endParaRPr>
          </a:p>
        </p:txBody>
      </p:sp>
      <p:sp>
        <p:nvSpPr>
          <p:cNvPr id="39" name="38 CuadroTexto"/>
          <p:cNvSpPr txBox="1"/>
          <p:nvPr/>
        </p:nvSpPr>
        <p:spPr>
          <a:xfrm>
            <a:off x="5643568" y="1206277"/>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jurisdicción</a:t>
            </a:r>
            <a:endParaRPr lang="es-AR" sz="1200" b="1" dirty="0">
              <a:solidFill>
                <a:srgbClr val="1F497D">
                  <a:lumMod val="75000"/>
                </a:srgbClr>
              </a:solidFill>
              <a:latin typeface="Arial" pitchFamily="34" charset="0"/>
              <a:cs typeface="Arial" pitchFamily="34" charset="0"/>
            </a:endParaRPr>
          </a:p>
        </p:txBody>
      </p:sp>
      <p:graphicFrame>
        <p:nvGraphicFramePr>
          <p:cNvPr id="43" name="11 Marcador de contenido"/>
          <p:cNvGraphicFramePr>
            <a:graphicFrameLocks/>
          </p:cNvGraphicFramePr>
          <p:nvPr>
            <p:extLst>
              <p:ext uri="{D42A27DB-BD31-4B8C-83A1-F6EECF244321}">
                <p14:modId xmlns:p14="http://schemas.microsoft.com/office/powerpoint/2010/main" val="4066275786"/>
              </p:ext>
            </p:extLst>
          </p:nvPr>
        </p:nvGraphicFramePr>
        <p:xfrm>
          <a:off x="5004048" y="1674386"/>
          <a:ext cx="4032448" cy="2675646"/>
        </p:xfrm>
        <a:graphic>
          <a:graphicData uri="http://schemas.openxmlformats.org/drawingml/2006/chart">
            <c:chart xmlns:c="http://schemas.openxmlformats.org/drawingml/2006/chart" xmlns:r="http://schemas.openxmlformats.org/officeDocument/2006/relationships" r:id="rId4"/>
          </a:graphicData>
        </a:graphic>
      </p:graphicFrame>
      <p:sp>
        <p:nvSpPr>
          <p:cNvPr id="12" name="16 CuadroTexto"/>
          <p:cNvSpPr txBox="1"/>
          <p:nvPr/>
        </p:nvSpPr>
        <p:spPr>
          <a:xfrm>
            <a:off x="100367" y="5661248"/>
            <a:ext cx="2941831"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Junio 2015.</a:t>
            </a:r>
            <a:endParaRPr lang="es-AR" sz="800" dirty="0">
              <a:latin typeface="Arial" pitchFamily="34" charset="0"/>
              <a:cs typeface="Arial" pitchFamily="34" charset="0"/>
            </a:endParaRPr>
          </a:p>
        </p:txBody>
      </p:sp>
      <p:sp>
        <p:nvSpPr>
          <p:cNvPr id="13" name="43 CuadroTexto"/>
          <p:cNvSpPr txBox="1"/>
          <p:nvPr/>
        </p:nvSpPr>
        <p:spPr>
          <a:xfrm>
            <a:off x="229294" y="6043354"/>
            <a:ext cx="8653661" cy="553998"/>
          </a:xfrm>
          <a:prstGeom prst="rect">
            <a:avLst/>
          </a:prstGeom>
          <a:noFill/>
        </p:spPr>
        <p:txBody>
          <a:bodyPr wrap="square" rtlCol="0">
            <a:spAutoFit/>
          </a:bodyPr>
          <a:lstStyle/>
          <a:p>
            <a:pPr algn="just"/>
            <a:r>
              <a:rPr lang="es-MX" sz="1500" dirty="0">
                <a:solidFill>
                  <a:srgbClr val="17375E"/>
                </a:solidFill>
                <a:latin typeface="Arial" pitchFamily="34" charset="0"/>
                <a:cs typeface="Arial" pitchFamily="34" charset="0"/>
              </a:rPr>
              <a:t>Con un leve incremento respecto del mes </a:t>
            </a:r>
            <a:r>
              <a:rPr lang="es-MX" sz="1500" dirty="0" smtClean="0">
                <a:solidFill>
                  <a:srgbClr val="17375E"/>
                </a:solidFill>
                <a:latin typeface="Arial" pitchFamily="34" charset="0"/>
                <a:cs typeface="Arial" pitchFamily="34" charset="0"/>
              </a:rPr>
              <a:t>anterior, se mantiene la proporción de jóvenes que se encuentran encarcelados sin condena. </a:t>
            </a:r>
            <a:endParaRPr lang="es-AR" sz="1500" dirty="0">
              <a:solidFill>
                <a:srgbClr val="17375E"/>
              </a:solidFill>
              <a:latin typeface="Arial" pitchFamily="34" charset="0"/>
              <a:cs typeface="Arial" pitchFamily="34" charset="0"/>
            </a:endParaRPr>
          </a:p>
        </p:txBody>
      </p:sp>
      <p:sp>
        <p:nvSpPr>
          <p:cNvPr id="14" name="13 Rectángulo"/>
          <p:cNvSpPr/>
          <p:nvPr/>
        </p:nvSpPr>
        <p:spPr>
          <a:xfrm>
            <a:off x="238819" y="5954908"/>
            <a:ext cx="8653661" cy="74529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Tree>
    <p:extLst>
      <p:ext uri="{BB962C8B-B14F-4D97-AF65-F5344CB8AC3E}">
        <p14:creationId xmlns:p14="http://schemas.microsoft.com/office/powerpoint/2010/main" val="998351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
        <p:nvSpPr>
          <p:cNvPr id="5" name="1 Título"/>
          <p:cNvSpPr txBox="1">
            <a:spLocks/>
          </p:cNvSpPr>
          <p:nvPr/>
        </p:nvSpPr>
        <p:spPr>
          <a:xfrm>
            <a:off x="502593" y="400401"/>
            <a:ext cx="7824349" cy="652335"/>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3200" b="1" dirty="0" smtClean="0">
                <a:solidFill>
                  <a:schemeClr val="bg1"/>
                </a:solidFill>
                <a:latin typeface="Arial"/>
                <a:cs typeface="Arial"/>
              </a:rPr>
              <a:t>Síntesis general. Análisis semestral de los resultados. </a:t>
            </a:r>
            <a:endParaRPr lang="es-AR" sz="3200" b="1" dirty="0">
              <a:solidFill>
                <a:schemeClr val="bg1"/>
              </a:solidFill>
              <a:latin typeface="Arial"/>
              <a:cs typeface="Arial"/>
            </a:endParaRPr>
          </a:p>
        </p:txBody>
      </p:sp>
      <p:sp>
        <p:nvSpPr>
          <p:cNvPr id="6" name="2 Marcador de contenido"/>
          <p:cNvSpPr txBox="1">
            <a:spLocks/>
          </p:cNvSpPr>
          <p:nvPr/>
        </p:nvSpPr>
        <p:spPr>
          <a:xfrm>
            <a:off x="323528" y="944724"/>
            <a:ext cx="8496944" cy="414046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MX" sz="1600" dirty="0" smtClean="0">
                <a:solidFill>
                  <a:prstClr val="white"/>
                </a:solidFill>
                <a:latin typeface="Arial" pitchFamily="34" charset="0"/>
                <a:cs typeface="Arial" pitchFamily="34" charset="0"/>
              </a:rPr>
              <a:t>Durante el primer semestre de 2015 la mayor parte de los indicadores se mostraron sin cambios significativos si se comparan los valores registrados en junio respecto de enero. De todas formas esto no implica que se hayan mantenido estables sino que han mostrado una curva que tuvo su pico en marzo/abril pero que han descendido a partir de </a:t>
            </a:r>
            <a:r>
              <a:rPr lang="es-MX" sz="1600" dirty="0" smtClean="0">
                <a:solidFill>
                  <a:prstClr val="white"/>
                </a:solidFill>
                <a:latin typeface="Arial" pitchFamily="34" charset="0"/>
                <a:cs typeface="Arial" pitchFamily="34" charset="0"/>
              </a:rPr>
              <a:t>mayo, </a:t>
            </a:r>
            <a:r>
              <a:rPr lang="es-MX" sz="1600" dirty="0" smtClean="0">
                <a:solidFill>
                  <a:prstClr val="white"/>
                </a:solidFill>
                <a:latin typeface="Arial" pitchFamily="34" charset="0"/>
                <a:cs typeface="Arial" pitchFamily="34" charset="0"/>
              </a:rPr>
              <a:t>para reubicarse en los valores registrados a comienzo de 2015. </a:t>
            </a:r>
          </a:p>
          <a:p>
            <a:pPr marL="0" indent="0" algn="just">
              <a:buNone/>
            </a:pPr>
            <a:endParaRPr lang="es-MX" sz="1050" dirty="0" smtClean="0">
              <a:solidFill>
                <a:prstClr val="white"/>
              </a:solidFill>
              <a:latin typeface="Arial" pitchFamily="34" charset="0"/>
              <a:cs typeface="Arial" pitchFamily="34" charset="0"/>
            </a:endParaRPr>
          </a:p>
          <a:p>
            <a:pPr marL="0" indent="0" algn="just">
              <a:buNone/>
            </a:pPr>
            <a:r>
              <a:rPr lang="es-MX" sz="1600" dirty="0" smtClean="0">
                <a:solidFill>
                  <a:prstClr val="white"/>
                </a:solidFill>
                <a:latin typeface="Arial" pitchFamily="34" charset="0"/>
                <a:cs typeface="Arial" pitchFamily="34" charset="0"/>
              </a:rPr>
              <a:t>Esto </a:t>
            </a:r>
            <a:r>
              <a:rPr lang="es-MX" sz="1600" dirty="0">
                <a:solidFill>
                  <a:prstClr val="white"/>
                </a:solidFill>
                <a:latin typeface="Arial" pitchFamily="34" charset="0"/>
                <a:cs typeface="Arial" pitchFamily="34" charset="0"/>
              </a:rPr>
              <a:t>es así para la cantidad de población </a:t>
            </a:r>
            <a:r>
              <a:rPr lang="es-MX" sz="1600" b="1" u="sng" dirty="0">
                <a:solidFill>
                  <a:prstClr val="white"/>
                </a:solidFill>
                <a:latin typeface="Arial" pitchFamily="34" charset="0"/>
                <a:cs typeface="Arial" pitchFamily="34" charset="0"/>
              </a:rPr>
              <a:t>total</a:t>
            </a:r>
            <a:r>
              <a:rPr lang="es-MX" sz="1600" dirty="0">
                <a:solidFill>
                  <a:prstClr val="white"/>
                </a:solidFill>
                <a:latin typeface="Arial" pitchFamily="34" charset="0"/>
                <a:cs typeface="Arial" pitchFamily="34" charset="0"/>
              </a:rPr>
              <a:t> alojada: </a:t>
            </a:r>
            <a:endParaRPr lang="es-MX" sz="1600" dirty="0" smtClean="0">
              <a:solidFill>
                <a:prstClr val="white"/>
              </a:solidFill>
              <a:latin typeface="Arial" pitchFamily="34" charset="0"/>
              <a:cs typeface="Arial" pitchFamily="34" charset="0"/>
            </a:endParaRPr>
          </a:p>
          <a:p>
            <a:pPr marL="0" indent="0" algn="just">
              <a:buNone/>
            </a:pPr>
            <a:endParaRPr lang="es-MX" sz="1600" dirty="0">
              <a:solidFill>
                <a:prstClr val="white"/>
              </a:solidFill>
              <a:latin typeface="Arial" pitchFamily="34" charset="0"/>
              <a:cs typeface="Arial" pitchFamily="34" charset="0"/>
            </a:endParaRPr>
          </a:p>
          <a:p>
            <a:pPr marL="0" indent="0" algn="just">
              <a:buNone/>
            </a:pPr>
            <a:endParaRPr lang="es-MX" sz="1600" dirty="0" smtClean="0">
              <a:solidFill>
                <a:prstClr val="white"/>
              </a:solidFill>
              <a:latin typeface="Arial" pitchFamily="34" charset="0"/>
              <a:cs typeface="Arial" pitchFamily="34" charset="0"/>
            </a:endParaRPr>
          </a:p>
          <a:p>
            <a:pPr marL="0" indent="0" algn="just">
              <a:buNone/>
            </a:pPr>
            <a:endParaRPr lang="es-MX" sz="1600" dirty="0">
              <a:solidFill>
                <a:prstClr val="white"/>
              </a:solidFill>
              <a:latin typeface="Arial" pitchFamily="34" charset="0"/>
              <a:cs typeface="Arial" pitchFamily="34" charset="0"/>
            </a:endParaRPr>
          </a:p>
          <a:p>
            <a:pPr marL="0" indent="0" algn="just">
              <a:buNone/>
            </a:pPr>
            <a:endParaRPr lang="es-MX" sz="1100" dirty="0" smtClean="0">
              <a:solidFill>
                <a:prstClr val="white"/>
              </a:solidFill>
              <a:latin typeface="Arial" pitchFamily="34" charset="0"/>
              <a:cs typeface="Arial" pitchFamily="34" charset="0"/>
            </a:endParaRPr>
          </a:p>
          <a:p>
            <a:pPr marL="0" indent="0" algn="just">
              <a:buNone/>
            </a:pPr>
            <a:r>
              <a:rPr lang="es-MX" sz="1600" dirty="0" smtClean="0">
                <a:solidFill>
                  <a:prstClr val="white"/>
                </a:solidFill>
                <a:latin typeface="Arial" pitchFamily="34" charset="0"/>
                <a:cs typeface="Arial" pitchFamily="34" charset="0"/>
              </a:rPr>
              <a:t>Población </a:t>
            </a:r>
            <a:r>
              <a:rPr lang="es-MX" sz="1600" dirty="0">
                <a:solidFill>
                  <a:prstClr val="white"/>
                </a:solidFill>
                <a:latin typeface="Arial" pitchFamily="34" charset="0"/>
                <a:cs typeface="Arial" pitchFamily="34" charset="0"/>
              </a:rPr>
              <a:t>según situación </a:t>
            </a:r>
            <a:r>
              <a:rPr lang="es-MX" sz="1600" b="1" u="sng" dirty="0">
                <a:solidFill>
                  <a:prstClr val="white"/>
                </a:solidFill>
                <a:latin typeface="Arial" pitchFamily="34" charset="0"/>
                <a:cs typeface="Arial" pitchFamily="34" charset="0"/>
              </a:rPr>
              <a:t>procesal</a:t>
            </a:r>
            <a:r>
              <a:rPr lang="es-MX" sz="1600" dirty="0">
                <a:solidFill>
                  <a:prstClr val="white"/>
                </a:solidFill>
                <a:latin typeface="Arial" pitchFamily="34" charset="0"/>
                <a:cs typeface="Arial" pitchFamily="34" charset="0"/>
              </a:rPr>
              <a:t> (en porcentajes</a:t>
            </a:r>
            <a:r>
              <a:rPr lang="es-MX" sz="1600" dirty="0" smtClean="0">
                <a:solidFill>
                  <a:prstClr val="white"/>
                </a:solidFill>
                <a:latin typeface="Arial" pitchFamily="34" charset="0"/>
                <a:cs typeface="Arial" pitchFamily="34" charset="0"/>
              </a:rPr>
              <a:t>): </a:t>
            </a:r>
          </a:p>
          <a:p>
            <a:pPr algn="just"/>
            <a:endParaRPr lang="es-MX" sz="1600" dirty="0">
              <a:solidFill>
                <a:prstClr val="white"/>
              </a:solidFill>
              <a:latin typeface="Arial" pitchFamily="34" charset="0"/>
              <a:cs typeface="Arial" pitchFamily="34" charset="0"/>
            </a:endParaRPr>
          </a:p>
          <a:p>
            <a:pPr algn="just"/>
            <a:endParaRPr lang="es-MX" sz="1600" dirty="0" smtClean="0">
              <a:solidFill>
                <a:prstClr val="white"/>
              </a:solidFill>
              <a:latin typeface="Arial" pitchFamily="34" charset="0"/>
              <a:cs typeface="Arial" pitchFamily="34" charset="0"/>
            </a:endParaRPr>
          </a:p>
          <a:p>
            <a:pPr algn="just"/>
            <a:endParaRPr lang="es-MX" sz="1600" dirty="0">
              <a:solidFill>
                <a:prstClr val="white"/>
              </a:solidFill>
              <a:latin typeface="Arial" pitchFamily="34" charset="0"/>
              <a:cs typeface="Arial" pitchFamily="34" charset="0"/>
            </a:endParaRPr>
          </a:p>
          <a:p>
            <a:pPr marL="0" indent="0" algn="just">
              <a:buNone/>
            </a:pPr>
            <a:endParaRPr lang="es-MX" sz="1600" dirty="0" smtClean="0">
              <a:solidFill>
                <a:prstClr val="white"/>
              </a:solidFill>
              <a:latin typeface="Arial" pitchFamily="34" charset="0"/>
              <a:cs typeface="Arial" pitchFamily="34" charset="0"/>
            </a:endParaRPr>
          </a:p>
          <a:p>
            <a:pPr marL="0" indent="0" algn="just">
              <a:buNone/>
            </a:pPr>
            <a:r>
              <a:rPr lang="es-MX" sz="1600" dirty="0" smtClean="0">
                <a:solidFill>
                  <a:prstClr val="white"/>
                </a:solidFill>
                <a:latin typeface="Arial" pitchFamily="34" charset="0"/>
                <a:cs typeface="Arial" pitchFamily="34" charset="0"/>
              </a:rPr>
              <a:t>Población </a:t>
            </a:r>
            <a:r>
              <a:rPr lang="es-MX" sz="1600" dirty="0">
                <a:solidFill>
                  <a:prstClr val="white"/>
                </a:solidFill>
                <a:latin typeface="Arial" pitchFamily="34" charset="0"/>
                <a:cs typeface="Arial" pitchFamily="34" charset="0"/>
              </a:rPr>
              <a:t>encarcelada </a:t>
            </a:r>
            <a:r>
              <a:rPr lang="es-MX" sz="1600" b="1" u="sng" dirty="0">
                <a:solidFill>
                  <a:prstClr val="white"/>
                </a:solidFill>
                <a:latin typeface="Arial" pitchFamily="34" charset="0"/>
                <a:cs typeface="Arial" pitchFamily="34" charset="0"/>
              </a:rPr>
              <a:t>preventivamente</a:t>
            </a:r>
            <a:r>
              <a:rPr lang="es-MX" sz="1600" dirty="0">
                <a:solidFill>
                  <a:prstClr val="white"/>
                </a:solidFill>
                <a:latin typeface="Arial" pitchFamily="34" charset="0"/>
                <a:cs typeface="Arial" pitchFamily="34" charset="0"/>
              </a:rPr>
              <a:t> (en números absolutos</a:t>
            </a:r>
            <a:r>
              <a:rPr lang="es-MX" sz="1600" dirty="0" smtClean="0">
                <a:solidFill>
                  <a:prstClr val="white"/>
                </a:solidFill>
                <a:latin typeface="Arial" pitchFamily="34" charset="0"/>
                <a:cs typeface="Arial" pitchFamily="34" charset="0"/>
              </a:rPr>
              <a:t>):</a:t>
            </a:r>
            <a:endParaRPr lang="es-AR" sz="1600" dirty="0">
              <a:solidFill>
                <a:prstClr val="white"/>
              </a:solidFill>
              <a:latin typeface="Arial" pitchFamily="34" charset="0"/>
              <a:cs typeface="Arial" pitchFamily="34" charset="0"/>
            </a:endParaRPr>
          </a:p>
          <a:p>
            <a:pPr algn="just"/>
            <a:endParaRPr lang="es-AR" sz="1600" dirty="0">
              <a:solidFill>
                <a:prstClr val="white"/>
              </a:solidFill>
              <a:latin typeface="Arial" pitchFamily="34" charset="0"/>
              <a:cs typeface="Arial" pitchFamily="34" charset="0"/>
            </a:endParaRPr>
          </a:p>
        </p:txBody>
      </p:sp>
      <p:cxnSp>
        <p:nvCxnSpPr>
          <p:cNvPr id="8" name="7 Conector recto"/>
          <p:cNvCxnSpPr/>
          <p:nvPr/>
        </p:nvCxnSpPr>
        <p:spPr>
          <a:xfrm>
            <a:off x="539552" y="797542"/>
            <a:ext cx="77244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7" name="6 Gráfico"/>
          <p:cNvGraphicFramePr/>
          <p:nvPr>
            <p:extLst>
              <p:ext uri="{D42A27DB-BD31-4B8C-83A1-F6EECF244321}">
                <p14:modId xmlns:p14="http://schemas.microsoft.com/office/powerpoint/2010/main" val="3848022066"/>
              </p:ext>
            </p:extLst>
          </p:nvPr>
        </p:nvGraphicFramePr>
        <p:xfrm>
          <a:off x="1595734" y="2852936"/>
          <a:ext cx="5612130" cy="8640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Gráfico"/>
          <p:cNvGraphicFramePr/>
          <p:nvPr>
            <p:extLst>
              <p:ext uri="{D42A27DB-BD31-4B8C-83A1-F6EECF244321}">
                <p14:modId xmlns:p14="http://schemas.microsoft.com/office/powerpoint/2010/main" val="2984112073"/>
              </p:ext>
            </p:extLst>
          </p:nvPr>
        </p:nvGraphicFramePr>
        <p:xfrm>
          <a:off x="1115616" y="4221088"/>
          <a:ext cx="6408712" cy="10081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9 Gráfico"/>
          <p:cNvGraphicFramePr/>
          <p:nvPr>
            <p:extLst>
              <p:ext uri="{D42A27DB-BD31-4B8C-83A1-F6EECF244321}">
                <p14:modId xmlns:p14="http://schemas.microsoft.com/office/powerpoint/2010/main" val="4022608398"/>
              </p:ext>
            </p:extLst>
          </p:nvPr>
        </p:nvGraphicFramePr>
        <p:xfrm>
          <a:off x="1475656" y="5589240"/>
          <a:ext cx="5612130" cy="11976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69414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solidFill>
                <a:prstClr val="white"/>
              </a:solidFill>
            </a:endParaRPr>
          </a:p>
        </p:txBody>
      </p:sp>
      <p:sp>
        <p:nvSpPr>
          <p:cNvPr id="5" name="1 Título"/>
          <p:cNvSpPr txBox="1">
            <a:spLocks/>
          </p:cNvSpPr>
          <p:nvPr/>
        </p:nvSpPr>
        <p:spPr>
          <a:xfrm>
            <a:off x="502593" y="400401"/>
            <a:ext cx="7824349" cy="652335"/>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3200" b="1" dirty="0" smtClean="0">
                <a:solidFill>
                  <a:prstClr val="white"/>
                </a:solidFill>
                <a:latin typeface="Arial"/>
                <a:cs typeface="Arial"/>
              </a:rPr>
              <a:t>Síntesis general. Análisis semestral de los resultados. </a:t>
            </a:r>
            <a:endParaRPr lang="es-AR" sz="3200" b="1" dirty="0">
              <a:solidFill>
                <a:prstClr val="white"/>
              </a:solidFill>
              <a:latin typeface="Arial"/>
              <a:cs typeface="Arial"/>
            </a:endParaRPr>
          </a:p>
        </p:txBody>
      </p:sp>
      <p:sp>
        <p:nvSpPr>
          <p:cNvPr id="6" name="2 Marcador de contenido"/>
          <p:cNvSpPr txBox="1">
            <a:spLocks/>
          </p:cNvSpPr>
          <p:nvPr/>
        </p:nvSpPr>
        <p:spPr>
          <a:xfrm>
            <a:off x="107504" y="1016732"/>
            <a:ext cx="8784976" cy="414046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AR" sz="1500" dirty="0">
                <a:solidFill>
                  <a:prstClr val="white"/>
                </a:solidFill>
                <a:latin typeface="Arial" pitchFamily="34" charset="0"/>
                <a:cs typeface="Arial" pitchFamily="34" charset="0"/>
              </a:rPr>
              <a:t>En relación a las personas encarceladas preventivamente según jurisdicción, tampoco se aprecian variaciones significativas, entre enero y junio de 2015 los tres fueros analizados se muestran sin cambios de relevancia. </a:t>
            </a:r>
            <a:endParaRPr lang="es-AR" sz="1500" dirty="0" smtClean="0">
              <a:solidFill>
                <a:prstClr val="white"/>
              </a:solidFill>
              <a:latin typeface="Arial" pitchFamily="34" charset="0"/>
              <a:cs typeface="Arial" pitchFamily="34" charset="0"/>
            </a:endParaRPr>
          </a:p>
          <a:p>
            <a:pPr algn="just"/>
            <a:endParaRPr lang="es-AR" sz="1500" dirty="0">
              <a:solidFill>
                <a:prstClr val="white"/>
              </a:solidFill>
              <a:latin typeface="Arial" pitchFamily="34" charset="0"/>
              <a:cs typeface="Arial" pitchFamily="34" charset="0"/>
            </a:endParaRPr>
          </a:p>
          <a:p>
            <a:pPr algn="just"/>
            <a:r>
              <a:rPr lang="es-AR" sz="1500" dirty="0">
                <a:solidFill>
                  <a:prstClr val="white"/>
                </a:solidFill>
                <a:latin typeface="Arial" pitchFamily="34" charset="0"/>
                <a:cs typeface="Arial" pitchFamily="34" charset="0"/>
              </a:rPr>
              <a:t>Respecto de la composición jurisdiccional, el comportamiento semestral muestra </a:t>
            </a:r>
            <a:r>
              <a:rPr lang="es-AR" sz="1500" dirty="0" smtClean="0">
                <a:solidFill>
                  <a:prstClr val="white"/>
                </a:solidFill>
                <a:latin typeface="Arial" pitchFamily="34" charset="0"/>
                <a:cs typeface="Arial" pitchFamily="34" charset="0"/>
              </a:rPr>
              <a:t>un leve </a:t>
            </a:r>
            <a:r>
              <a:rPr lang="es-AR" sz="1500" dirty="0">
                <a:solidFill>
                  <a:prstClr val="white"/>
                </a:solidFill>
                <a:latin typeface="Arial" pitchFamily="34" charset="0"/>
                <a:cs typeface="Arial" pitchFamily="34" charset="0"/>
              </a:rPr>
              <a:t>incremento en la proporción de personas dependientes de la justicia nacional (+1,2%), y leves descensos en los conjuntos de personas dependientes de la justicia federal (-0,8%) y provinciales (-0,4%). </a:t>
            </a:r>
            <a:endParaRPr lang="es-AR" sz="1500" dirty="0" smtClean="0">
              <a:solidFill>
                <a:prstClr val="white"/>
              </a:solidFill>
              <a:latin typeface="Arial" pitchFamily="34" charset="0"/>
              <a:cs typeface="Arial" pitchFamily="34" charset="0"/>
            </a:endParaRPr>
          </a:p>
          <a:p>
            <a:pPr algn="just"/>
            <a:endParaRPr lang="es-MX" sz="1500" dirty="0">
              <a:solidFill>
                <a:prstClr val="white"/>
              </a:solidFill>
              <a:latin typeface="Arial" pitchFamily="34" charset="0"/>
              <a:cs typeface="Arial" pitchFamily="34" charset="0"/>
            </a:endParaRPr>
          </a:p>
          <a:p>
            <a:pPr algn="just"/>
            <a:r>
              <a:rPr lang="es-AR" sz="1500" dirty="0" smtClean="0">
                <a:solidFill>
                  <a:prstClr val="white"/>
                </a:solidFill>
                <a:latin typeface="Arial" pitchFamily="34" charset="0"/>
                <a:cs typeface="Arial" pitchFamily="34" charset="0"/>
              </a:rPr>
              <a:t>La </a:t>
            </a:r>
            <a:r>
              <a:rPr lang="es-AR" sz="1500" dirty="0">
                <a:solidFill>
                  <a:prstClr val="white"/>
                </a:solidFill>
                <a:latin typeface="Arial" pitchFamily="34" charset="0"/>
                <a:cs typeface="Arial" pitchFamily="34" charset="0"/>
              </a:rPr>
              <a:t>población alojada en </a:t>
            </a:r>
            <a:r>
              <a:rPr lang="es-AR" sz="1500" dirty="0" smtClean="0">
                <a:solidFill>
                  <a:prstClr val="white"/>
                </a:solidFill>
                <a:latin typeface="Arial" pitchFamily="34" charset="0"/>
                <a:cs typeface="Arial" pitchFamily="34" charset="0"/>
              </a:rPr>
              <a:t>tres </a:t>
            </a:r>
            <a:r>
              <a:rPr lang="es-AR" sz="1500" dirty="0">
                <a:solidFill>
                  <a:prstClr val="white"/>
                </a:solidFill>
                <a:latin typeface="Arial" pitchFamily="34" charset="0"/>
                <a:cs typeface="Arial" pitchFamily="34" charset="0"/>
              </a:rPr>
              <a:t>principales complejos de AMBA</a:t>
            </a:r>
            <a:r>
              <a:rPr lang="es-AR" sz="1500" dirty="0" smtClean="0">
                <a:solidFill>
                  <a:prstClr val="white"/>
                </a:solidFill>
                <a:latin typeface="Arial" pitchFamily="34" charset="0"/>
                <a:cs typeface="Arial" pitchFamily="34" charset="0"/>
              </a:rPr>
              <a:t>, muestran tendencias disímiles durante el semestre. Mientras que, en el </a:t>
            </a:r>
            <a:r>
              <a:rPr lang="es-AR" sz="1500" dirty="0">
                <a:solidFill>
                  <a:prstClr val="white"/>
                </a:solidFill>
                <a:latin typeface="Arial" pitchFamily="34" charset="0"/>
                <a:cs typeface="Arial" pitchFamily="34" charset="0"/>
              </a:rPr>
              <a:t>CPFI </a:t>
            </a:r>
            <a:r>
              <a:rPr lang="es-AR" sz="1500" dirty="0" smtClean="0">
                <a:solidFill>
                  <a:prstClr val="white"/>
                </a:solidFill>
                <a:latin typeface="Arial" pitchFamily="34" charset="0"/>
                <a:cs typeface="Arial" pitchFamily="34" charset="0"/>
              </a:rPr>
              <a:t>y II alojan </a:t>
            </a:r>
            <a:r>
              <a:rPr lang="es-AR" sz="1500" dirty="0">
                <a:solidFill>
                  <a:prstClr val="white"/>
                </a:solidFill>
                <a:latin typeface="Arial" pitchFamily="34" charset="0"/>
                <a:cs typeface="Arial" pitchFamily="34" charset="0"/>
              </a:rPr>
              <a:t>cada vez más </a:t>
            </a:r>
            <a:r>
              <a:rPr lang="es-AR" sz="1500" dirty="0" smtClean="0">
                <a:solidFill>
                  <a:prstClr val="white"/>
                </a:solidFill>
                <a:latin typeface="Arial" pitchFamily="34" charset="0"/>
                <a:cs typeface="Arial" pitchFamily="34" charset="0"/>
              </a:rPr>
              <a:t>detenidos, el Complejo CABA </a:t>
            </a:r>
            <a:r>
              <a:rPr lang="es-AR" sz="1500" dirty="0">
                <a:solidFill>
                  <a:prstClr val="white"/>
                </a:solidFill>
                <a:latin typeface="Arial" pitchFamily="34" charset="0"/>
                <a:cs typeface="Arial" pitchFamily="34" charset="0"/>
              </a:rPr>
              <a:t>de Devoto presenta una </a:t>
            </a:r>
            <a:r>
              <a:rPr lang="es-AR" sz="1500" dirty="0" smtClean="0">
                <a:solidFill>
                  <a:prstClr val="white"/>
                </a:solidFill>
                <a:latin typeface="Arial" pitchFamily="34" charset="0"/>
                <a:cs typeface="Arial" pitchFamily="34" charset="0"/>
              </a:rPr>
              <a:t>trayectoria decreciente</a:t>
            </a:r>
            <a:r>
              <a:rPr lang="es-AR" sz="1500" dirty="0">
                <a:solidFill>
                  <a:prstClr val="white"/>
                </a:solidFill>
                <a:latin typeface="Arial" pitchFamily="34" charset="0"/>
                <a:cs typeface="Arial" pitchFamily="34" charset="0"/>
              </a:rPr>
              <a:t>. </a:t>
            </a:r>
            <a:endParaRPr lang="es-AR" sz="1500" dirty="0" smtClean="0">
              <a:solidFill>
                <a:prstClr val="white"/>
              </a:solidFill>
              <a:latin typeface="Arial" pitchFamily="34" charset="0"/>
              <a:cs typeface="Arial" pitchFamily="34" charset="0"/>
            </a:endParaRPr>
          </a:p>
          <a:p>
            <a:pPr algn="just"/>
            <a:endParaRPr lang="es-AR" sz="1500" dirty="0" smtClean="0">
              <a:solidFill>
                <a:prstClr val="white"/>
              </a:solidFill>
              <a:latin typeface="Arial" pitchFamily="34" charset="0"/>
              <a:cs typeface="Arial" pitchFamily="34" charset="0"/>
            </a:endParaRPr>
          </a:p>
          <a:p>
            <a:pPr algn="just"/>
            <a:r>
              <a:rPr lang="es-AR" sz="1500" dirty="0" smtClean="0">
                <a:solidFill>
                  <a:prstClr val="white"/>
                </a:solidFill>
                <a:latin typeface="Arial" pitchFamily="34" charset="0"/>
                <a:cs typeface="Arial" pitchFamily="34" charset="0"/>
              </a:rPr>
              <a:t>El </a:t>
            </a:r>
            <a:r>
              <a:rPr lang="es-AR" sz="1500" dirty="0">
                <a:solidFill>
                  <a:prstClr val="white"/>
                </a:solidFill>
                <a:latin typeface="Arial" pitchFamily="34" charset="0"/>
                <a:cs typeface="Arial" pitchFamily="34" charset="0"/>
              </a:rPr>
              <a:t>conjunto de mujeres encarceladas descendió durante el semestre pasando de 734 detenidas en enero a 715, siendo este número uno de los más bajos desde que se realiza este reporte. En relación a las </a:t>
            </a:r>
            <a:r>
              <a:rPr lang="es-AR" sz="1500" dirty="0" smtClean="0">
                <a:solidFill>
                  <a:prstClr val="white"/>
                </a:solidFill>
                <a:latin typeface="Arial" pitchFamily="34" charset="0"/>
                <a:cs typeface="Arial" pitchFamily="34" charset="0"/>
              </a:rPr>
              <a:t>situación </a:t>
            </a:r>
            <a:r>
              <a:rPr lang="es-AR" sz="1500" dirty="0">
                <a:solidFill>
                  <a:prstClr val="white"/>
                </a:solidFill>
                <a:latin typeface="Arial" pitchFamily="34" charset="0"/>
                <a:cs typeface="Arial" pitchFamily="34" charset="0"/>
              </a:rPr>
              <a:t>procesal no se registran grandes cambios, y se mantiene en el orden del 65% respecto del total de mujeres. </a:t>
            </a:r>
            <a:endParaRPr lang="es-AR" sz="1500" dirty="0" smtClean="0">
              <a:solidFill>
                <a:prstClr val="white"/>
              </a:solidFill>
              <a:latin typeface="Arial" pitchFamily="34" charset="0"/>
              <a:cs typeface="Arial" pitchFamily="34" charset="0"/>
            </a:endParaRPr>
          </a:p>
          <a:p>
            <a:pPr algn="just"/>
            <a:endParaRPr lang="es-AR" sz="1500" dirty="0">
              <a:solidFill>
                <a:prstClr val="white"/>
              </a:solidFill>
              <a:latin typeface="Arial" pitchFamily="34" charset="0"/>
              <a:cs typeface="Arial" pitchFamily="34" charset="0"/>
            </a:endParaRPr>
          </a:p>
          <a:p>
            <a:pPr algn="just"/>
            <a:r>
              <a:rPr lang="es-AR" sz="1500" dirty="0">
                <a:solidFill>
                  <a:prstClr val="white"/>
                </a:solidFill>
                <a:latin typeface="Arial" pitchFamily="34" charset="0"/>
                <a:cs typeface="Arial" pitchFamily="34" charset="0"/>
              </a:rPr>
              <a:t>El grupo de jóvenes de entre 18 y 21 años son el único grupo que muestra un incremento nominal respecto del mes anterior y también semestralmente, la proporción de personas encarceladas en forma preventiva sigue siendo muy alta (82%) siendo un indicador que permanece crítico. </a:t>
            </a:r>
            <a:endParaRPr lang="es-MX" sz="1500" dirty="0" smtClean="0">
              <a:solidFill>
                <a:prstClr val="white"/>
              </a:solidFill>
              <a:latin typeface="Arial" pitchFamily="34" charset="0"/>
              <a:cs typeface="Arial" pitchFamily="34" charset="0"/>
            </a:endParaRPr>
          </a:p>
          <a:p>
            <a:pPr algn="just"/>
            <a:endParaRPr lang="es-AR" sz="1500" dirty="0">
              <a:solidFill>
                <a:prstClr val="white"/>
              </a:solidFill>
              <a:latin typeface="Arial" pitchFamily="34" charset="0"/>
              <a:cs typeface="Arial" pitchFamily="34" charset="0"/>
            </a:endParaRPr>
          </a:p>
          <a:p>
            <a:pPr algn="just"/>
            <a:endParaRPr lang="es-AR" sz="1500" dirty="0">
              <a:solidFill>
                <a:prstClr val="white"/>
              </a:solidFill>
              <a:latin typeface="Arial" pitchFamily="34" charset="0"/>
              <a:cs typeface="Arial" pitchFamily="34" charset="0"/>
            </a:endParaRPr>
          </a:p>
        </p:txBody>
      </p:sp>
      <p:cxnSp>
        <p:nvCxnSpPr>
          <p:cNvPr id="8" name="7 Conector recto"/>
          <p:cNvCxnSpPr/>
          <p:nvPr/>
        </p:nvCxnSpPr>
        <p:spPr>
          <a:xfrm>
            <a:off x="539552" y="797542"/>
            <a:ext cx="77244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472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059832" y="1052736"/>
            <a:ext cx="3281668" cy="584775"/>
          </a:xfrm>
          <a:prstGeom prst="rect">
            <a:avLst/>
          </a:prstGeom>
          <a:noFill/>
        </p:spPr>
        <p:txBody>
          <a:bodyPr wrap="none" rtlCol="0">
            <a:spAutoFit/>
          </a:bodyPr>
          <a:lstStyle/>
          <a:p>
            <a:r>
              <a:rPr lang="es-MX" sz="3200" dirty="0" smtClean="0">
                <a:solidFill>
                  <a:schemeClr val="bg1"/>
                </a:solidFill>
                <a:latin typeface="Arial" pitchFamily="34" charset="0"/>
                <a:cs typeface="Arial" pitchFamily="34" charset="0"/>
              </a:rPr>
              <a:t>Muchas gracias </a:t>
            </a:r>
          </a:p>
        </p:txBody>
      </p:sp>
      <p:sp>
        <p:nvSpPr>
          <p:cNvPr id="3" name="2 Rectángulo"/>
          <p:cNvSpPr/>
          <p:nvPr/>
        </p:nvSpPr>
        <p:spPr>
          <a:xfrm>
            <a:off x="16446" y="5598765"/>
            <a:ext cx="9108504" cy="3600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690009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683568" y="256385"/>
            <a:ext cx="78243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b="1" dirty="0" smtClean="0">
                <a:solidFill>
                  <a:schemeClr val="bg1"/>
                </a:solidFill>
                <a:latin typeface="Arial"/>
                <a:ea typeface="+mn-ea"/>
                <a:cs typeface="Arial"/>
              </a:rPr>
              <a:t>Objetivos</a:t>
            </a:r>
            <a:endParaRPr lang="es-AR" sz="4000" b="1" dirty="0">
              <a:solidFill>
                <a:schemeClr val="bg1"/>
              </a:solidFill>
              <a:latin typeface="Arial"/>
              <a:ea typeface="+mn-ea"/>
              <a:cs typeface="Arial"/>
            </a:endParaRPr>
          </a:p>
        </p:txBody>
      </p:sp>
      <p:sp>
        <p:nvSpPr>
          <p:cNvPr id="8" name="2 Marcador de contenido"/>
          <p:cNvSpPr>
            <a:spLocks noGrp="1"/>
          </p:cNvSpPr>
          <p:nvPr>
            <p:ph idx="1"/>
          </p:nvPr>
        </p:nvSpPr>
        <p:spPr>
          <a:xfrm>
            <a:off x="683568" y="2104256"/>
            <a:ext cx="7704855" cy="4421088"/>
          </a:xfrm>
        </p:spPr>
        <p:txBody>
          <a:bodyPr>
            <a:normAutofit fontScale="70000" lnSpcReduction="20000"/>
          </a:bodyPr>
          <a:lstStyle/>
          <a:p>
            <a:pPr marL="0" indent="0" algn="just">
              <a:buNone/>
            </a:pPr>
            <a:r>
              <a:rPr lang="es-MX" sz="2600" dirty="0">
                <a:solidFill>
                  <a:schemeClr val="tx2">
                    <a:lumMod val="75000"/>
                  </a:schemeClr>
                </a:solidFill>
                <a:latin typeface="Arial"/>
                <a:cs typeface="Arial"/>
              </a:rPr>
              <a:t>Se espera que estos reportes colaboren en la difusión de la información recibida de primera mano por el SPF y sirvan de herramienta de análisis para la Procuraduría. </a:t>
            </a:r>
          </a:p>
          <a:p>
            <a:pPr marL="0" indent="0" algn="just">
              <a:buNone/>
            </a:pPr>
            <a:endParaRPr lang="es-MX" sz="2600" dirty="0">
              <a:solidFill>
                <a:schemeClr val="tx2">
                  <a:lumMod val="75000"/>
                </a:schemeClr>
              </a:solidFill>
              <a:latin typeface="Arial"/>
              <a:cs typeface="Arial"/>
            </a:endParaRPr>
          </a:p>
          <a:p>
            <a:pPr marL="0" indent="0" algn="just">
              <a:buNone/>
            </a:pPr>
            <a:r>
              <a:rPr lang="es-MX" sz="2600" u="sng" dirty="0">
                <a:solidFill>
                  <a:schemeClr val="tx2">
                    <a:lumMod val="75000"/>
                  </a:schemeClr>
                </a:solidFill>
                <a:latin typeface="Arial"/>
                <a:cs typeface="Arial"/>
              </a:rPr>
              <a:t>Objetivos específicos:</a:t>
            </a:r>
          </a:p>
          <a:p>
            <a:pPr marL="0" indent="0" algn="just">
              <a:buNone/>
            </a:pPr>
            <a:endParaRPr lang="es-MX" sz="2600" u="sng"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Difundir la evolución de la población </a:t>
            </a:r>
            <a:r>
              <a:rPr lang="es-MX" sz="2600" dirty="0" smtClean="0">
                <a:solidFill>
                  <a:schemeClr val="tx2">
                    <a:lumMod val="75000"/>
                  </a:schemeClr>
                </a:solidFill>
                <a:latin typeface="Arial"/>
                <a:cs typeface="Arial"/>
              </a:rPr>
              <a:t>penal.</a:t>
            </a:r>
            <a:endParaRPr lang="es-MX" sz="2600" dirty="0">
              <a:solidFill>
                <a:schemeClr val="tx2">
                  <a:lumMod val="75000"/>
                </a:schemeClr>
              </a:solidFill>
              <a:latin typeface="Arial"/>
              <a:cs typeface="Arial"/>
            </a:endParaRPr>
          </a:p>
          <a:p>
            <a:pPr algn="just"/>
            <a:endParaRPr lang="es-MX" sz="2600"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Conocer su composición de acuerdo a variables socio-demográficas y relativas a la progresión de la pena.</a:t>
            </a:r>
          </a:p>
          <a:p>
            <a:pPr algn="just"/>
            <a:endParaRPr lang="es-MX" sz="2600"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Observar cómo se plasman algunos criterios judiciales sobre la población encarcelada. </a:t>
            </a:r>
          </a:p>
          <a:p>
            <a:pPr algn="just"/>
            <a:endParaRPr lang="es-MX" sz="2600"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Focalizar en características específicas de colectivos vulnerables (mujeres-jóvenes adultos).</a:t>
            </a:r>
          </a:p>
          <a:p>
            <a:pPr marL="0" indent="0" algn="just">
              <a:buNone/>
            </a:pPr>
            <a:endParaRPr lang="es-MX" sz="2200" dirty="0" smtClean="0"/>
          </a:p>
        </p:txBody>
      </p:sp>
    </p:spTree>
    <p:extLst>
      <p:ext uri="{BB962C8B-B14F-4D97-AF65-F5344CB8AC3E}">
        <p14:creationId xmlns:p14="http://schemas.microsoft.com/office/powerpoint/2010/main" val="1033577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683568" y="256385"/>
            <a:ext cx="78243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b="1" dirty="0" smtClean="0">
                <a:solidFill>
                  <a:prstClr val="white"/>
                </a:solidFill>
                <a:latin typeface="Arial"/>
                <a:cs typeface="Arial"/>
              </a:rPr>
              <a:t>Metodología</a:t>
            </a:r>
            <a:endParaRPr lang="es-AR" sz="4000" b="1" dirty="0">
              <a:solidFill>
                <a:prstClr val="white"/>
              </a:solidFill>
              <a:latin typeface="Arial"/>
              <a:cs typeface="Arial"/>
            </a:endParaRPr>
          </a:p>
        </p:txBody>
      </p:sp>
      <p:sp>
        <p:nvSpPr>
          <p:cNvPr id="4" name="3 Rectángulo"/>
          <p:cNvSpPr/>
          <p:nvPr/>
        </p:nvSpPr>
        <p:spPr>
          <a:xfrm>
            <a:off x="107504" y="5733256"/>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2 Marcador de contenido"/>
          <p:cNvSpPr>
            <a:spLocks noGrp="1"/>
          </p:cNvSpPr>
          <p:nvPr>
            <p:ph idx="1"/>
          </p:nvPr>
        </p:nvSpPr>
        <p:spPr>
          <a:xfrm>
            <a:off x="323528" y="1945407"/>
            <a:ext cx="8358262" cy="4608512"/>
          </a:xfrm>
          <a:prstGeom prst="rect">
            <a:avLst/>
          </a:prstGeom>
        </p:spPr>
        <p:txBody>
          <a:bodyPr>
            <a:noAutofit/>
          </a:bodyPr>
          <a:lstStyle/>
          <a:p>
            <a:pPr algn="just">
              <a:spcBef>
                <a:spcPts val="0"/>
              </a:spcBef>
              <a:defRPr/>
            </a:pPr>
            <a:r>
              <a:rPr lang="es-MX" sz="1400" dirty="0">
                <a:solidFill>
                  <a:schemeClr val="tx2">
                    <a:lumMod val="75000"/>
                  </a:schemeClr>
                </a:solidFill>
                <a:latin typeface="Arial"/>
                <a:cs typeface="Arial"/>
              </a:rPr>
              <a:t>La información contenida en estos reportes toma como fuente los partes semanales enviados por el SPF a PROCUVIN y es sistematizada y procesada por el Área de Registro y Bases de Datos</a:t>
            </a:r>
            <a:r>
              <a:rPr lang="es-MX" sz="1400" dirty="0" smtClean="0">
                <a:solidFill>
                  <a:schemeClr val="tx2">
                    <a:lumMod val="75000"/>
                  </a:schemeClr>
                </a:solidFill>
                <a:latin typeface="Arial"/>
                <a:cs typeface="Arial"/>
              </a:rPr>
              <a:t>.</a:t>
            </a:r>
          </a:p>
          <a:p>
            <a:pPr algn="just">
              <a:spcBef>
                <a:spcPts val="0"/>
              </a:spcBef>
              <a:defRPr/>
            </a:pPr>
            <a:endParaRPr lang="es-MX" sz="1100" dirty="0">
              <a:solidFill>
                <a:schemeClr val="tx2">
                  <a:lumMod val="75000"/>
                </a:schemeClr>
              </a:solidFill>
              <a:latin typeface="Arial"/>
              <a:cs typeface="Arial"/>
            </a:endParaRPr>
          </a:p>
          <a:p>
            <a:pPr algn="just">
              <a:spcBef>
                <a:spcPts val="0"/>
              </a:spcBef>
              <a:defRPr/>
            </a:pPr>
            <a:r>
              <a:rPr lang="es-MX" sz="1400" dirty="0" smtClean="0">
                <a:solidFill>
                  <a:schemeClr val="tx2">
                    <a:lumMod val="75000"/>
                  </a:schemeClr>
                </a:solidFill>
                <a:latin typeface="Arial"/>
                <a:cs typeface="Arial"/>
              </a:rPr>
              <a:t>El parte tomado para elaborar el informe siempre se corresponde al de la </a:t>
            </a:r>
            <a:r>
              <a:rPr lang="es-MX" sz="1400" u="sng" dirty="0" smtClean="0">
                <a:solidFill>
                  <a:schemeClr val="tx2">
                    <a:lumMod val="75000"/>
                  </a:schemeClr>
                </a:solidFill>
                <a:latin typeface="Arial"/>
                <a:cs typeface="Arial"/>
              </a:rPr>
              <a:t>última semana de cada mes</a:t>
            </a:r>
            <a:r>
              <a:rPr lang="es-MX" sz="1400" dirty="0" smtClean="0">
                <a:solidFill>
                  <a:schemeClr val="tx2">
                    <a:lumMod val="75000"/>
                  </a:schemeClr>
                </a:solidFill>
                <a:latin typeface="Arial"/>
                <a:cs typeface="Arial"/>
              </a:rPr>
              <a:t>. Esta decisión se sustenta en representar </a:t>
            </a:r>
            <a:r>
              <a:rPr lang="es-MX" sz="1400" u="sng" dirty="0" smtClean="0">
                <a:solidFill>
                  <a:schemeClr val="tx2">
                    <a:lumMod val="75000"/>
                  </a:schemeClr>
                </a:solidFill>
                <a:latin typeface="Arial"/>
                <a:cs typeface="Arial"/>
              </a:rPr>
              <a:t>el último dato del período</a:t>
            </a:r>
            <a:r>
              <a:rPr lang="es-MX" sz="1400" dirty="0" smtClean="0">
                <a:solidFill>
                  <a:schemeClr val="tx2">
                    <a:lumMod val="75000"/>
                  </a:schemeClr>
                </a:solidFill>
                <a:latin typeface="Arial"/>
                <a:cs typeface="Arial"/>
              </a:rPr>
              <a:t> independientemente de sus movimientos previos, siempre considerando que la población alojada es un dato variable. </a:t>
            </a:r>
            <a:endParaRPr lang="es-MX" sz="1400" dirty="0">
              <a:solidFill>
                <a:schemeClr val="tx2">
                  <a:lumMod val="75000"/>
                </a:schemeClr>
              </a:solidFill>
              <a:latin typeface="Arial"/>
              <a:cs typeface="Arial"/>
            </a:endParaRPr>
          </a:p>
          <a:p>
            <a:pPr marL="0" indent="0" algn="just">
              <a:spcBef>
                <a:spcPts val="0"/>
              </a:spcBef>
              <a:buNone/>
              <a:defRPr/>
            </a:pPr>
            <a:endParaRPr lang="es-MX" sz="1100" dirty="0">
              <a:solidFill>
                <a:schemeClr val="tx2">
                  <a:lumMod val="75000"/>
                </a:schemeClr>
              </a:solidFill>
              <a:latin typeface="Arial"/>
              <a:cs typeface="Arial"/>
            </a:endParaRPr>
          </a:p>
          <a:p>
            <a:pPr algn="just">
              <a:spcBef>
                <a:spcPts val="0"/>
              </a:spcBef>
              <a:defRPr/>
            </a:pPr>
            <a:r>
              <a:rPr lang="es-MX" sz="1400" dirty="0">
                <a:solidFill>
                  <a:schemeClr val="tx2">
                    <a:lumMod val="75000"/>
                  </a:schemeClr>
                </a:solidFill>
                <a:latin typeface="Arial"/>
                <a:cs typeface="Arial"/>
              </a:rPr>
              <a:t>Cabe aclarar que los partes enviados por el SPF son elaborados por su área de estadísticas en base a la información que le remite cada unidad penitenciaria, como consecuencia de ello, se asume que pueden existir omisiones.</a:t>
            </a:r>
          </a:p>
          <a:p>
            <a:pPr algn="just">
              <a:spcBef>
                <a:spcPts val="0"/>
              </a:spcBef>
              <a:defRPr/>
            </a:pPr>
            <a:endParaRPr lang="es-MX" sz="1100" dirty="0">
              <a:solidFill>
                <a:schemeClr val="tx2">
                  <a:lumMod val="75000"/>
                </a:schemeClr>
              </a:solidFill>
              <a:latin typeface="Arial"/>
              <a:cs typeface="Arial"/>
            </a:endParaRPr>
          </a:p>
          <a:p>
            <a:pPr algn="just">
              <a:spcBef>
                <a:spcPts val="0"/>
              </a:spcBef>
              <a:defRPr/>
            </a:pPr>
            <a:r>
              <a:rPr lang="es-MX" sz="1400" dirty="0">
                <a:solidFill>
                  <a:schemeClr val="tx2">
                    <a:lumMod val="75000"/>
                  </a:schemeClr>
                </a:solidFill>
                <a:latin typeface="Arial"/>
                <a:cs typeface="Arial"/>
              </a:rPr>
              <a:t>Por otra parte, se aclara que los números presentados corresponden a personas alojadas en unidades del SPF. Esto no constituye el universo total de los presos </a:t>
            </a:r>
            <a:r>
              <a:rPr lang="es-MX" sz="1400" dirty="0" smtClean="0">
                <a:solidFill>
                  <a:schemeClr val="tx2">
                    <a:lumMod val="75000"/>
                  </a:schemeClr>
                </a:solidFill>
                <a:latin typeface="Arial"/>
                <a:cs typeface="Arial"/>
              </a:rPr>
              <a:t>federales, </a:t>
            </a:r>
            <a:r>
              <a:rPr lang="es-MX" sz="1400" dirty="0">
                <a:solidFill>
                  <a:schemeClr val="tx2">
                    <a:lumMod val="75000"/>
                  </a:schemeClr>
                </a:solidFill>
                <a:latin typeface="Arial"/>
                <a:cs typeface="Arial"/>
              </a:rPr>
              <a:t>debido a que el SPF no incluye en su reporte la información referida a detenidos bajo jurisdicción federal y nacional </a:t>
            </a:r>
            <a:r>
              <a:rPr lang="es-MX" sz="1400" dirty="0" smtClean="0">
                <a:solidFill>
                  <a:schemeClr val="tx2">
                    <a:lumMod val="75000"/>
                  </a:schemeClr>
                </a:solidFill>
                <a:latin typeface="Arial"/>
                <a:cs typeface="Arial"/>
              </a:rPr>
              <a:t>alojados </a:t>
            </a:r>
            <a:r>
              <a:rPr lang="es-MX" sz="1400" dirty="0">
                <a:solidFill>
                  <a:schemeClr val="tx2">
                    <a:lumMod val="75000"/>
                  </a:schemeClr>
                </a:solidFill>
                <a:latin typeface="Arial"/>
                <a:cs typeface="Arial"/>
              </a:rPr>
              <a:t>en cárceles provinciales (por ej: Mendoza, Córdoba, </a:t>
            </a:r>
            <a:r>
              <a:rPr lang="es-MX" sz="1400" dirty="0" smtClean="0">
                <a:solidFill>
                  <a:schemeClr val="tx2">
                    <a:lumMod val="75000"/>
                  </a:schemeClr>
                </a:solidFill>
                <a:latin typeface="Arial"/>
                <a:cs typeface="Arial"/>
              </a:rPr>
              <a:t>Santa Fe, </a:t>
            </a:r>
            <a:r>
              <a:rPr lang="es-MX" sz="1400" dirty="0">
                <a:solidFill>
                  <a:schemeClr val="tx2">
                    <a:lumMod val="75000"/>
                  </a:schemeClr>
                </a:solidFill>
                <a:latin typeface="Arial"/>
                <a:cs typeface="Arial"/>
              </a:rPr>
              <a:t>etc</a:t>
            </a:r>
            <a:r>
              <a:rPr lang="es-MX" sz="1400" dirty="0" smtClean="0">
                <a:solidFill>
                  <a:schemeClr val="tx2">
                    <a:lumMod val="75000"/>
                  </a:schemeClr>
                </a:solidFill>
                <a:latin typeface="Arial"/>
                <a:cs typeface="Arial"/>
              </a:rPr>
              <a:t>.) o institutos de menores y/o otros dispositivos tales como escuadrones de gendarmería que alojan detenidos, etc. </a:t>
            </a:r>
          </a:p>
          <a:p>
            <a:pPr marL="0" indent="0" algn="just">
              <a:spcBef>
                <a:spcPts val="0"/>
              </a:spcBef>
              <a:buNone/>
              <a:defRPr/>
            </a:pPr>
            <a:endParaRPr lang="es-MX" sz="1100" dirty="0" smtClean="0">
              <a:solidFill>
                <a:schemeClr val="tx2">
                  <a:lumMod val="75000"/>
                </a:schemeClr>
              </a:solidFill>
              <a:latin typeface="Arial"/>
              <a:cs typeface="Arial"/>
            </a:endParaRPr>
          </a:p>
          <a:p>
            <a:pPr algn="just">
              <a:spcBef>
                <a:spcPts val="0"/>
              </a:spcBef>
              <a:defRPr/>
            </a:pPr>
            <a:r>
              <a:rPr lang="es-MX" sz="1400" dirty="0" smtClean="0">
                <a:solidFill>
                  <a:schemeClr val="tx2">
                    <a:lumMod val="75000"/>
                  </a:schemeClr>
                </a:solidFill>
                <a:latin typeface="Arial"/>
                <a:cs typeface="Arial"/>
              </a:rPr>
              <a:t>A los fines de ampliar la información respecto de este universo de detenidos, es que se comenzó a solicitar a los Fiscales de los principales distritos que alojan detenidos federales que provean información respecto de la cantidad de personas alojadas en dependencias provinciales. </a:t>
            </a:r>
            <a:r>
              <a:rPr lang="es-MX" sz="1400" u="sng" dirty="0" smtClean="0">
                <a:solidFill>
                  <a:schemeClr val="tx2">
                    <a:lumMod val="75000"/>
                  </a:schemeClr>
                </a:solidFill>
                <a:latin typeface="Arial"/>
                <a:cs typeface="Arial"/>
              </a:rPr>
              <a:t>Ello se analizará en la siguiente entrega de este reporte. </a:t>
            </a:r>
            <a:endParaRPr lang="es-MX" sz="1400" dirty="0">
              <a:solidFill>
                <a:schemeClr val="tx2">
                  <a:lumMod val="75000"/>
                </a:schemeClr>
              </a:solidFill>
              <a:latin typeface="Arial"/>
              <a:cs typeface="Arial"/>
            </a:endParaRPr>
          </a:p>
        </p:txBody>
      </p:sp>
    </p:spTree>
    <p:extLst>
      <p:ext uri="{BB962C8B-B14F-4D97-AF65-F5344CB8AC3E}">
        <p14:creationId xmlns:p14="http://schemas.microsoft.com/office/powerpoint/2010/main" val="2861192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3"/>
          <p:cNvSpPr txBox="1"/>
          <p:nvPr/>
        </p:nvSpPr>
        <p:spPr>
          <a:xfrm>
            <a:off x="772977" y="2754690"/>
            <a:ext cx="7687455" cy="646331"/>
          </a:xfrm>
          <a:prstGeom prst="rect">
            <a:avLst/>
          </a:prstGeom>
          <a:noFill/>
        </p:spPr>
        <p:txBody>
          <a:bodyPr wrap="square" rtlCol="0">
            <a:spAutoFit/>
          </a:bodyPr>
          <a:lstStyle/>
          <a:p>
            <a:r>
              <a:rPr lang="es-MX" sz="3600" b="1" dirty="0" smtClean="0">
                <a:solidFill>
                  <a:schemeClr val="bg1"/>
                </a:solidFill>
                <a:latin typeface="Arial"/>
                <a:cs typeface="Arial"/>
              </a:rPr>
              <a:t>Información Junio 2015</a:t>
            </a:r>
            <a:endParaRPr lang="es-ES" dirty="0">
              <a:solidFill>
                <a:schemeClr val="bg1"/>
              </a:solidFill>
              <a:latin typeface="Arial Black"/>
              <a:cs typeface="Arial Black"/>
            </a:endParaRPr>
          </a:p>
        </p:txBody>
      </p:sp>
      <p:cxnSp>
        <p:nvCxnSpPr>
          <p:cNvPr id="3" name="Conector recto 8"/>
          <p:cNvCxnSpPr/>
          <p:nvPr/>
        </p:nvCxnSpPr>
        <p:spPr>
          <a:xfrm>
            <a:off x="872147" y="2604393"/>
            <a:ext cx="7493573" cy="0"/>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cxnSp>
        <p:nvCxnSpPr>
          <p:cNvPr id="4" name="Conector recto 9"/>
          <p:cNvCxnSpPr/>
          <p:nvPr/>
        </p:nvCxnSpPr>
        <p:spPr>
          <a:xfrm>
            <a:off x="872147" y="3447858"/>
            <a:ext cx="7493573" cy="0"/>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5" name="4 Rectángulo"/>
          <p:cNvSpPr/>
          <p:nvPr/>
        </p:nvSpPr>
        <p:spPr>
          <a:xfrm>
            <a:off x="107504" y="5733256"/>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5 CuadroTexto"/>
          <p:cNvSpPr txBox="1"/>
          <p:nvPr/>
        </p:nvSpPr>
        <p:spPr>
          <a:xfrm>
            <a:off x="789303" y="3657218"/>
            <a:ext cx="7576417" cy="707886"/>
          </a:xfrm>
          <a:prstGeom prst="rect">
            <a:avLst/>
          </a:prstGeom>
          <a:noFill/>
        </p:spPr>
        <p:txBody>
          <a:bodyPr wrap="square" rtlCol="0">
            <a:spAutoFit/>
          </a:bodyPr>
          <a:lstStyle/>
          <a:p>
            <a:pPr marL="514350" indent="-514350" algn="just">
              <a:buAutoNum type="romanUcPeriod"/>
            </a:pPr>
            <a:r>
              <a:rPr lang="es-MX" sz="2000" dirty="0" smtClean="0">
                <a:solidFill>
                  <a:schemeClr val="bg1"/>
                </a:solidFill>
                <a:latin typeface="Arial" pitchFamily="34" charset="0"/>
                <a:cs typeface="Arial" pitchFamily="34" charset="0"/>
              </a:rPr>
              <a:t>Personas privadas de libertad en establecimientos del SPF.</a:t>
            </a:r>
          </a:p>
          <a:p>
            <a:pPr marL="514350" indent="-514350" algn="just">
              <a:buAutoNum type="romanUcPeriod"/>
            </a:pPr>
            <a:endParaRPr lang="es-MX"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602115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30 CuadroTexto"/>
          <p:cNvSpPr txBox="1"/>
          <p:nvPr/>
        </p:nvSpPr>
        <p:spPr>
          <a:xfrm>
            <a:off x="467544" y="2636912"/>
            <a:ext cx="8064896" cy="1077218"/>
          </a:xfrm>
          <a:prstGeom prst="rect">
            <a:avLst/>
          </a:prstGeom>
          <a:noFill/>
        </p:spPr>
        <p:txBody>
          <a:bodyPr wrap="square" rtlCol="0">
            <a:spAutoFit/>
          </a:bodyPr>
          <a:lstStyle/>
          <a:p>
            <a:pPr algn="just"/>
            <a:r>
              <a:rPr lang="es-MX" sz="3200" dirty="0" smtClean="0">
                <a:solidFill>
                  <a:srgbClr val="1F497D">
                    <a:lumMod val="75000"/>
                  </a:srgbClr>
                </a:solidFill>
                <a:latin typeface="Arial" pitchFamily="34" charset="0"/>
                <a:cs typeface="Arial" pitchFamily="34" charset="0"/>
              </a:rPr>
              <a:t>I. Personas privadas de libertad en establecimientos del SPF.</a:t>
            </a:r>
            <a:endParaRPr lang="es-MX" sz="3200" dirty="0">
              <a:solidFill>
                <a:srgbClr val="1F497D">
                  <a:lumMod val="75000"/>
                </a:srgbClr>
              </a:solidFill>
              <a:latin typeface="Arial" pitchFamily="34" charset="0"/>
              <a:cs typeface="Arial" pitchFamily="34" charset="0"/>
            </a:endParaRPr>
          </a:p>
        </p:txBody>
      </p:sp>
      <p:sp>
        <p:nvSpPr>
          <p:cNvPr id="7" name="6 Rectángulo"/>
          <p:cNvSpPr/>
          <p:nvPr/>
        </p:nvSpPr>
        <p:spPr>
          <a:xfrm>
            <a:off x="107504" y="5780087"/>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cxnSp>
        <p:nvCxnSpPr>
          <p:cNvPr id="3" name="2 Conector recto"/>
          <p:cNvCxnSpPr/>
          <p:nvPr/>
        </p:nvCxnSpPr>
        <p:spPr>
          <a:xfrm>
            <a:off x="467544" y="3930154"/>
            <a:ext cx="84969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843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323528" y="2654575"/>
            <a:ext cx="8496944" cy="2070569"/>
          </a:xfrm>
          <a:prstGeom prst="rect">
            <a:avLst/>
          </a:prstGeom>
          <a:noFill/>
          <a:ln w="28575">
            <a:solidFill>
              <a:schemeClr val="accent1">
                <a:lumMod val="75000"/>
              </a:schemeClr>
            </a:solidFill>
          </a:ln>
        </p:spPr>
        <p:txBody>
          <a:bodyPr wrap="square" rtlCol="0" anchor="ctr">
            <a:spAutoFit/>
          </a:bodyPr>
          <a:lstStyle/>
          <a:p>
            <a:pPr algn="ctr"/>
            <a:endParaRPr lang="es-MX" sz="1600" dirty="0" smtClean="0">
              <a:solidFill>
                <a:schemeClr val="tx2">
                  <a:lumMod val="75000"/>
                </a:schemeClr>
              </a:solidFill>
              <a:latin typeface="Arial" panose="020B0604020202020204" pitchFamily="34" charset="0"/>
              <a:cs typeface="Arial" panose="020B0604020202020204" pitchFamily="34" charset="0"/>
            </a:endParaRPr>
          </a:p>
        </p:txBody>
      </p:sp>
      <p:sp>
        <p:nvSpPr>
          <p:cNvPr id="31" name="30 CuadroTexto"/>
          <p:cNvSpPr txBox="1"/>
          <p:nvPr/>
        </p:nvSpPr>
        <p:spPr>
          <a:xfrm>
            <a:off x="539552" y="2867452"/>
            <a:ext cx="8064896" cy="1569660"/>
          </a:xfrm>
          <a:prstGeom prst="rect">
            <a:avLst/>
          </a:prstGeom>
          <a:noFill/>
        </p:spPr>
        <p:txBody>
          <a:bodyPr wrap="square" rtlCol="0">
            <a:spAutoFit/>
          </a:bodyPr>
          <a:lstStyle/>
          <a:p>
            <a:pPr algn="ctr"/>
            <a:r>
              <a:rPr lang="es-MX" sz="3200" dirty="0" smtClean="0">
                <a:solidFill>
                  <a:srgbClr val="1F497D">
                    <a:lumMod val="75000"/>
                  </a:srgbClr>
                </a:solidFill>
                <a:latin typeface="Arial" pitchFamily="34" charset="0"/>
                <a:cs typeface="Arial" pitchFamily="34" charset="0"/>
              </a:rPr>
              <a:t>En junio de 2015 son </a:t>
            </a:r>
            <a:r>
              <a:rPr lang="es-MX" sz="3200" dirty="0" smtClean="0">
                <a:solidFill>
                  <a:schemeClr val="accent3">
                    <a:lumMod val="75000"/>
                  </a:schemeClr>
                </a:solidFill>
                <a:latin typeface="Arial" pitchFamily="34" charset="0"/>
                <a:cs typeface="Arial" pitchFamily="34" charset="0"/>
              </a:rPr>
              <a:t>10.543</a:t>
            </a:r>
            <a:r>
              <a:rPr lang="es-MX" sz="3200" dirty="0" smtClean="0">
                <a:solidFill>
                  <a:srgbClr val="1F497D">
                    <a:lumMod val="75000"/>
                  </a:srgbClr>
                </a:solidFill>
                <a:latin typeface="Arial" pitchFamily="34" charset="0"/>
                <a:cs typeface="Arial" pitchFamily="34" charset="0"/>
              </a:rPr>
              <a:t> las personas privadas de su libertad en establecimientos del Servicio Penitenciario Federal.</a:t>
            </a:r>
            <a:endParaRPr lang="es-MX" sz="3200" dirty="0">
              <a:solidFill>
                <a:srgbClr val="1F497D">
                  <a:lumMod val="75000"/>
                </a:srgbClr>
              </a:solidFill>
              <a:latin typeface="Arial" pitchFamily="34" charset="0"/>
              <a:cs typeface="Arial" pitchFamily="34" charset="0"/>
            </a:endParaRPr>
          </a:p>
        </p:txBody>
      </p:sp>
      <p:sp>
        <p:nvSpPr>
          <p:cNvPr id="7" name="6 Rectángulo"/>
          <p:cNvSpPr/>
          <p:nvPr/>
        </p:nvSpPr>
        <p:spPr>
          <a:xfrm>
            <a:off x="107504" y="5780087"/>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spTree>
    <p:extLst>
      <p:ext uri="{BB962C8B-B14F-4D97-AF65-F5344CB8AC3E}">
        <p14:creationId xmlns:p14="http://schemas.microsoft.com/office/powerpoint/2010/main" val="2520592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23 Rectángulo"/>
          <p:cNvSpPr/>
          <p:nvPr/>
        </p:nvSpPr>
        <p:spPr>
          <a:xfrm>
            <a:off x="8000490" y="1908651"/>
            <a:ext cx="673659" cy="1006768"/>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40" name="39 Imagen"/>
          <p:cNvPicPr>
            <a:picLocks noChangeAspect="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924477" y="1916832"/>
            <a:ext cx="749635" cy="822476"/>
          </a:xfrm>
          <a:prstGeom prst="rect">
            <a:avLst/>
          </a:prstGeom>
        </p:spPr>
      </p:pic>
      <p:cxnSp>
        <p:nvCxnSpPr>
          <p:cNvPr id="4" name="3 Conector recto de flecha"/>
          <p:cNvCxnSpPr/>
          <p:nvPr/>
        </p:nvCxnSpPr>
        <p:spPr>
          <a:xfrm flipV="1">
            <a:off x="995146" y="2550974"/>
            <a:ext cx="7105246" cy="26532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solidFill>
                  <a:schemeClr val="tx2">
                    <a:lumMod val="75000"/>
                  </a:schemeClr>
                </a:solidFill>
                <a:latin typeface="Arial" pitchFamily="34" charset="0"/>
                <a:ea typeface="+mn-ea"/>
                <a:cs typeface="Arial" pitchFamily="34" charset="0"/>
              </a:rPr>
              <a:t>Evolución mensual de la población del SPF</a:t>
            </a:r>
            <a:br>
              <a:rPr lang="es-MX" sz="2400" dirty="0">
                <a:solidFill>
                  <a:schemeClr val="tx2">
                    <a:lumMod val="75000"/>
                  </a:schemeClr>
                </a:solidFill>
                <a:latin typeface="Arial" pitchFamily="34" charset="0"/>
                <a:ea typeface="+mn-ea"/>
                <a:cs typeface="Arial" pitchFamily="34" charset="0"/>
              </a:rPr>
            </a:br>
            <a:endParaRPr lang="es-AR" sz="2400" dirty="0">
              <a:solidFill>
                <a:schemeClr val="tx2">
                  <a:lumMod val="75000"/>
                </a:schemeClr>
              </a:solidFill>
              <a:latin typeface="Arial" pitchFamily="34" charset="0"/>
              <a:ea typeface="+mn-ea"/>
              <a:cs typeface="Arial" pitchFamily="34" charset="0"/>
            </a:endParaRPr>
          </a:p>
        </p:txBody>
      </p:sp>
      <p:cxnSp>
        <p:nvCxnSpPr>
          <p:cNvPr id="6" name="Conector recto 8"/>
          <p:cNvCxnSpPr/>
          <p:nvPr/>
        </p:nvCxnSpPr>
        <p:spPr>
          <a:xfrm>
            <a:off x="251520"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0" name="19 CuadroTexto"/>
          <p:cNvSpPr txBox="1"/>
          <p:nvPr/>
        </p:nvSpPr>
        <p:spPr>
          <a:xfrm>
            <a:off x="2252035" y="1340768"/>
            <a:ext cx="4192173" cy="369332"/>
          </a:xfrm>
          <a:prstGeom prst="rect">
            <a:avLst/>
          </a:prstGeom>
          <a:noFill/>
        </p:spPr>
        <p:txBody>
          <a:bodyPr wrap="none" rtlCol="0">
            <a:spAutoFit/>
          </a:bodyPr>
          <a:lstStyle/>
          <a:p>
            <a:pPr algn="ctr"/>
            <a:r>
              <a:rPr lang="es-MX" sz="900" dirty="0">
                <a:solidFill>
                  <a:schemeClr val="tx2">
                    <a:lumMod val="75000"/>
                  </a:schemeClr>
                </a:solidFill>
                <a:latin typeface="Arial" pitchFamily="34" charset="0"/>
                <a:cs typeface="Arial" pitchFamily="34" charset="0"/>
              </a:rPr>
              <a:t>Personas alojadas en el </a:t>
            </a:r>
            <a:r>
              <a:rPr lang="es-MX" sz="900" dirty="0" smtClean="0">
                <a:solidFill>
                  <a:schemeClr val="tx2">
                    <a:lumMod val="75000"/>
                  </a:schemeClr>
                </a:solidFill>
                <a:latin typeface="Arial" pitchFamily="34" charset="0"/>
                <a:cs typeface="Arial" pitchFamily="34" charset="0"/>
              </a:rPr>
              <a:t>SPF a </a:t>
            </a:r>
            <a:r>
              <a:rPr lang="es-MX" sz="900" dirty="0">
                <a:solidFill>
                  <a:schemeClr val="tx2">
                    <a:lumMod val="75000"/>
                  </a:schemeClr>
                </a:solidFill>
                <a:latin typeface="Arial" pitchFamily="34" charset="0"/>
                <a:cs typeface="Arial" pitchFamily="34" charset="0"/>
              </a:rPr>
              <a:t>partir de los reportes recibidos por PROCUVIN</a:t>
            </a:r>
          </a:p>
          <a:p>
            <a:pPr algn="ctr"/>
            <a:r>
              <a:rPr lang="es-MX" sz="900" dirty="0">
                <a:solidFill>
                  <a:schemeClr val="tx2">
                    <a:lumMod val="75000"/>
                  </a:schemeClr>
                </a:solidFill>
                <a:latin typeface="Arial" pitchFamily="34" charset="0"/>
                <a:cs typeface="Arial" pitchFamily="34" charset="0"/>
              </a:rPr>
              <a:t>Expresada en números absolutos</a:t>
            </a:r>
            <a:endParaRPr lang="es-AR" sz="900" dirty="0">
              <a:solidFill>
                <a:schemeClr val="tx2">
                  <a:lumMod val="75000"/>
                </a:schemeClr>
              </a:solidFill>
              <a:latin typeface="Arial" pitchFamily="34" charset="0"/>
              <a:cs typeface="Arial" pitchFamily="34" charset="0"/>
            </a:endParaRPr>
          </a:p>
        </p:txBody>
      </p:sp>
      <p:sp>
        <p:nvSpPr>
          <p:cNvPr id="32" name="2 Marcador de contenido"/>
          <p:cNvSpPr txBox="1">
            <a:spLocks/>
          </p:cNvSpPr>
          <p:nvPr/>
        </p:nvSpPr>
        <p:spPr>
          <a:xfrm>
            <a:off x="456861" y="839506"/>
            <a:ext cx="8229600" cy="63753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1800" dirty="0">
                <a:solidFill>
                  <a:schemeClr val="tx2">
                    <a:lumMod val="75000"/>
                  </a:schemeClr>
                </a:solidFill>
                <a:latin typeface="Arial" pitchFamily="34" charset="0"/>
                <a:cs typeface="Arial" pitchFamily="34" charset="0"/>
              </a:rPr>
              <a:t>Población penal al </a:t>
            </a:r>
            <a:r>
              <a:rPr lang="es-MX" sz="1800" dirty="0" smtClean="0">
                <a:solidFill>
                  <a:schemeClr val="tx2">
                    <a:lumMod val="75000"/>
                  </a:schemeClr>
                </a:solidFill>
                <a:latin typeface="Arial" pitchFamily="34" charset="0"/>
                <a:cs typeface="Arial" pitchFamily="34" charset="0"/>
              </a:rPr>
              <a:t>26/06/2015</a:t>
            </a:r>
            <a:r>
              <a:rPr lang="es-MX" sz="2000" dirty="0" smtClean="0">
                <a:latin typeface="Arial" pitchFamily="34" charset="0"/>
                <a:cs typeface="Arial" pitchFamily="34" charset="0"/>
              </a:rPr>
              <a:t>: </a:t>
            </a:r>
            <a:r>
              <a:rPr lang="es-MX" sz="2000" dirty="0" smtClean="0">
                <a:solidFill>
                  <a:schemeClr val="accent4">
                    <a:lumMod val="75000"/>
                  </a:schemeClr>
                </a:solidFill>
                <a:latin typeface="Arial" pitchFamily="34" charset="0"/>
                <a:cs typeface="Arial" pitchFamily="34" charset="0"/>
              </a:rPr>
              <a:t>10.543</a:t>
            </a:r>
            <a:r>
              <a:rPr lang="es-MX" sz="2800" dirty="0" smtClean="0">
                <a:solidFill>
                  <a:schemeClr val="accent6">
                    <a:lumMod val="75000"/>
                  </a:schemeClr>
                </a:solidFill>
                <a:latin typeface="Arial" pitchFamily="34" charset="0"/>
                <a:cs typeface="Arial" pitchFamily="34" charset="0"/>
              </a:rPr>
              <a:t> </a:t>
            </a:r>
            <a:r>
              <a:rPr lang="es-MX" sz="1800" dirty="0">
                <a:solidFill>
                  <a:schemeClr val="tx2">
                    <a:lumMod val="75000"/>
                  </a:schemeClr>
                </a:solidFill>
                <a:latin typeface="Arial" pitchFamily="34" charset="0"/>
                <a:cs typeface="Arial" pitchFamily="34" charset="0"/>
              </a:rPr>
              <a:t>personas</a:t>
            </a:r>
            <a:r>
              <a:rPr lang="es-MX" sz="1600" dirty="0" smtClean="0">
                <a:latin typeface="Arial" pitchFamily="34" charset="0"/>
                <a:cs typeface="Arial" pitchFamily="34" charset="0"/>
              </a:rPr>
              <a:t> </a:t>
            </a:r>
            <a:endParaRPr lang="es-AR" sz="1800" dirty="0">
              <a:latin typeface="Arial" pitchFamily="34" charset="0"/>
              <a:cs typeface="Arial" pitchFamily="34" charset="0"/>
            </a:endParaRPr>
          </a:p>
        </p:txBody>
      </p:sp>
      <p:graphicFrame>
        <p:nvGraphicFramePr>
          <p:cNvPr id="38" name="37 Gráfico"/>
          <p:cNvGraphicFramePr/>
          <p:nvPr>
            <p:extLst>
              <p:ext uri="{D42A27DB-BD31-4B8C-83A1-F6EECF244321}">
                <p14:modId xmlns:p14="http://schemas.microsoft.com/office/powerpoint/2010/main" val="548920764"/>
              </p:ext>
            </p:extLst>
          </p:nvPr>
        </p:nvGraphicFramePr>
        <p:xfrm>
          <a:off x="456861" y="1960265"/>
          <a:ext cx="8229599" cy="1756767"/>
        </p:xfrm>
        <a:graphic>
          <a:graphicData uri="http://schemas.openxmlformats.org/drawingml/2006/chart">
            <c:chart xmlns:c="http://schemas.openxmlformats.org/drawingml/2006/chart" xmlns:r="http://schemas.openxmlformats.org/officeDocument/2006/relationships" r:id="rId4"/>
          </a:graphicData>
        </a:graphic>
      </p:graphicFrame>
      <p:sp>
        <p:nvSpPr>
          <p:cNvPr id="7" name="6 CuadroTexto"/>
          <p:cNvSpPr txBox="1"/>
          <p:nvPr/>
        </p:nvSpPr>
        <p:spPr>
          <a:xfrm>
            <a:off x="493903" y="2985974"/>
            <a:ext cx="5352975" cy="253916"/>
          </a:xfrm>
          <a:prstGeom prst="rect">
            <a:avLst/>
          </a:prstGeom>
          <a:solidFill>
            <a:schemeClr val="accent5">
              <a:lumMod val="75000"/>
            </a:schemeClr>
          </a:solidFill>
        </p:spPr>
        <p:txBody>
          <a:bodyPr wrap="square" rtlCol="0" anchor="ctr">
            <a:spAutoFit/>
          </a:bodyPr>
          <a:lstStyle/>
          <a:p>
            <a:pPr algn="ctr"/>
            <a:r>
              <a:rPr lang="es-MX" sz="1050" dirty="0" smtClean="0">
                <a:solidFill>
                  <a:schemeClr val="bg1"/>
                </a:solidFill>
                <a:latin typeface="Arial" pitchFamily="34" charset="0"/>
                <a:cs typeface="Arial" pitchFamily="34" charset="0"/>
              </a:rPr>
              <a:t>2014</a:t>
            </a:r>
            <a:endParaRPr lang="es-AR" sz="1050" dirty="0">
              <a:solidFill>
                <a:schemeClr val="bg1"/>
              </a:solidFill>
              <a:latin typeface="Arial" pitchFamily="34" charset="0"/>
              <a:cs typeface="Arial" pitchFamily="34" charset="0"/>
            </a:endParaRPr>
          </a:p>
        </p:txBody>
      </p:sp>
      <p:sp>
        <p:nvSpPr>
          <p:cNvPr id="42" name="41 CuadroTexto"/>
          <p:cNvSpPr txBox="1"/>
          <p:nvPr/>
        </p:nvSpPr>
        <p:spPr>
          <a:xfrm>
            <a:off x="5868144" y="2985069"/>
            <a:ext cx="2635723" cy="253916"/>
          </a:xfrm>
          <a:prstGeom prst="rect">
            <a:avLst/>
          </a:prstGeom>
          <a:solidFill>
            <a:schemeClr val="accent4">
              <a:lumMod val="75000"/>
            </a:schemeClr>
          </a:solidFill>
        </p:spPr>
        <p:txBody>
          <a:bodyPr wrap="square" rtlCol="0" anchor="ctr">
            <a:spAutoFit/>
          </a:bodyPr>
          <a:lstStyle/>
          <a:p>
            <a:pPr algn="ctr"/>
            <a:r>
              <a:rPr lang="es-MX" sz="1050" dirty="0" smtClean="0">
                <a:solidFill>
                  <a:schemeClr val="bg1"/>
                </a:solidFill>
                <a:latin typeface="Arial" pitchFamily="34" charset="0"/>
                <a:cs typeface="Arial" pitchFamily="34" charset="0"/>
              </a:rPr>
              <a:t>1° Semestre 2015</a:t>
            </a:r>
            <a:endParaRPr lang="es-AR" sz="1050" dirty="0">
              <a:solidFill>
                <a:schemeClr val="bg1"/>
              </a:solidFill>
              <a:latin typeface="Arial" pitchFamily="34" charset="0"/>
              <a:cs typeface="Arial" pitchFamily="34" charset="0"/>
            </a:endParaRPr>
          </a:p>
        </p:txBody>
      </p:sp>
      <p:sp>
        <p:nvSpPr>
          <p:cNvPr id="43" name="42 CuadroTexto"/>
          <p:cNvSpPr txBox="1"/>
          <p:nvPr/>
        </p:nvSpPr>
        <p:spPr>
          <a:xfrm>
            <a:off x="5868144" y="3933056"/>
            <a:ext cx="2481638" cy="523220"/>
          </a:xfrm>
          <a:prstGeom prst="rect">
            <a:avLst/>
          </a:prstGeom>
          <a:noFill/>
          <a:ln>
            <a:solidFill>
              <a:schemeClr val="accent4">
                <a:lumMod val="75000"/>
              </a:schemeClr>
            </a:solidFill>
          </a:ln>
        </p:spPr>
        <p:txBody>
          <a:bodyPr wrap="square" rtlCol="0">
            <a:spAutoFit/>
          </a:bodyPr>
          <a:lstStyle/>
          <a:p>
            <a:pPr algn="ctr"/>
            <a:r>
              <a:rPr lang="es-MX" sz="1400" dirty="0" smtClean="0">
                <a:solidFill>
                  <a:schemeClr val="tx2">
                    <a:lumMod val="75000"/>
                  </a:schemeClr>
                </a:solidFill>
                <a:latin typeface="Arial" panose="020B0604020202020204" pitchFamily="34" charset="0"/>
                <a:cs typeface="Arial" panose="020B0604020202020204" pitchFamily="34" charset="0"/>
              </a:rPr>
              <a:t>Evolución semestral </a:t>
            </a:r>
          </a:p>
          <a:p>
            <a:pPr algn="ctr"/>
            <a:r>
              <a:rPr lang="es-MX" sz="1400" dirty="0" smtClean="0">
                <a:solidFill>
                  <a:schemeClr val="tx2">
                    <a:lumMod val="75000"/>
                  </a:schemeClr>
                </a:solidFill>
                <a:latin typeface="Arial" panose="020B0604020202020204" pitchFamily="34" charset="0"/>
                <a:cs typeface="Arial" panose="020B0604020202020204" pitchFamily="34" charset="0"/>
              </a:rPr>
              <a:t>(ene-jun): Estable</a:t>
            </a:r>
          </a:p>
        </p:txBody>
      </p:sp>
      <p:sp>
        <p:nvSpPr>
          <p:cNvPr id="44" name="43 CuadroTexto"/>
          <p:cNvSpPr txBox="1"/>
          <p:nvPr/>
        </p:nvSpPr>
        <p:spPr>
          <a:xfrm>
            <a:off x="2915816" y="4561383"/>
            <a:ext cx="5400704" cy="307777"/>
          </a:xfrm>
          <a:prstGeom prst="rect">
            <a:avLst/>
          </a:prstGeom>
          <a:noFill/>
          <a:ln>
            <a:solidFill>
              <a:schemeClr val="accent4">
                <a:lumMod val="75000"/>
              </a:schemeClr>
            </a:solidFill>
          </a:ln>
        </p:spPr>
        <p:txBody>
          <a:bodyPr wrap="square" rtlCol="0">
            <a:spAutoFit/>
          </a:bodyPr>
          <a:lstStyle/>
          <a:p>
            <a:pPr algn="ctr"/>
            <a:r>
              <a:rPr lang="es-MX" sz="1400" dirty="0" smtClean="0">
                <a:solidFill>
                  <a:schemeClr val="tx2">
                    <a:lumMod val="75000"/>
                  </a:schemeClr>
                </a:solidFill>
                <a:latin typeface="Arial" panose="020B0604020202020204" pitchFamily="34" charset="0"/>
                <a:cs typeface="Arial" panose="020B0604020202020204" pitchFamily="34" charset="0"/>
              </a:rPr>
              <a:t>Evolución interanual: (jun 2014-jun 2015)+432 personas = + 4,3%</a:t>
            </a:r>
          </a:p>
        </p:txBody>
      </p:sp>
      <p:sp>
        <p:nvSpPr>
          <p:cNvPr id="22" name="21 Flecha abajo"/>
          <p:cNvSpPr/>
          <p:nvPr/>
        </p:nvSpPr>
        <p:spPr>
          <a:xfrm>
            <a:off x="8138460" y="3573016"/>
            <a:ext cx="421708" cy="255741"/>
          </a:xfrm>
          <a:prstGeom prst="down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5" name="44 CuadroTexto"/>
          <p:cNvSpPr txBox="1"/>
          <p:nvPr/>
        </p:nvSpPr>
        <p:spPr>
          <a:xfrm>
            <a:off x="179512" y="5417929"/>
            <a:ext cx="8810947" cy="1323439"/>
          </a:xfrm>
          <a:prstGeom prst="rect">
            <a:avLst/>
          </a:prstGeom>
          <a:solidFill>
            <a:schemeClr val="bg1"/>
          </a:solidFill>
          <a:ln w="28575">
            <a:solidFill>
              <a:schemeClr val="accent1">
                <a:lumMod val="75000"/>
              </a:schemeClr>
            </a:solidFill>
          </a:ln>
        </p:spPr>
        <p:txBody>
          <a:bodyPr wrap="square" rtlCol="0" anchor="ctr">
            <a:spAutoFit/>
          </a:bodyPr>
          <a:lstStyle/>
          <a:p>
            <a:pPr algn="just"/>
            <a:r>
              <a:rPr lang="es-MX" sz="1600" dirty="0" smtClean="0">
                <a:solidFill>
                  <a:srgbClr val="17375E"/>
                </a:solidFill>
                <a:latin typeface="Arial" panose="020B0604020202020204" pitchFamily="34" charset="0"/>
                <a:cs typeface="Arial" panose="020B0604020202020204" pitchFamily="34" charset="0"/>
              </a:rPr>
              <a:t>No se advierten cambios en la cantidad de personas alojadas en las unidades del SPF respecto de lo registrado en enero, aunque se advierte un pico entre febrero y abril que luego se normaliza. Asimismo vale señalar que comparado con el mismo mes del año anterior, el crecimiento en la población es del 4%, lo cual más allá de las fluctuaciones mensuales muestra que la inflación poblacional es una tendencia que se mantiene. </a:t>
            </a:r>
          </a:p>
        </p:txBody>
      </p:sp>
      <p:sp>
        <p:nvSpPr>
          <p:cNvPr id="48" name="16 CuadroTexto"/>
          <p:cNvSpPr txBox="1"/>
          <p:nvPr/>
        </p:nvSpPr>
        <p:spPr>
          <a:xfrm>
            <a:off x="179512" y="5143195"/>
            <a:ext cx="2941831"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Junio 2015.</a:t>
            </a:r>
            <a:endParaRPr lang="es-AR" sz="800" dirty="0">
              <a:latin typeface="Arial" pitchFamily="34" charset="0"/>
              <a:cs typeface="Arial" pitchFamily="34" charset="0"/>
            </a:endParaRPr>
          </a:p>
        </p:txBody>
      </p:sp>
      <p:sp>
        <p:nvSpPr>
          <p:cNvPr id="26" name="25 Flecha abajo"/>
          <p:cNvSpPr/>
          <p:nvPr/>
        </p:nvSpPr>
        <p:spPr>
          <a:xfrm>
            <a:off x="2779912" y="3725416"/>
            <a:ext cx="421708" cy="73086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19267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6" name="15 Gráfico"/>
          <p:cNvGraphicFramePr/>
          <p:nvPr>
            <p:extLst>
              <p:ext uri="{D42A27DB-BD31-4B8C-83A1-F6EECF244321}">
                <p14:modId xmlns:p14="http://schemas.microsoft.com/office/powerpoint/2010/main" val="2428321922"/>
              </p:ext>
            </p:extLst>
          </p:nvPr>
        </p:nvGraphicFramePr>
        <p:xfrm>
          <a:off x="646212" y="1268760"/>
          <a:ext cx="8102251"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Capacidad de alojamiento</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0" name="19 CuadroTexto"/>
          <p:cNvSpPr txBox="1"/>
          <p:nvPr/>
        </p:nvSpPr>
        <p:spPr>
          <a:xfrm>
            <a:off x="1643670" y="1124744"/>
            <a:ext cx="6272871" cy="276999"/>
          </a:xfrm>
          <a:prstGeom prst="rect">
            <a:avLst/>
          </a:prstGeom>
          <a:noFill/>
        </p:spPr>
        <p:txBody>
          <a:bodyPr wrap="none" rtlCol="0">
            <a:spAutoFit/>
          </a:bodyPr>
          <a:lstStyle/>
          <a:p>
            <a:pPr algn="ctr"/>
            <a:r>
              <a:rPr lang="es-MX" sz="1200" b="1" dirty="0" smtClean="0">
                <a:solidFill>
                  <a:srgbClr val="1F497D">
                    <a:lumMod val="75000"/>
                  </a:srgbClr>
                </a:solidFill>
                <a:latin typeface="Arial" pitchFamily="34" charset="0"/>
                <a:cs typeface="Arial" pitchFamily="34" charset="0"/>
              </a:rPr>
              <a:t>Capacidad de alojamiento vs. Población total alojada en establecimientos del SPF  </a:t>
            </a:r>
            <a:endParaRPr lang="es-AR" sz="1200" b="1" dirty="0">
              <a:solidFill>
                <a:srgbClr val="1F497D">
                  <a:lumMod val="75000"/>
                </a:srgbClr>
              </a:solidFill>
              <a:latin typeface="Arial" pitchFamily="34" charset="0"/>
              <a:cs typeface="Arial" pitchFamily="34" charset="0"/>
            </a:endParaRPr>
          </a:p>
        </p:txBody>
      </p:sp>
      <p:sp>
        <p:nvSpPr>
          <p:cNvPr id="32" name="2 Marcador de contenido"/>
          <p:cNvSpPr txBox="1">
            <a:spLocks/>
          </p:cNvSpPr>
          <p:nvPr/>
        </p:nvSpPr>
        <p:spPr>
          <a:xfrm>
            <a:off x="251520" y="4196705"/>
            <a:ext cx="8722492" cy="50405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AR" sz="1200" dirty="0" smtClean="0">
                <a:solidFill>
                  <a:srgbClr val="1F497D">
                    <a:lumMod val="75000"/>
                  </a:srgbClr>
                </a:solidFill>
                <a:latin typeface="Arial" pitchFamily="34" charset="0"/>
                <a:cs typeface="Arial" pitchFamily="34" charset="0"/>
              </a:rPr>
              <a:t>Cada mes </a:t>
            </a:r>
            <a:r>
              <a:rPr lang="es-AR" sz="1200" dirty="0">
                <a:solidFill>
                  <a:srgbClr val="1F497D">
                    <a:lumMod val="75000"/>
                  </a:srgbClr>
                </a:solidFill>
                <a:latin typeface="Arial" pitchFamily="34" charset="0"/>
                <a:cs typeface="Arial" pitchFamily="34" charset="0"/>
              </a:rPr>
              <a:t>el SPF </a:t>
            </a:r>
            <a:r>
              <a:rPr lang="es-AR" sz="1200" dirty="0" smtClean="0">
                <a:solidFill>
                  <a:srgbClr val="1F497D">
                    <a:lumMod val="75000"/>
                  </a:srgbClr>
                </a:solidFill>
                <a:latin typeface="Arial" pitchFamily="34" charset="0"/>
                <a:cs typeface="Arial" pitchFamily="34" charset="0"/>
              </a:rPr>
              <a:t>publica, junto </a:t>
            </a:r>
            <a:r>
              <a:rPr lang="es-AR" sz="1200" dirty="0">
                <a:solidFill>
                  <a:srgbClr val="1F497D">
                    <a:lumMod val="75000"/>
                  </a:srgbClr>
                </a:solidFill>
                <a:latin typeface="Arial" pitchFamily="34" charset="0"/>
                <a:cs typeface="Arial" pitchFamily="34" charset="0"/>
              </a:rPr>
              <a:t>con los datos de población </a:t>
            </a:r>
            <a:r>
              <a:rPr lang="es-AR" sz="1200" dirty="0" smtClean="0">
                <a:solidFill>
                  <a:srgbClr val="1F497D">
                    <a:lumMod val="75000"/>
                  </a:srgbClr>
                </a:solidFill>
                <a:latin typeface="Arial" pitchFamily="34" charset="0"/>
                <a:cs typeface="Arial" pitchFamily="34" charset="0"/>
              </a:rPr>
              <a:t>penal el </a:t>
            </a:r>
            <a:r>
              <a:rPr lang="es-AR" sz="1200" dirty="0">
                <a:solidFill>
                  <a:srgbClr val="1F497D">
                    <a:lumMod val="75000"/>
                  </a:srgbClr>
                </a:solidFill>
                <a:latin typeface="Arial" pitchFamily="34" charset="0"/>
                <a:cs typeface="Arial" pitchFamily="34" charset="0"/>
              </a:rPr>
              <a:t>cupo de </a:t>
            </a:r>
            <a:r>
              <a:rPr lang="es-AR" sz="1200" dirty="0" smtClean="0">
                <a:solidFill>
                  <a:srgbClr val="1F497D">
                    <a:lumMod val="75000"/>
                  </a:srgbClr>
                </a:solidFill>
                <a:latin typeface="Arial" pitchFamily="34" charset="0"/>
                <a:cs typeface="Arial" pitchFamily="34" charset="0"/>
              </a:rPr>
              <a:t>sus establecimientos denominado </a:t>
            </a:r>
            <a:r>
              <a:rPr lang="es-AR" sz="1200" b="1" dirty="0" smtClean="0">
                <a:solidFill>
                  <a:srgbClr val="1F497D">
                    <a:lumMod val="75000"/>
                  </a:srgbClr>
                </a:solidFill>
                <a:latin typeface="Arial" pitchFamily="34" charset="0"/>
                <a:cs typeface="Arial" pitchFamily="34" charset="0"/>
              </a:rPr>
              <a:t>“capacidad </a:t>
            </a:r>
            <a:r>
              <a:rPr lang="es-AR" sz="1200" b="1" dirty="0">
                <a:solidFill>
                  <a:srgbClr val="1F497D">
                    <a:lumMod val="75000"/>
                  </a:srgbClr>
                </a:solidFill>
                <a:latin typeface="Arial" pitchFamily="34" charset="0"/>
                <a:cs typeface="Arial" pitchFamily="34" charset="0"/>
              </a:rPr>
              <a:t>real de </a:t>
            </a:r>
            <a:r>
              <a:rPr lang="es-AR" sz="1200" b="1" dirty="0" smtClean="0">
                <a:solidFill>
                  <a:srgbClr val="1F497D">
                    <a:lumMod val="75000"/>
                  </a:srgbClr>
                </a:solidFill>
                <a:latin typeface="Arial" pitchFamily="34" charset="0"/>
                <a:cs typeface="Arial" pitchFamily="34" charset="0"/>
              </a:rPr>
              <a:t>alojamiento”</a:t>
            </a:r>
            <a:r>
              <a:rPr lang="es-AR" sz="1200" dirty="0" smtClean="0">
                <a:solidFill>
                  <a:srgbClr val="1F497D">
                    <a:lumMod val="75000"/>
                  </a:srgbClr>
                </a:solidFill>
                <a:latin typeface="Arial" pitchFamily="34" charset="0"/>
                <a:cs typeface="Arial" pitchFamily="34" charset="0"/>
              </a:rPr>
              <a:t>. </a:t>
            </a:r>
            <a:r>
              <a:rPr lang="es-AR" sz="1200" dirty="0">
                <a:solidFill>
                  <a:srgbClr val="1F497D">
                    <a:lumMod val="75000"/>
                  </a:srgbClr>
                </a:solidFill>
                <a:latin typeface="Arial" pitchFamily="34" charset="0"/>
                <a:cs typeface="Arial" pitchFamily="34" charset="0"/>
              </a:rPr>
              <a:t>E</a:t>
            </a:r>
            <a:r>
              <a:rPr lang="es-AR" sz="1200" dirty="0" smtClean="0">
                <a:solidFill>
                  <a:srgbClr val="1F497D">
                    <a:lumMod val="75000"/>
                  </a:srgbClr>
                </a:solidFill>
                <a:latin typeface="Arial" pitchFamily="34" charset="0"/>
                <a:cs typeface="Arial" pitchFamily="34" charset="0"/>
              </a:rPr>
              <a:t>l </a:t>
            </a:r>
            <a:r>
              <a:rPr lang="es-AR" sz="1200" dirty="0">
                <a:solidFill>
                  <a:srgbClr val="1F497D">
                    <a:lumMod val="75000"/>
                  </a:srgbClr>
                </a:solidFill>
                <a:latin typeface="Arial" pitchFamily="34" charset="0"/>
                <a:cs typeface="Arial" pitchFamily="34" charset="0"/>
              </a:rPr>
              <a:t>SPF </a:t>
            </a:r>
            <a:r>
              <a:rPr lang="es-AR" sz="1200" b="1" dirty="0">
                <a:solidFill>
                  <a:srgbClr val="1F497D">
                    <a:lumMod val="75000"/>
                  </a:srgbClr>
                </a:solidFill>
                <a:latin typeface="Arial" pitchFamily="34" charset="0"/>
                <a:cs typeface="Arial" pitchFamily="34" charset="0"/>
              </a:rPr>
              <a:t>no define cuál es el estándar de metros</a:t>
            </a:r>
            <a:r>
              <a:rPr lang="es-AR" sz="1200" dirty="0">
                <a:solidFill>
                  <a:srgbClr val="1F497D">
                    <a:lumMod val="75000"/>
                  </a:srgbClr>
                </a:solidFill>
                <a:latin typeface="Arial" pitchFamily="34" charset="0"/>
                <a:cs typeface="Arial" pitchFamily="34" charset="0"/>
              </a:rPr>
              <a:t> por persona que utiliza, ni la metodología de </a:t>
            </a:r>
            <a:r>
              <a:rPr lang="es-AR" sz="1200" dirty="0" smtClean="0">
                <a:solidFill>
                  <a:srgbClr val="1F497D">
                    <a:lumMod val="75000"/>
                  </a:srgbClr>
                </a:solidFill>
                <a:latin typeface="Arial" pitchFamily="34" charset="0"/>
                <a:cs typeface="Arial" pitchFamily="34" charset="0"/>
              </a:rPr>
              <a:t>cálculo.</a:t>
            </a:r>
            <a:r>
              <a:rPr lang="es-AR" sz="900" dirty="0" smtClean="0">
                <a:solidFill>
                  <a:srgbClr val="CC3300"/>
                </a:solidFill>
                <a:latin typeface="Arial" pitchFamily="34" charset="0"/>
                <a:cs typeface="Arial" pitchFamily="34" charset="0"/>
              </a:rPr>
              <a:t> </a:t>
            </a:r>
            <a:endParaRPr lang="es-AR" sz="900" dirty="0">
              <a:solidFill>
                <a:srgbClr val="CC3300"/>
              </a:solidFill>
              <a:latin typeface="Arial" pitchFamily="34" charset="0"/>
              <a:cs typeface="Arial" pitchFamily="34" charset="0"/>
            </a:endParaRPr>
          </a:p>
          <a:p>
            <a:pPr marL="0" indent="0" algn="just">
              <a:buNone/>
            </a:pPr>
            <a:endParaRPr lang="es-AR" sz="1600" dirty="0">
              <a:solidFill>
                <a:srgbClr val="1F497D">
                  <a:lumMod val="75000"/>
                </a:srgbClr>
              </a:solidFill>
              <a:latin typeface="Arial" pitchFamily="34" charset="0"/>
              <a:cs typeface="Arial" pitchFamily="34" charset="0"/>
            </a:endParaRPr>
          </a:p>
        </p:txBody>
      </p:sp>
      <p:sp>
        <p:nvSpPr>
          <p:cNvPr id="12" name="11 Rectángulo"/>
          <p:cNvSpPr/>
          <p:nvPr/>
        </p:nvSpPr>
        <p:spPr>
          <a:xfrm>
            <a:off x="182205" y="5186124"/>
            <a:ext cx="8791808" cy="1411228"/>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
        <p:nvSpPr>
          <p:cNvPr id="13" name="12 Rectángulo"/>
          <p:cNvSpPr/>
          <p:nvPr/>
        </p:nvSpPr>
        <p:spPr>
          <a:xfrm>
            <a:off x="222945" y="5180702"/>
            <a:ext cx="8722493" cy="1400383"/>
          </a:xfrm>
          <a:prstGeom prst="rect">
            <a:avLst/>
          </a:prstGeom>
        </p:spPr>
        <p:txBody>
          <a:bodyPr wrap="square">
            <a:spAutoFit/>
          </a:bodyPr>
          <a:lstStyle/>
          <a:p>
            <a:pPr algn="just"/>
            <a:r>
              <a:rPr lang="es-MX" sz="1600" dirty="0" smtClean="0">
                <a:solidFill>
                  <a:srgbClr val="17375E"/>
                </a:solidFill>
                <a:latin typeface="Arial" pitchFamily="34" charset="0"/>
                <a:cs typeface="Arial" pitchFamily="34" charset="0"/>
              </a:rPr>
              <a:t>El semestre muestra un sostenido aumento de la capacidad de alojamiento reportada por el SPF. La ausencia de la explicitación del criterio para calcular las plazas y para explicar el súbito incremento impiden efectuar alguna conclusión respecto de la calidad de las mismas o aseverar ausencia de hacinamiento en los establecimientos.  </a:t>
            </a:r>
            <a:endParaRPr lang="es-AR" sz="900" dirty="0" smtClean="0">
              <a:solidFill>
                <a:srgbClr val="17375E"/>
              </a:solidFill>
              <a:latin typeface="Arial" pitchFamily="34" charset="0"/>
              <a:cs typeface="Arial" pitchFamily="34" charset="0"/>
            </a:endParaRPr>
          </a:p>
          <a:p>
            <a:pPr algn="just"/>
            <a:r>
              <a:rPr lang="es-AR" sz="1050" dirty="0" smtClean="0">
                <a:solidFill>
                  <a:srgbClr val="17375E"/>
                </a:solidFill>
                <a:latin typeface="Arial" pitchFamily="34" charset="0"/>
                <a:cs typeface="Arial" pitchFamily="34" charset="0"/>
              </a:rPr>
              <a:t>* Según informan, este número es la resultante de la capacidad ideal de alojamiento del complejo al cual se le restan celdas inhabilitadas por refacciones, restricciones judiciales, etc. </a:t>
            </a:r>
            <a:endParaRPr lang="es-AR" sz="1050" dirty="0">
              <a:solidFill>
                <a:srgbClr val="17375E"/>
              </a:solidFill>
              <a:latin typeface="Arial" pitchFamily="34" charset="0"/>
              <a:cs typeface="Arial" pitchFamily="34" charset="0"/>
            </a:endParaRPr>
          </a:p>
        </p:txBody>
      </p:sp>
      <p:grpSp>
        <p:nvGrpSpPr>
          <p:cNvPr id="9" name="8 Grupo"/>
          <p:cNvGrpSpPr/>
          <p:nvPr/>
        </p:nvGrpSpPr>
        <p:grpSpPr>
          <a:xfrm>
            <a:off x="374568" y="1844824"/>
            <a:ext cx="432805" cy="49183"/>
            <a:chOff x="547384" y="2452787"/>
            <a:chExt cx="432805" cy="49183"/>
          </a:xfrm>
          <a:solidFill>
            <a:schemeClr val="accent2"/>
          </a:solidFill>
        </p:grpSpPr>
        <p:cxnSp>
          <p:nvCxnSpPr>
            <p:cNvPr id="15" name="14 Conector recto"/>
            <p:cNvCxnSpPr/>
            <p:nvPr/>
          </p:nvCxnSpPr>
          <p:spPr>
            <a:xfrm>
              <a:off x="547384" y="2472680"/>
              <a:ext cx="432805" cy="0"/>
            </a:xfrm>
            <a:prstGeom prst="line">
              <a:avLst/>
            </a:prstGeom>
            <a:grpFill/>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718563" y="2452787"/>
              <a:ext cx="60852" cy="49183"/>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Arial" panose="020B0604020202020204" pitchFamily="34" charset="0"/>
                <a:cs typeface="Arial" panose="020B0604020202020204" pitchFamily="34" charset="0"/>
              </a:endParaRPr>
            </a:p>
          </p:txBody>
        </p:sp>
      </p:grpSp>
      <p:grpSp>
        <p:nvGrpSpPr>
          <p:cNvPr id="8" name="7 Grupo"/>
          <p:cNvGrpSpPr/>
          <p:nvPr/>
        </p:nvGrpSpPr>
        <p:grpSpPr>
          <a:xfrm>
            <a:off x="374568" y="2360272"/>
            <a:ext cx="432805" cy="72008"/>
            <a:chOff x="539174" y="2284276"/>
            <a:chExt cx="432805" cy="72008"/>
          </a:xfrm>
          <a:solidFill>
            <a:schemeClr val="accent1"/>
          </a:solidFill>
        </p:grpSpPr>
        <p:cxnSp>
          <p:nvCxnSpPr>
            <p:cNvPr id="3" name="2 Conector recto"/>
            <p:cNvCxnSpPr/>
            <p:nvPr/>
          </p:nvCxnSpPr>
          <p:spPr>
            <a:xfrm>
              <a:off x="539174" y="2320280"/>
              <a:ext cx="432805" cy="0"/>
            </a:xfrm>
            <a:prstGeom prst="line">
              <a:avLst/>
            </a:prstGeom>
            <a:grpFill/>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6 Rombo"/>
            <p:cNvSpPr/>
            <p:nvPr/>
          </p:nvSpPr>
          <p:spPr>
            <a:xfrm>
              <a:off x="716827" y="2284276"/>
              <a:ext cx="93992" cy="72008"/>
            </a:xfrm>
            <a:prstGeom prst="diamond">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Arial" panose="020B0604020202020204" pitchFamily="34" charset="0"/>
                <a:cs typeface="Arial" panose="020B0604020202020204" pitchFamily="34" charset="0"/>
              </a:endParaRPr>
            </a:p>
          </p:txBody>
        </p:sp>
      </p:grpSp>
      <p:sp>
        <p:nvSpPr>
          <p:cNvPr id="10" name="9 CuadroTexto"/>
          <p:cNvSpPr txBox="1"/>
          <p:nvPr/>
        </p:nvSpPr>
        <p:spPr>
          <a:xfrm>
            <a:off x="107504" y="1951947"/>
            <a:ext cx="966932" cy="369332"/>
          </a:xfrm>
          <a:prstGeom prst="rect">
            <a:avLst/>
          </a:prstGeom>
          <a:noFill/>
        </p:spPr>
        <p:txBody>
          <a:bodyPr wrap="none" rtlCol="0">
            <a:spAutoFit/>
          </a:bodyPr>
          <a:lstStyle/>
          <a:p>
            <a:pPr algn="ctr"/>
            <a:r>
              <a:rPr lang="es-MX" sz="900" dirty="0" smtClean="0">
                <a:latin typeface="Arial" panose="020B0604020202020204" pitchFamily="34" charset="0"/>
                <a:cs typeface="Arial" panose="020B0604020202020204" pitchFamily="34" charset="0"/>
              </a:rPr>
              <a:t>Capacidad</a:t>
            </a:r>
          </a:p>
          <a:p>
            <a:pPr algn="ctr"/>
            <a:r>
              <a:rPr lang="es-MX" sz="900" dirty="0" smtClean="0">
                <a:latin typeface="Arial" panose="020B0604020202020204" pitchFamily="34" charset="0"/>
                <a:cs typeface="Arial" panose="020B0604020202020204" pitchFamily="34" charset="0"/>
              </a:rPr>
              <a:t> de alojamiento</a:t>
            </a:r>
            <a:endParaRPr lang="es-AR" sz="900" dirty="0">
              <a:latin typeface="Arial" panose="020B0604020202020204" pitchFamily="34" charset="0"/>
              <a:cs typeface="Arial" panose="020B0604020202020204" pitchFamily="34" charset="0"/>
            </a:endParaRPr>
          </a:p>
        </p:txBody>
      </p:sp>
      <p:sp>
        <p:nvSpPr>
          <p:cNvPr id="19" name="18 CuadroTexto"/>
          <p:cNvSpPr txBox="1"/>
          <p:nvPr/>
        </p:nvSpPr>
        <p:spPr>
          <a:xfrm>
            <a:off x="245363" y="2531937"/>
            <a:ext cx="691215" cy="230832"/>
          </a:xfrm>
          <a:prstGeom prst="rect">
            <a:avLst/>
          </a:prstGeom>
          <a:noFill/>
        </p:spPr>
        <p:txBody>
          <a:bodyPr wrap="none" rtlCol="0">
            <a:spAutoFit/>
          </a:bodyPr>
          <a:lstStyle/>
          <a:p>
            <a:r>
              <a:rPr lang="es-MX" sz="900" dirty="0" smtClean="0">
                <a:latin typeface="Arial" panose="020B0604020202020204" pitchFamily="34" charset="0"/>
                <a:cs typeface="Arial" panose="020B0604020202020204" pitchFamily="34" charset="0"/>
              </a:rPr>
              <a:t>Población</a:t>
            </a:r>
            <a:endParaRPr lang="es-AR" sz="9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4285196925"/>
              </p:ext>
            </p:extLst>
          </p:nvPr>
        </p:nvGraphicFramePr>
        <p:xfrm>
          <a:off x="467544" y="2952375"/>
          <a:ext cx="8151602" cy="348174"/>
        </p:xfrm>
        <a:graphic>
          <a:graphicData uri="http://schemas.openxmlformats.org/drawingml/2006/table">
            <a:tbl>
              <a:tblPr firstRow="1" bandRow="1">
                <a:tableStyleId>{5C22544A-7EE6-4342-B048-85BDC9FD1C3A}</a:tableStyleId>
              </a:tblPr>
              <a:tblGrid>
                <a:gridCol w="466296"/>
                <a:gridCol w="456958"/>
                <a:gridCol w="459366"/>
                <a:gridCol w="393741"/>
                <a:gridCol w="393741"/>
                <a:gridCol w="436884"/>
                <a:gridCol w="432048"/>
                <a:gridCol w="377916"/>
                <a:gridCol w="394976"/>
                <a:gridCol w="434602"/>
                <a:gridCol w="434602"/>
                <a:gridCol w="434602"/>
                <a:gridCol w="434602"/>
                <a:gridCol w="434602"/>
                <a:gridCol w="434602"/>
                <a:gridCol w="434602"/>
                <a:gridCol w="374460"/>
                <a:gridCol w="461501"/>
                <a:gridCol w="461501"/>
              </a:tblGrid>
              <a:tr h="348174">
                <a:tc>
                  <a:txBody>
                    <a:bodyPr/>
                    <a:lstStyle/>
                    <a:p>
                      <a:r>
                        <a:rPr lang="es-AR" sz="700" dirty="0" err="1" smtClean="0">
                          <a:latin typeface="Arial" panose="020B0604020202020204" pitchFamily="34" charset="0"/>
                          <a:cs typeface="Arial" panose="020B0604020202020204" pitchFamily="34" charset="0"/>
                        </a:rPr>
                        <a:t>Dif</a:t>
                      </a:r>
                      <a:r>
                        <a:rPr lang="es-AR" sz="700" dirty="0" smtClean="0">
                          <a:latin typeface="Arial" panose="020B0604020202020204" pitchFamily="34" charset="0"/>
                          <a:cs typeface="Arial" panose="020B0604020202020204" pitchFamily="34" charset="0"/>
                        </a:rPr>
                        <a:t>.</a:t>
                      </a:r>
                      <a:endParaRPr lang="es-AR" sz="700" dirty="0">
                        <a:latin typeface="Arial" panose="020B0604020202020204" pitchFamily="34" charset="0"/>
                        <a:cs typeface="Arial" panose="020B0604020202020204" pitchFamily="34" charset="0"/>
                      </a:endParaRPr>
                    </a:p>
                  </a:txBody>
                  <a:tcPr anchor="ctr" anchorCtr="1"/>
                </a:tc>
                <a:tc>
                  <a:txBody>
                    <a:bodyPr/>
                    <a:lstStyle/>
                    <a:p>
                      <a:pPr algn="ctr"/>
                      <a:r>
                        <a:rPr lang="es-MX" sz="600" dirty="0" smtClean="0">
                          <a:latin typeface="Arial" panose="020B0604020202020204" pitchFamily="34" charset="0"/>
                          <a:cs typeface="Arial" panose="020B0604020202020204" pitchFamily="34" charset="0"/>
                        </a:rPr>
                        <a:t>+940</a:t>
                      </a:r>
                      <a:endParaRPr lang="es-AR" sz="600" dirty="0">
                        <a:latin typeface="Arial" panose="020B0604020202020204" pitchFamily="34" charset="0"/>
                        <a:cs typeface="Arial" panose="020B0604020202020204" pitchFamily="34" charset="0"/>
                      </a:endParaRPr>
                    </a:p>
                  </a:txBody>
                  <a:tcPr marL="108000" anchor="ctr" anchorCtr="1"/>
                </a:tc>
                <a:tc>
                  <a:txBody>
                    <a:bodyPr/>
                    <a:lstStyle/>
                    <a:p>
                      <a:pPr algn="ctr"/>
                      <a:r>
                        <a:rPr lang="es-MX" sz="600" dirty="0" smtClean="0">
                          <a:latin typeface="Arial" panose="020B0604020202020204" pitchFamily="34" charset="0"/>
                          <a:cs typeface="Arial" panose="020B0604020202020204" pitchFamily="34" charset="0"/>
                        </a:rPr>
                        <a:t>+901</a:t>
                      </a:r>
                      <a:endParaRPr lang="es-AR" sz="600" dirty="0">
                        <a:latin typeface="Arial" panose="020B0604020202020204" pitchFamily="34" charset="0"/>
                        <a:cs typeface="Arial" panose="020B0604020202020204" pitchFamily="34" charset="0"/>
                      </a:endParaRPr>
                    </a:p>
                  </a:txBody>
                  <a:tcPr marL="108000" anchor="ctr" anchorCtr="1"/>
                </a:tc>
                <a:tc>
                  <a:txBody>
                    <a:bodyPr/>
                    <a:lstStyle/>
                    <a:p>
                      <a:pPr algn="ctr"/>
                      <a:r>
                        <a:rPr lang="es-MX" sz="600" dirty="0" smtClean="0">
                          <a:latin typeface="Arial" panose="020B0604020202020204" pitchFamily="34" charset="0"/>
                          <a:cs typeface="Arial" panose="020B0604020202020204" pitchFamily="34" charset="0"/>
                        </a:rPr>
                        <a:t>+924</a:t>
                      </a:r>
                      <a:endParaRPr lang="es-AR" sz="600" dirty="0">
                        <a:latin typeface="Arial" panose="020B0604020202020204" pitchFamily="34" charset="0"/>
                        <a:cs typeface="Arial" panose="020B0604020202020204" pitchFamily="34" charset="0"/>
                      </a:endParaRPr>
                    </a:p>
                  </a:txBody>
                  <a:tcPr marL="108000" anchor="ctr" anchorCtr="1"/>
                </a:tc>
                <a:tc>
                  <a:txBody>
                    <a:bodyPr/>
                    <a:lstStyle/>
                    <a:p>
                      <a:pPr algn="ctr"/>
                      <a:r>
                        <a:rPr lang="es-MX" sz="600" dirty="0" smtClean="0">
                          <a:latin typeface="Arial" panose="020B0604020202020204" pitchFamily="34" charset="0"/>
                          <a:cs typeface="Arial" panose="020B0604020202020204" pitchFamily="34" charset="0"/>
                        </a:rPr>
                        <a:t>+765</a:t>
                      </a:r>
                      <a:endParaRPr lang="es-AR" sz="600" dirty="0">
                        <a:latin typeface="Arial" panose="020B0604020202020204" pitchFamily="34" charset="0"/>
                        <a:cs typeface="Arial" panose="020B0604020202020204" pitchFamily="34" charset="0"/>
                      </a:endParaRPr>
                    </a:p>
                  </a:txBody>
                  <a:tcPr marL="108000" anchor="ctr" anchorCtr="1"/>
                </a:tc>
                <a:tc>
                  <a:txBody>
                    <a:bodyPr/>
                    <a:lstStyle/>
                    <a:p>
                      <a:pPr algn="ctr"/>
                      <a:r>
                        <a:rPr lang="es-MX" sz="600" dirty="0" smtClean="0">
                          <a:latin typeface="Arial" panose="020B0604020202020204" pitchFamily="34" charset="0"/>
                          <a:cs typeface="Arial" panose="020B0604020202020204" pitchFamily="34" charset="0"/>
                        </a:rPr>
                        <a:t>+774</a:t>
                      </a:r>
                      <a:endParaRPr lang="es-AR" sz="600" dirty="0">
                        <a:latin typeface="Arial" panose="020B0604020202020204" pitchFamily="34" charset="0"/>
                        <a:cs typeface="Arial" panose="020B0604020202020204" pitchFamily="34" charset="0"/>
                      </a:endParaRPr>
                    </a:p>
                  </a:txBody>
                  <a:tcPr marL="108000" anchor="ctr" anchorCtr="1"/>
                </a:tc>
                <a:tc>
                  <a:txBody>
                    <a:bodyPr/>
                    <a:lstStyle/>
                    <a:p>
                      <a:pPr algn="ctr"/>
                      <a:r>
                        <a:rPr lang="es-MX" sz="600" dirty="0" smtClean="0">
                          <a:latin typeface="Arial" panose="020B0604020202020204" pitchFamily="34" charset="0"/>
                          <a:cs typeface="Arial" panose="020B0604020202020204" pitchFamily="34" charset="0"/>
                        </a:rPr>
                        <a:t>+806</a:t>
                      </a:r>
                      <a:endParaRPr lang="es-AR" sz="600" dirty="0">
                        <a:latin typeface="Arial" panose="020B0604020202020204" pitchFamily="34" charset="0"/>
                        <a:cs typeface="Arial" panose="020B0604020202020204" pitchFamily="34" charset="0"/>
                      </a:endParaRPr>
                    </a:p>
                  </a:txBody>
                  <a:tcPr marL="108000" anchor="ctr" anchorCtr="1"/>
                </a:tc>
                <a:tc>
                  <a:txBody>
                    <a:bodyPr/>
                    <a:lstStyle/>
                    <a:p>
                      <a:pPr algn="ctr"/>
                      <a:r>
                        <a:rPr lang="es-MX" sz="600" dirty="0" smtClean="0">
                          <a:latin typeface="Arial" panose="020B0604020202020204" pitchFamily="34" charset="0"/>
                          <a:cs typeface="Arial" panose="020B0604020202020204" pitchFamily="34" charset="0"/>
                        </a:rPr>
                        <a:t>+816</a:t>
                      </a:r>
                      <a:endParaRPr lang="es-AR" sz="600" dirty="0">
                        <a:latin typeface="Arial" panose="020B0604020202020204" pitchFamily="34" charset="0"/>
                        <a:cs typeface="Arial" panose="020B0604020202020204" pitchFamily="34" charset="0"/>
                      </a:endParaRPr>
                    </a:p>
                  </a:txBody>
                  <a:tcPr marL="108000" anchor="ctr" anchorCtr="1"/>
                </a:tc>
                <a:tc>
                  <a:txBody>
                    <a:bodyPr/>
                    <a:lstStyle/>
                    <a:p>
                      <a:pPr algn="ctr"/>
                      <a:r>
                        <a:rPr lang="es-MX" sz="600" dirty="0" smtClean="0">
                          <a:latin typeface="Arial" panose="020B0604020202020204" pitchFamily="34" charset="0"/>
                          <a:cs typeface="Arial" panose="020B0604020202020204" pitchFamily="34" charset="0"/>
                        </a:rPr>
                        <a:t>+630</a:t>
                      </a:r>
                      <a:endParaRPr lang="es-AR" sz="600" dirty="0">
                        <a:latin typeface="Arial" panose="020B0604020202020204" pitchFamily="34" charset="0"/>
                        <a:cs typeface="Arial" panose="020B0604020202020204" pitchFamily="34" charset="0"/>
                      </a:endParaRPr>
                    </a:p>
                  </a:txBody>
                  <a:tcPr marL="108000" anchor="ctr" anchorCtr="1"/>
                </a:tc>
                <a:tc>
                  <a:txBody>
                    <a:bodyPr/>
                    <a:lstStyle/>
                    <a:p>
                      <a:pPr algn="ctr"/>
                      <a:r>
                        <a:rPr lang="es-MX" sz="600" dirty="0" smtClean="0">
                          <a:latin typeface="Arial" panose="020B0604020202020204" pitchFamily="34" charset="0"/>
                          <a:cs typeface="Arial" panose="020B0604020202020204" pitchFamily="34" charset="0"/>
                        </a:rPr>
                        <a:t>+579</a:t>
                      </a:r>
                      <a:endParaRPr lang="es-AR" sz="600" dirty="0">
                        <a:latin typeface="Arial" panose="020B0604020202020204" pitchFamily="34" charset="0"/>
                        <a:cs typeface="Arial" panose="020B0604020202020204" pitchFamily="34" charset="0"/>
                      </a:endParaRPr>
                    </a:p>
                  </a:txBody>
                  <a:tcPr marL="108000" anchor="ctr" anchorCtr="1"/>
                </a:tc>
                <a:tc>
                  <a:txBody>
                    <a:bodyPr/>
                    <a:lstStyle/>
                    <a:p>
                      <a:pPr algn="ctr"/>
                      <a:r>
                        <a:rPr lang="es-MX" sz="600" dirty="0" smtClean="0">
                          <a:latin typeface="Arial" panose="020B0604020202020204" pitchFamily="34" charset="0"/>
                          <a:cs typeface="Arial" panose="020B0604020202020204" pitchFamily="34" charset="0"/>
                        </a:rPr>
                        <a:t>+429</a:t>
                      </a:r>
                      <a:endParaRPr lang="es-AR" sz="600" dirty="0">
                        <a:latin typeface="Arial" panose="020B0604020202020204" pitchFamily="34" charset="0"/>
                        <a:cs typeface="Arial" panose="020B0604020202020204" pitchFamily="34" charset="0"/>
                      </a:endParaRPr>
                    </a:p>
                  </a:txBody>
                  <a:tcPr marL="108000" anchor="ctr" anchorCtr="1"/>
                </a:tc>
                <a:tc>
                  <a:txBody>
                    <a:bodyPr/>
                    <a:lstStyle/>
                    <a:p>
                      <a:pPr algn="ctr"/>
                      <a:r>
                        <a:rPr lang="es-MX" sz="600" dirty="0" smtClean="0">
                          <a:latin typeface="Arial" panose="020B0604020202020204" pitchFamily="34" charset="0"/>
                          <a:cs typeface="Arial" panose="020B0604020202020204" pitchFamily="34" charset="0"/>
                        </a:rPr>
                        <a:t>+465</a:t>
                      </a:r>
                      <a:endParaRPr lang="es-AR" sz="600" dirty="0">
                        <a:latin typeface="Arial" panose="020B0604020202020204" pitchFamily="34" charset="0"/>
                        <a:cs typeface="Arial" panose="020B0604020202020204" pitchFamily="34" charset="0"/>
                      </a:endParaRPr>
                    </a:p>
                  </a:txBody>
                  <a:tcPr marL="108000" anchor="ctr" anchorCtr="1"/>
                </a:tc>
                <a:tc>
                  <a:txBody>
                    <a:bodyPr/>
                    <a:lstStyle/>
                    <a:p>
                      <a:pPr algn="ctr"/>
                      <a:r>
                        <a:rPr lang="es-MX" sz="600" dirty="0" smtClean="0">
                          <a:latin typeface="Arial" panose="020B0604020202020204" pitchFamily="34" charset="0"/>
                          <a:cs typeface="Arial" panose="020B0604020202020204" pitchFamily="34" charset="0"/>
                        </a:rPr>
                        <a:t>+647</a:t>
                      </a:r>
                      <a:endParaRPr lang="es-AR" sz="600" dirty="0">
                        <a:latin typeface="Arial" panose="020B0604020202020204" pitchFamily="34" charset="0"/>
                        <a:cs typeface="Arial" panose="020B0604020202020204" pitchFamily="34" charset="0"/>
                      </a:endParaRPr>
                    </a:p>
                  </a:txBody>
                  <a:tcPr marL="108000" anchor="ctr" anchorCtr="1"/>
                </a:tc>
                <a:tc>
                  <a:txBody>
                    <a:bodyPr/>
                    <a:lstStyle/>
                    <a:p>
                      <a:pPr algn="ctr"/>
                      <a:r>
                        <a:rPr lang="es-MX" sz="600" dirty="0" smtClean="0">
                          <a:latin typeface="Arial" panose="020B0604020202020204" pitchFamily="34" charset="0"/>
                          <a:cs typeface="Arial" panose="020B0604020202020204" pitchFamily="34" charset="0"/>
                        </a:rPr>
                        <a:t>+521</a:t>
                      </a:r>
                      <a:endParaRPr lang="es-AR" sz="600" dirty="0">
                        <a:latin typeface="Arial" panose="020B0604020202020204" pitchFamily="34" charset="0"/>
                        <a:cs typeface="Arial" panose="020B0604020202020204" pitchFamily="34" charset="0"/>
                      </a:endParaRPr>
                    </a:p>
                  </a:txBody>
                  <a:tcPr marL="108000" anchor="ctr" anchorCtr="1"/>
                </a:tc>
                <a:tc>
                  <a:txBody>
                    <a:bodyPr/>
                    <a:lstStyle/>
                    <a:p>
                      <a:pPr algn="ctr"/>
                      <a:r>
                        <a:rPr lang="es-MX" sz="600" dirty="0" smtClean="0">
                          <a:latin typeface="Arial" panose="020B0604020202020204" pitchFamily="34" charset="0"/>
                          <a:cs typeface="Arial" panose="020B0604020202020204" pitchFamily="34" charset="0"/>
                        </a:rPr>
                        <a:t>+641</a:t>
                      </a:r>
                      <a:endParaRPr lang="es-AR" sz="600" dirty="0">
                        <a:latin typeface="Arial" panose="020B0604020202020204" pitchFamily="34" charset="0"/>
                        <a:cs typeface="Arial" panose="020B0604020202020204" pitchFamily="34" charset="0"/>
                      </a:endParaRPr>
                    </a:p>
                  </a:txBody>
                  <a:tcPr marL="108000" anchor="ctr" anchorCtr="1"/>
                </a:tc>
                <a:tc>
                  <a:txBody>
                    <a:bodyPr/>
                    <a:lstStyle/>
                    <a:p>
                      <a:pPr algn="ctr"/>
                      <a:r>
                        <a:rPr lang="es-MX" sz="600" dirty="0" smtClean="0">
                          <a:latin typeface="Arial" panose="020B0604020202020204" pitchFamily="34" charset="0"/>
                          <a:cs typeface="Arial" panose="020B0604020202020204" pitchFamily="34" charset="0"/>
                        </a:rPr>
                        <a:t>+869</a:t>
                      </a:r>
                    </a:p>
                  </a:txBody>
                  <a:tcPr marL="108000" anchor="ctr" anchorCtr="1"/>
                </a:tc>
                <a:tc>
                  <a:txBody>
                    <a:bodyPr/>
                    <a:lstStyle/>
                    <a:p>
                      <a:pPr algn="ctr"/>
                      <a:r>
                        <a:rPr lang="es-MX" sz="600" dirty="0" smtClean="0">
                          <a:latin typeface="Arial" panose="020B0604020202020204" pitchFamily="34" charset="0"/>
                          <a:cs typeface="Arial" panose="020B0604020202020204" pitchFamily="34" charset="0"/>
                        </a:rPr>
                        <a:t>+998</a:t>
                      </a:r>
                    </a:p>
                  </a:txBody>
                  <a:tcPr marL="108000" anchor="ctr" anchorCtr="1"/>
                </a:tc>
                <a:tc>
                  <a:txBody>
                    <a:bodyPr/>
                    <a:lstStyle/>
                    <a:p>
                      <a:pPr algn="ctr"/>
                      <a:r>
                        <a:rPr lang="es-MX" sz="600" dirty="0" smtClean="0">
                          <a:latin typeface="Arial" panose="020B0604020202020204" pitchFamily="34" charset="0"/>
                          <a:cs typeface="Arial" panose="020B0604020202020204" pitchFamily="34" charset="0"/>
                        </a:rPr>
                        <a:t>+1094</a:t>
                      </a:r>
                    </a:p>
                  </a:txBody>
                  <a:tcPr marL="108000" anchor="ctr" anchorCtr="1"/>
                </a:tc>
                <a:tc>
                  <a:txBody>
                    <a:bodyPr/>
                    <a:lstStyle/>
                    <a:p>
                      <a:pPr algn="ctr"/>
                      <a:r>
                        <a:rPr lang="es-MX" sz="600" dirty="0" smtClean="0">
                          <a:latin typeface="Arial" panose="020B0604020202020204" pitchFamily="34" charset="0"/>
                          <a:cs typeface="Arial" panose="020B0604020202020204" pitchFamily="34" charset="0"/>
                        </a:rPr>
                        <a:t>+1096</a:t>
                      </a:r>
                    </a:p>
                  </a:txBody>
                  <a:tcPr marL="108000" anchor="ctr" anchorCtr="1"/>
                </a:tc>
              </a:tr>
            </a:tbl>
          </a:graphicData>
        </a:graphic>
      </p:graphicFrame>
      <p:sp>
        <p:nvSpPr>
          <p:cNvPr id="21" name="16 CuadroTexto"/>
          <p:cNvSpPr txBox="1"/>
          <p:nvPr/>
        </p:nvSpPr>
        <p:spPr>
          <a:xfrm>
            <a:off x="251520" y="4754299"/>
            <a:ext cx="2941831"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Junio 2015.</a:t>
            </a:r>
            <a:endParaRPr lang="es-AR" sz="800" dirty="0">
              <a:latin typeface="Arial" pitchFamily="34" charset="0"/>
              <a:cs typeface="Arial" pitchFamily="34" charset="0"/>
            </a:endParaRPr>
          </a:p>
        </p:txBody>
      </p:sp>
      <p:cxnSp>
        <p:nvCxnSpPr>
          <p:cNvPr id="14" name="13 Conector recto de flecha"/>
          <p:cNvCxnSpPr/>
          <p:nvPr/>
        </p:nvCxnSpPr>
        <p:spPr>
          <a:xfrm>
            <a:off x="8387932" y="1888257"/>
            <a:ext cx="0" cy="278188"/>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22 Rectángulo"/>
          <p:cNvSpPr/>
          <p:nvPr/>
        </p:nvSpPr>
        <p:spPr>
          <a:xfrm>
            <a:off x="8172400" y="1401743"/>
            <a:ext cx="435625" cy="1855432"/>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23 CuadroTexto"/>
          <p:cNvSpPr txBox="1"/>
          <p:nvPr/>
        </p:nvSpPr>
        <p:spPr>
          <a:xfrm>
            <a:off x="897479" y="3686835"/>
            <a:ext cx="5114681" cy="246221"/>
          </a:xfrm>
          <a:prstGeom prst="rect">
            <a:avLst/>
          </a:prstGeom>
          <a:solidFill>
            <a:schemeClr val="accent5">
              <a:lumMod val="75000"/>
            </a:schemeClr>
          </a:solidFill>
        </p:spPr>
        <p:txBody>
          <a:bodyPr wrap="square" rtlCol="0">
            <a:spAutoFit/>
          </a:bodyPr>
          <a:lstStyle/>
          <a:p>
            <a:pPr algn="ctr"/>
            <a:r>
              <a:rPr lang="es-MX" sz="1000" dirty="0" smtClean="0">
                <a:solidFill>
                  <a:schemeClr val="bg1"/>
                </a:solidFill>
                <a:latin typeface="Arial" pitchFamily="34" charset="0"/>
                <a:cs typeface="Arial" pitchFamily="34" charset="0"/>
              </a:rPr>
              <a:t>2014</a:t>
            </a:r>
            <a:endParaRPr lang="es-AR" sz="1000" dirty="0">
              <a:solidFill>
                <a:schemeClr val="bg1"/>
              </a:solidFill>
              <a:latin typeface="Arial" pitchFamily="34" charset="0"/>
              <a:cs typeface="Arial" pitchFamily="34" charset="0"/>
            </a:endParaRPr>
          </a:p>
        </p:txBody>
      </p:sp>
      <p:sp>
        <p:nvSpPr>
          <p:cNvPr id="25" name="24 CuadroTexto"/>
          <p:cNvSpPr txBox="1"/>
          <p:nvPr/>
        </p:nvSpPr>
        <p:spPr>
          <a:xfrm>
            <a:off x="6063634" y="3686835"/>
            <a:ext cx="2663564" cy="246221"/>
          </a:xfrm>
          <a:prstGeom prst="rect">
            <a:avLst/>
          </a:prstGeom>
          <a:solidFill>
            <a:schemeClr val="accent4">
              <a:lumMod val="75000"/>
            </a:schemeClr>
          </a:solidFill>
        </p:spPr>
        <p:txBody>
          <a:bodyPr wrap="square" rtlCol="0">
            <a:spAutoFit/>
          </a:bodyPr>
          <a:lstStyle/>
          <a:p>
            <a:pPr algn="ctr"/>
            <a:r>
              <a:rPr lang="es-MX" sz="1000" dirty="0" smtClean="0">
                <a:solidFill>
                  <a:schemeClr val="bg1"/>
                </a:solidFill>
                <a:latin typeface="Arial" pitchFamily="34" charset="0"/>
                <a:cs typeface="Arial" pitchFamily="34" charset="0"/>
              </a:rPr>
              <a:t>1° Semestre 2015</a:t>
            </a:r>
            <a:endParaRPr lang="es-AR" sz="1000" dirty="0">
              <a:solidFill>
                <a:schemeClr val="bg1"/>
              </a:solidFill>
              <a:latin typeface="Arial" pitchFamily="34" charset="0"/>
              <a:cs typeface="Arial" pitchFamily="34" charset="0"/>
            </a:endParaRPr>
          </a:p>
        </p:txBody>
      </p:sp>
      <p:sp>
        <p:nvSpPr>
          <p:cNvPr id="11" name="10 Elipse"/>
          <p:cNvSpPr/>
          <p:nvPr/>
        </p:nvSpPr>
        <p:spPr>
          <a:xfrm>
            <a:off x="8330668" y="3590329"/>
            <a:ext cx="640995" cy="439228"/>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latin typeface="Arial" panose="020B0604020202020204" pitchFamily="34" charset="0"/>
                <a:cs typeface="Arial" panose="020B0604020202020204" pitchFamily="34" charset="0"/>
              </a:rPr>
              <a:t>+574</a:t>
            </a:r>
            <a:endParaRPr lang="es-AR"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73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14478</TotalTime>
  <Words>3025</Words>
  <Application>Microsoft Office PowerPoint</Application>
  <PresentationFormat>Presentación en pantalla (4:3)</PresentationFormat>
  <Paragraphs>581</Paragraphs>
  <Slides>27</Slides>
  <Notes>0</Notes>
  <HiddenSlides>0</HiddenSlides>
  <MMClips>0</MMClips>
  <ScaleCrop>false</ScaleCrop>
  <HeadingPairs>
    <vt:vector size="4" baseType="variant">
      <vt:variant>
        <vt:lpstr>Tema</vt:lpstr>
      </vt:variant>
      <vt:variant>
        <vt:i4>10</vt:i4>
      </vt:variant>
      <vt:variant>
        <vt:lpstr>Títulos de diapositiva</vt:lpstr>
      </vt:variant>
      <vt:variant>
        <vt:i4>27</vt:i4>
      </vt:variant>
    </vt:vector>
  </HeadingPairs>
  <TitlesOfParts>
    <vt:vector size="37" baseType="lpstr">
      <vt:lpstr>Tema de Office</vt:lpstr>
      <vt:lpstr>1_Tema de Office</vt:lpstr>
      <vt:lpstr>2_Tema de Office</vt:lpstr>
      <vt:lpstr>3_Tema de Office</vt:lpstr>
      <vt:lpstr>5_Tema de Office</vt:lpstr>
      <vt:lpstr>6_Tema de Office</vt:lpstr>
      <vt:lpstr>7_Tema de Office</vt:lpstr>
      <vt:lpstr>8_Tema de Office</vt:lpstr>
      <vt:lpstr>12_Tema de Office</vt:lpstr>
      <vt:lpstr>13_Tema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usuario1</dc:creator>
  <cp:lastModifiedBy>LOPEZ, Ana Laura</cp:lastModifiedBy>
  <cp:revision>2043</cp:revision>
  <dcterms:created xsi:type="dcterms:W3CDTF">2014-04-29T17:52:53Z</dcterms:created>
  <dcterms:modified xsi:type="dcterms:W3CDTF">2015-08-20T17:23:00Z</dcterms:modified>
</cp:coreProperties>
</file>