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693" r:id="rId5"/>
    <p:sldMasterId id="2147483704" r:id="rId6"/>
    <p:sldMasterId id="2147483715" r:id="rId7"/>
    <p:sldMasterId id="2147483726" r:id="rId8"/>
    <p:sldMasterId id="2147483737" r:id="rId9"/>
    <p:sldMasterId id="2147483748" r:id="rId10"/>
  </p:sldMasterIdLst>
  <p:notesMasterIdLst>
    <p:notesMasterId r:id="rId34"/>
  </p:notesMasterIdLst>
  <p:sldIdLst>
    <p:sldId id="257" r:id="rId11"/>
    <p:sldId id="263" r:id="rId12"/>
    <p:sldId id="265" r:id="rId13"/>
    <p:sldId id="266" r:id="rId14"/>
    <p:sldId id="260" r:id="rId15"/>
    <p:sldId id="267" r:id="rId16"/>
    <p:sldId id="282" r:id="rId17"/>
    <p:sldId id="279" r:id="rId18"/>
    <p:sldId id="268" r:id="rId19"/>
    <p:sldId id="269" r:id="rId20"/>
    <p:sldId id="270" r:id="rId21"/>
    <p:sldId id="283" r:id="rId22"/>
    <p:sldId id="271" r:id="rId23"/>
    <p:sldId id="272" r:id="rId24"/>
    <p:sldId id="273" r:id="rId25"/>
    <p:sldId id="274" r:id="rId26"/>
    <p:sldId id="284" r:id="rId27"/>
    <p:sldId id="275" r:id="rId28"/>
    <p:sldId id="276" r:id="rId29"/>
    <p:sldId id="277" r:id="rId30"/>
    <p:sldId id="285" r:id="rId31"/>
    <p:sldId id="278" r:id="rId32"/>
    <p:sldId id="262" r:id="rId3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autoAdjust="0"/>
    <p:restoredTop sz="99512" autoAdjust="0"/>
  </p:normalViewPr>
  <p:slideViewPr>
    <p:cSldViewPr>
      <p:cViewPr varScale="1">
        <p:scale>
          <a:sx n="109" d="100"/>
          <a:sy n="109" d="100"/>
        </p:scale>
        <p:origin x="24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7.1536765391158122E-2"/>
          <c:w val="0.96535603186947483"/>
          <c:h val="0.63466875481243579"/>
        </c:manualLayout>
      </c:layout>
      <c:lineChart>
        <c:grouping val="standard"/>
        <c:varyColors val="0"/>
        <c:ser>
          <c:idx val="0"/>
          <c:order val="0"/>
          <c:tx>
            <c:strRef>
              <c:f>Hoja1!$B$1</c:f>
              <c:strCache>
                <c:ptCount val="1"/>
                <c:pt idx="0">
                  <c:v>Serie 1</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0"/>
              <c:layout>
                <c:manualLayout>
                  <c:x val="-3.2518088267970223E-2"/>
                  <c:y val="-6.80557949627416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518088267970223E-2"/>
                  <c:y val="-7.34086352638426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907729498309685E-2"/>
                  <c:y val="-6.80557949627416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943362443855444E-2"/>
                  <c:y val="-7.340821381353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518088267970223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518088267970223E-2"/>
                  <c:y val="-5.73513787114494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8482455322424496E-2"/>
                  <c:y val="-6.27033761119439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3206632794768836E-2"/>
                  <c:y val="-5.19993813109548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3758277850080148E-2"/>
                  <c:y val="-6.80557949627416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0">
                    <a:solidFill>
                      <a:schemeClr val="bg1"/>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41518</c:v>
                </c:pt>
                <c:pt idx="1">
                  <c:v>41548</c:v>
                </c:pt>
                <c:pt idx="2">
                  <c:v>41579</c:v>
                </c:pt>
                <c:pt idx="3">
                  <c:v>41609</c:v>
                </c:pt>
                <c:pt idx="4">
                  <c:v>41640</c:v>
                </c:pt>
                <c:pt idx="5">
                  <c:v>41671</c:v>
                </c:pt>
                <c:pt idx="6">
                  <c:v>41699</c:v>
                </c:pt>
                <c:pt idx="7">
                  <c:v>41730</c:v>
                </c:pt>
                <c:pt idx="8">
                  <c:v>41760</c:v>
                </c:pt>
                <c:pt idx="9">
                  <c:v>41791</c:v>
                </c:pt>
              </c:numCache>
            </c:numRef>
          </c:cat>
          <c:val>
            <c:numRef>
              <c:f>Hoja1!$B$2:$B$11</c:f>
              <c:numCache>
                <c:formatCode>General</c:formatCode>
                <c:ptCount val="10"/>
                <c:pt idx="0">
                  <c:v>9954</c:v>
                </c:pt>
                <c:pt idx="1">
                  <c:v>9976</c:v>
                </c:pt>
                <c:pt idx="2">
                  <c:v>10043</c:v>
                </c:pt>
                <c:pt idx="3">
                  <c:v>9795</c:v>
                </c:pt>
                <c:pt idx="4">
                  <c:v>9850</c:v>
                </c:pt>
                <c:pt idx="5">
                  <c:v>9874</c:v>
                </c:pt>
                <c:pt idx="6">
                  <c:v>9902</c:v>
                </c:pt>
                <c:pt idx="7">
                  <c:v>10083</c:v>
                </c:pt>
                <c:pt idx="8">
                  <c:v>10074</c:v>
                </c:pt>
                <c:pt idx="9">
                  <c:v>10111</c:v>
                </c:pt>
              </c:numCache>
            </c:numRef>
          </c:val>
          <c:smooth val="0"/>
        </c:ser>
        <c:dLbls>
          <c:showLegendKey val="0"/>
          <c:showVal val="0"/>
          <c:showCatName val="0"/>
          <c:showSerName val="0"/>
          <c:showPercent val="0"/>
          <c:showBubbleSize val="0"/>
        </c:dLbls>
        <c:marker val="1"/>
        <c:smooth val="0"/>
        <c:axId val="158212376"/>
        <c:axId val="158212768"/>
      </c:lineChart>
      <c:dateAx>
        <c:axId val="158212376"/>
        <c:scaling>
          <c:orientation val="minMax"/>
        </c:scaling>
        <c:delete val="0"/>
        <c:axPos val="b"/>
        <c:numFmt formatCode="mmm\-yy" sourceLinked="1"/>
        <c:majorTickMark val="out"/>
        <c:minorTickMark val="none"/>
        <c:tickLblPos val="nextTo"/>
        <c:txPr>
          <a:bodyPr/>
          <a:lstStyle/>
          <a:p>
            <a:pPr>
              <a:defRPr sz="1400"/>
            </a:pPr>
            <a:endParaRPr lang="es-AR"/>
          </a:p>
        </c:txPr>
        <c:crossAx val="158212768"/>
        <c:crosses val="autoZero"/>
        <c:auto val="1"/>
        <c:lblOffset val="100"/>
        <c:baseTimeUnit val="months"/>
      </c:dateAx>
      <c:valAx>
        <c:axId val="158212768"/>
        <c:scaling>
          <c:orientation val="minMax"/>
          <c:min val="6000"/>
        </c:scaling>
        <c:delete val="1"/>
        <c:axPos val="l"/>
        <c:numFmt formatCode="General" sourceLinked="1"/>
        <c:majorTickMark val="out"/>
        <c:minorTickMark val="none"/>
        <c:tickLblPos val="nextTo"/>
        <c:crossAx val="15821237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98735920269818E-2"/>
          <c:y val="0.14277514138640679"/>
          <c:w val="0.76792792645873187"/>
          <c:h val="0.73642545008226601"/>
        </c:manualLayout>
      </c:layout>
      <c:lineChart>
        <c:grouping val="standard"/>
        <c:varyColors val="0"/>
        <c:ser>
          <c:idx val="0"/>
          <c:order val="0"/>
          <c:tx>
            <c:strRef>
              <c:f>Hoja1!$B$1</c:f>
              <c:strCache>
                <c:ptCount val="1"/>
                <c:pt idx="0">
                  <c:v>Justicia Nacional</c:v>
                </c:pt>
              </c:strCache>
            </c:strRef>
          </c:tx>
          <c:dLbls>
            <c:spPr>
              <a:noFill/>
              <a:ln>
                <a:noFill/>
              </a:ln>
              <a:effectLst/>
            </c:spPr>
            <c:txPr>
              <a:bodyPr/>
              <a:lstStyle/>
              <a:p>
                <a:pPr>
                  <a:defRPr sz="1400">
                    <a:solidFill>
                      <a:schemeClr val="accent1">
                        <a:lumMod val="75000"/>
                      </a:schemeClr>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Hoja1!$A$2:$A$7</c:f>
              <c:numCache>
                <c:formatCode>mmm\-yy</c:formatCode>
                <c:ptCount val="6"/>
                <c:pt idx="0">
                  <c:v>41640</c:v>
                </c:pt>
                <c:pt idx="1">
                  <c:v>41671</c:v>
                </c:pt>
                <c:pt idx="2">
                  <c:v>41699</c:v>
                </c:pt>
                <c:pt idx="3">
                  <c:v>41730</c:v>
                </c:pt>
                <c:pt idx="4">
                  <c:v>41760</c:v>
                </c:pt>
                <c:pt idx="5">
                  <c:v>41791</c:v>
                </c:pt>
              </c:numCache>
            </c:numRef>
          </c:cat>
          <c:val>
            <c:numRef>
              <c:f>Hoja1!$B$2:$B$7</c:f>
              <c:numCache>
                <c:formatCode>General</c:formatCode>
                <c:ptCount val="6"/>
                <c:pt idx="0">
                  <c:v>51.9</c:v>
                </c:pt>
                <c:pt idx="1">
                  <c:v>53.1</c:v>
                </c:pt>
                <c:pt idx="2">
                  <c:v>53.4</c:v>
                </c:pt>
                <c:pt idx="3">
                  <c:v>54.9</c:v>
                </c:pt>
                <c:pt idx="4">
                  <c:v>54.9</c:v>
                </c:pt>
                <c:pt idx="5">
                  <c:v>57.1</c:v>
                </c:pt>
              </c:numCache>
            </c:numRef>
          </c:val>
          <c:smooth val="0"/>
        </c:ser>
        <c:ser>
          <c:idx val="1"/>
          <c:order val="1"/>
          <c:tx>
            <c:strRef>
              <c:f>Hoja1!$C$1</c:f>
              <c:strCache>
                <c:ptCount val="1"/>
                <c:pt idx="0">
                  <c:v>Justicia Federal</c:v>
                </c:pt>
              </c:strCache>
            </c:strRef>
          </c:tx>
          <c:spPr>
            <a:ln>
              <a:solidFill>
                <a:schemeClr val="bg2">
                  <a:lumMod val="25000"/>
                </a:schemeClr>
              </a:solidFill>
            </a:ln>
          </c:spPr>
          <c:marker>
            <c:spPr>
              <a:solidFill>
                <a:schemeClr val="bg2">
                  <a:lumMod val="25000"/>
                </a:schemeClr>
              </a:solidFill>
              <a:ln>
                <a:solidFill>
                  <a:schemeClr val="bg2">
                    <a:lumMod val="25000"/>
                  </a:schemeClr>
                </a:solidFill>
              </a:ln>
            </c:spPr>
          </c:marker>
          <c:dLbls>
            <c:spPr>
              <a:noFill/>
              <a:ln>
                <a:noFill/>
              </a:ln>
              <a:effectLst/>
            </c:spPr>
            <c:txPr>
              <a:bodyPr/>
              <a:lstStyle/>
              <a:p>
                <a:pPr>
                  <a:defRPr sz="1400">
                    <a:solidFill>
                      <a:schemeClr val="bg2">
                        <a:lumMod val="25000"/>
                      </a:schemeClr>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Hoja1!$A$2:$A$7</c:f>
              <c:numCache>
                <c:formatCode>mmm\-yy</c:formatCode>
                <c:ptCount val="6"/>
                <c:pt idx="0">
                  <c:v>41640</c:v>
                </c:pt>
                <c:pt idx="1">
                  <c:v>41671</c:v>
                </c:pt>
                <c:pt idx="2">
                  <c:v>41699</c:v>
                </c:pt>
                <c:pt idx="3">
                  <c:v>41730</c:v>
                </c:pt>
                <c:pt idx="4">
                  <c:v>41760</c:v>
                </c:pt>
                <c:pt idx="5">
                  <c:v>41791</c:v>
                </c:pt>
              </c:numCache>
            </c:numRef>
          </c:cat>
          <c:val>
            <c:numRef>
              <c:f>Hoja1!$C$2:$C$7</c:f>
              <c:numCache>
                <c:formatCode>General</c:formatCode>
                <c:ptCount val="6"/>
                <c:pt idx="0">
                  <c:v>73.099999999999994</c:v>
                </c:pt>
                <c:pt idx="1">
                  <c:v>73.7</c:v>
                </c:pt>
                <c:pt idx="2">
                  <c:v>73.900000000000006</c:v>
                </c:pt>
                <c:pt idx="3">
                  <c:v>74.099999999999994</c:v>
                </c:pt>
                <c:pt idx="4">
                  <c:v>73.400000000000006</c:v>
                </c:pt>
                <c:pt idx="5">
                  <c:v>71.5</c:v>
                </c:pt>
              </c:numCache>
            </c:numRef>
          </c:val>
          <c:smooth val="0"/>
        </c:ser>
        <c:ser>
          <c:idx val="2"/>
          <c:order val="2"/>
          <c:tx>
            <c:strRef>
              <c:f>Hoja1!$D$1</c:f>
              <c:strCache>
                <c:ptCount val="1"/>
                <c:pt idx="0">
                  <c:v>Justicia Provincial</c:v>
                </c:pt>
              </c:strCache>
            </c:strRef>
          </c:tx>
          <c:dLbls>
            <c:spPr>
              <a:noFill/>
              <a:ln>
                <a:noFill/>
              </a:ln>
              <a:effectLst/>
            </c:spPr>
            <c:txPr>
              <a:bodyPr/>
              <a:lstStyle/>
              <a:p>
                <a:pPr>
                  <a:defRPr sz="1400">
                    <a:solidFill>
                      <a:schemeClr val="accent3">
                        <a:lumMod val="75000"/>
                      </a:schemeClr>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Hoja1!$A$2:$A$7</c:f>
              <c:numCache>
                <c:formatCode>mmm\-yy</c:formatCode>
                <c:ptCount val="6"/>
                <c:pt idx="0">
                  <c:v>41640</c:v>
                </c:pt>
                <c:pt idx="1">
                  <c:v>41671</c:v>
                </c:pt>
                <c:pt idx="2">
                  <c:v>41699</c:v>
                </c:pt>
                <c:pt idx="3">
                  <c:v>41730</c:v>
                </c:pt>
                <c:pt idx="4">
                  <c:v>41760</c:v>
                </c:pt>
                <c:pt idx="5">
                  <c:v>41791</c:v>
                </c:pt>
              </c:numCache>
            </c:numRef>
          </c:cat>
          <c:val>
            <c:numRef>
              <c:f>Hoja1!$D$2:$D$7</c:f>
              <c:numCache>
                <c:formatCode>General</c:formatCode>
                <c:ptCount val="6"/>
                <c:pt idx="0">
                  <c:v>30.1</c:v>
                </c:pt>
                <c:pt idx="1">
                  <c:v>30.8</c:v>
                </c:pt>
                <c:pt idx="2">
                  <c:v>30.5</c:v>
                </c:pt>
                <c:pt idx="3">
                  <c:v>31.4</c:v>
                </c:pt>
                <c:pt idx="4">
                  <c:v>33.1</c:v>
                </c:pt>
                <c:pt idx="5">
                  <c:v>30.9</c:v>
                </c:pt>
              </c:numCache>
            </c:numRef>
          </c:val>
          <c:smooth val="0"/>
        </c:ser>
        <c:dLbls>
          <c:showLegendKey val="0"/>
          <c:showVal val="0"/>
          <c:showCatName val="0"/>
          <c:showSerName val="0"/>
          <c:showPercent val="0"/>
          <c:showBubbleSize val="0"/>
        </c:dLbls>
        <c:marker val="1"/>
        <c:smooth val="0"/>
        <c:axId val="251564800"/>
        <c:axId val="251565192"/>
      </c:lineChart>
      <c:dateAx>
        <c:axId val="251564800"/>
        <c:scaling>
          <c:orientation val="minMax"/>
        </c:scaling>
        <c:delete val="0"/>
        <c:axPos val="b"/>
        <c:numFmt formatCode="mmm\-yy" sourceLinked="1"/>
        <c:majorTickMark val="out"/>
        <c:minorTickMark val="none"/>
        <c:tickLblPos val="nextTo"/>
        <c:txPr>
          <a:bodyPr/>
          <a:lstStyle/>
          <a:p>
            <a:pPr>
              <a:defRPr sz="1200"/>
            </a:pPr>
            <a:endParaRPr lang="es-AR"/>
          </a:p>
        </c:txPr>
        <c:crossAx val="251565192"/>
        <c:crosses val="autoZero"/>
        <c:auto val="1"/>
        <c:lblOffset val="100"/>
        <c:baseTimeUnit val="months"/>
      </c:dateAx>
      <c:valAx>
        <c:axId val="251565192"/>
        <c:scaling>
          <c:orientation val="minMax"/>
          <c:min val="15"/>
        </c:scaling>
        <c:delete val="1"/>
        <c:axPos val="l"/>
        <c:numFmt formatCode="General" sourceLinked="1"/>
        <c:majorTickMark val="out"/>
        <c:minorTickMark val="none"/>
        <c:tickLblPos val="nextTo"/>
        <c:crossAx val="251564800"/>
        <c:crosses val="autoZero"/>
        <c:crossBetween val="between"/>
      </c:valAx>
    </c:plotArea>
    <c:legend>
      <c:legendPos val="r"/>
      <c:layout/>
      <c:overlay val="0"/>
      <c:txPr>
        <a:bodyPr/>
        <a:lstStyle/>
        <a:p>
          <a:pPr>
            <a:defRPr sz="12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7528196100816384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a:solidFill>
                          <a:schemeClr val="bg1"/>
                        </a:solidFill>
                      </a:defRPr>
                    </a:pPr>
                    <a:r>
                      <a:rPr lang="en-US" smtClean="0"/>
                      <a:t>62%</a:t>
                    </a:r>
                    <a:endParaRPr lang="en-US"/>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0</c:formatCode>
                <c:ptCount val="1"/>
                <c:pt idx="0">
                  <c:v>62.4</c:v>
                </c:pt>
              </c:numCache>
            </c:numRef>
          </c:val>
        </c:ser>
        <c:ser>
          <c:idx val="1"/>
          <c:order val="1"/>
          <c:tx>
            <c:strRef>
              <c:f>Hoja1!$C$1</c:f>
              <c:strCache>
                <c:ptCount val="1"/>
                <c:pt idx="0">
                  <c:v>Federal </c:v>
                </c:pt>
              </c:strCache>
            </c:strRef>
          </c:tx>
          <c:invertIfNegative val="0"/>
          <c:dLbls>
            <c:dLbl>
              <c:idx val="0"/>
              <c:layout/>
              <c:tx>
                <c:rich>
                  <a:bodyPr/>
                  <a:lstStyle/>
                  <a:p>
                    <a:pPr>
                      <a:defRPr sz="1400">
                        <a:solidFill>
                          <a:schemeClr val="bg1"/>
                        </a:solidFill>
                      </a:defRPr>
                    </a:pPr>
                    <a:r>
                      <a:rPr lang="en-US" smtClean="0"/>
                      <a:t>26%</a:t>
                    </a:r>
                    <a:endParaRPr lang="en-US" dirty="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0</c:formatCode>
                <c:ptCount val="1"/>
                <c:pt idx="0">
                  <c:v>25.8</c:v>
                </c:pt>
              </c:numCache>
            </c:numRef>
          </c:val>
        </c:ser>
        <c:ser>
          <c:idx val="2"/>
          <c:order val="2"/>
          <c:tx>
            <c:strRef>
              <c:f>Hoja1!$D$1</c:f>
              <c:strCache>
                <c:ptCount val="1"/>
                <c:pt idx="0">
                  <c:v>Provincial</c:v>
                </c:pt>
              </c:strCache>
            </c:strRef>
          </c:tx>
          <c:invertIfNegative val="0"/>
          <c:dLbls>
            <c:dLbl>
              <c:idx val="0"/>
              <c:layout/>
              <c:tx>
                <c:rich>
                  <a:bodyPr/>
                  <a:lstStyle/>
                  <a:p>
                    <a:pPr>
                      <a:defRPr sz="1400"/>
                    </a:pPr>
                    <a:r>
                      <a:rPr lang="en-US" smtClean="0"/>
                      <a:t>12%</a:t>
                    </a:r>
                    <a:endParaRPr lang="en-US"/>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0</c:formatCode>
                <c:ptCount val="1"/>
                <c:pt idx="0">
                  <c:v>11.8</c:v>
                </c:pt>
              </c:numCache>
            </c:numRef>
          </c:val>
        </c:ser>
        <c:dLbls>
          <c:showLegendKey val="0"/>
          <c:showVal val="0"/>
          <c:showCatName val="0"/>
          <c:showSerName val="0"/>
          <c:showPercent val="0"/>
          <c:showBubbleSize val="0"/>
        </c:dLbls>
        <c:gapWidth val="202"/>
        <c:overlap val="100"/>
        <c:axId val="251565976"/>
        <c:axId val="251566368"/>
      </c:barChart>
      <c:catAx>
        <c:axId val="251565976"/>
        <c:scaling>
          <c:orientation val="minMax"/>
        </c:scaling>
        <c:delete val="1"/>
        <c:axPos val="b"/>
        <c:numFmt formatCode="General" sourceLinked="0"/>
        <c:majorTickMark val="out"/>
        <c:minorTickMark val="none"/>
        <c:tickLblPos val="nextTo"/>
        <c:crossAx val="251566368"/>
        <c:crosses val="autoZero"/>
        <c:auto val="1"/>
        <c:lblAlgn val="ctr"/>
        <c:lblOffset val="100"/>
        <c:noMultiLvlLbl val="0"/>
      </c:catAx>
      <c:valAx>
        <c:axId val="251566368"/>
        <c:scaling>
          <c:orientation val="minMax"/>
        </c:scaling>
        <c:delete val="1"/>
        <c:axPos val="l"/>
        <c:numFmt formatCode="0%" sourceLinked="1"/>
        <c:majorTickMark val="out"/>
        <c:minorTickMark val="none"/>
        <c:tickLblPos val="nextTo"/>
        <c:crossAx val="251565976"/>
        <c:crosses val="autoZero"/>
        <c:crossBetween val="between"/>
      </c:valAx>
    </c:plotArea>
    <c:legend>
      <c:legendPos val="r"/>
      <c:layout>
        <c:manualLayout>
          <c:xMode val="edge"/>
          <c:yMode val="edge"/>
          <c:x val="1.4559063267726565E-2"/>
          <c:y val="0.17880867643058818"/>
          <c:w val="0.26030367066620003"/>
          <c:h val="0.37774197928625214"/>
        </c:manualLayout>
      </c:layout>
      <c:overlay val="0"/>
      <c:txPr>
        <a:bodyPr/>
        <a:lstStyle/>
        <a:p>
          <a:pPr>
            <a:defRPr sz="105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1794427213005"/>
          <c:y val="9.1475080973268064E-2"/>
          <c:w val="0.53780044475932542"/>
          <c:h val="0.71627670328883974"/>
        </c:manualLayout>
      </c:layout>
      <c:pieChart>
        <c:varyColors val="1"/>
        <c:ser>
          <c:idx val="0"/>
          <c:order val="0"/>
          <c:tx>
            <c:strRef>
              <c:f>Hoja1!$B$1</c:f>
              <c:strCache>
                <c:ptCount val="1"/>
                <c:pt idx="0">
                  <c:v>Ventas</c:v>
                </c:pt>
              </c:strCache>
            </c:strRef>
          </c:tx>
          <c:explosion val="12"/>
          <c:dPt>
            <c:idx val="0"/>
            <c:bubble3D val="0"/>
            <c:spPr>
              <a:solidFill>
                <a:schemeClr val="tx2">
                  <a:lumMod val="75000"/>
                </a:schemeClr>
              </a:solidFill>
            </c:spPr>
          </c:dPt>
          <c:dPt>
            <c:idx val="1"/>
            <c:bubble3D val="0"/>
            <c:explosion val="0"/>
          </c:dPt>
          <c:cat>
            <c:strRef>
              <c:f>Hoja1!$A$2:$A$3</c:f>
              <c:strCache>
                <c:ptCount val="2"/>
                <c:pt idx="0">
                  <c:v>Procesados</c:v>
                </c:pt>
                <c:pt idx="1">
                  <c:v>Condenados</c:v>
                </c:pt>
              </c:strCache>
            </c:strRef>
          </c:cat>
          <c:val>
            <c:numRef>
              <c:f>Hoja1!$B$2:$B$3</c:f>
              <c:numCache>
                <c:formatCode>General</c:formatCode>
                <c:ptCount val="2"/>
                <c:pt idx="0">
                  <c:v>5661</c:v>
                </c:pt>
                <c:pt idx="1">
                  <c:v>4307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8197185039370078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b="0">
                        <a:solidFill>
                          <a:schemeClr val="bg1"/>
                        </a:solidFill>
                      </a:defRPr>
                    </a:pPr>
                    <a:r>
                      <a:rPr lang="en-US" sz="1400" b="0" dirty="0" smtClean="0">
                        <a:solidFill>
                          <a:schemeClr val="bg1"/>
                        </a:solidFill>
                      </a:rPr>
                      <a:t>54%</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General</c:formatCode>
                <c:ptCount val="1"/>
                <c:pt idx="0">
                  <c:v>54</c:v>
                </c:pt>
              </c:numCache>
            </c:numRef>
          </c:val>
        </c:ser>
        <c:ser>
          <c:idx val="1"/>
          <c:order val="1"/>
          <c:tx>
            <c:strRef>
              <c:f>Hoja1!$C$1</c:f>
              <c:strCache>
                <c:ptCount val="1"/>
                <c:pt idx="0">
                  <c:v>Federal </c:v>
                </c:pt>
              </c:strCache>
            </c:strRef>
          </c:tx>
          <c:invertIfNegative val="0"/>
          <c:dLbls>
            <c:dLbl>
              <c:idx val="0"/>
              <c:layout/>
              <c:tx>
                <c:rich>
                  <a:bodyPr/>
                  <a:lstStyle/>
                  <a:p>
                    <a:r>
                      <a:rPr lang="en-US" sz="1400" b="0" dirty="0" smtClean="0">
                        <a:solidFill>
                          <a:schemeClr val="bg1"/>
                        </a:solidFill>
                      </a:rPr>
                      <a:t>42%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General</c:formatCode>
                <c:ptCount val="1"/>
                <c:pt idx="0">
                  <c:v>42</c:v>
                </c:pt>
              </c:numCache>
            </c:numRef>
          </c:val>
        </c:ser>
        <c:ser>
          <c:idx val="2"/>
          <c:order val="2"/>
          <c:tx>
            <c:strRef>
              <c:f>Hoja1!$D$1</c:f>
              <c:strCache>
                <c:ptCount val="1"/>
                <c:pt idx="0">
                  <c:v>Provincial</c:v>
                </c:pt>
              </c:strCache>
            </c:strRef>
          </c:tx>
          <c:invertIfNegative val="0"/>
          <c:dLbls>
            <c:dLbl>
              <c:idx val="0"/>
              <c:layout/>
              <c:tx>
                <c:rich>
                  <a:bodyPr/>
                  <a:lstStyle/>
                  <a:p>
                    <a:r>
                      <a:rPr lang="en-US" sz="1400" b="0" smtClean="0"/>
                      <a:t>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General</c:formatCode>
                <c:ptCount val="1"/>
                <c:pt idx="0">
                  <c:v>4</c:v>
                </c:pt>
              </c:numCache>
            </c:numRef>
          </c:val>
        </c:ser>
        <c:dLbls>
          <c:showLegendKey val="0"/>
          <c:showVal val="0"/>
          <c:showCatName val="0"/>
          <c:showSerName val="0"/>
          <c:showPercent val="0"/>
          <c:showBubbleSize val="0"/>
        </c:dLbls>
        <c:gapWidth val="202"/>
        <c:overlap val="100"/>
        <c:axId val="250557008"/>
        <c:axId val="250557400"/>
      </c:barChart>
      <c:catAx>
        <c:axId val="250557008"/>
        <c:scaling>
          <c:orientation val="minMax"/>
        </c:scaling>
        <c:delete val="1"/>
        <c:axPos val="b"/>
        <c:numFmt formatCode="General" sourceLinked="0"/>
        <c:majorTickMark val="out"/>
        <c:minorTickMark val="none"/>
        <c:tickLblPos val="nextTo"/>
        <c:crossAx val="250557400"/>
        <c:crosses val="autoZero"/>
        <c:auto val="1"/>
        <c:lblAlgn val="ctr"/>
        <c:lblOffset val="100"/>
        <c:noMultiLvlLbl val="0"/>
      </c:catAx>
      <c:valAx>
        <c:axId val="250557400"/>
        <c:scaling>
          <c:orientation val="minMax"/>
        </c:scaling>
        <c:delete val="1"/>
        <c:axPos val="l"/>
        <c:numFmt formatCode="0%" sourceLinked="1"/>
        <c:majorTickMark val="out"/>
        <c:minorTickMark val="none"/>
        <c:tickLblPos val="nextTo"/>
        <c:crossAx val="250557008"/>
        <c:crosses val="autoZero"/>
        <c:crossBetween val="between"/>
      </c:valAx>
    </c:plotArea>
    <c:legend>
      <c:legendPos val="r"/>
      <c:layout>
        <c:manualLayout>
          <c:xMode val="edge"/>
          <c:yMode val="edge"/>
          <c:x val="1.9247991521398916E-2"/>
          <c:y val="0.18421461401408074"/>
          <c:w val="0.2813155302871494"/>
          <c:h val="0.50838589950910806"/>
        </c:manualLayout>
      </c:layout>
      <c:overlay val="0"/>
      <c:txPr>
        <a:bodyPr/>
        <a:lstStyle/>
        <a:p>
          <a:pPr>
            <a:defRPr sz="105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Columna1</c:v>
                </c:pt>
              </c:strCache>
            </c:strRef>
          </c:tx>
          <c:spPr>
            <a:solidFill>
              <a:schemeClr val="tx2">
                <a:lumMod val="75000"/>
              </a:schemeClr>
            </a:solidFill>
          </c:spPr>
          <c:invertIfNegative val="0"/>
          <c:dLbls>
            <c:dLbl>
              <c:idx val="10"/>
              <c:layout/>
              <c:tx>
                <c:rich>
                  <a:bodyPr/>
                  <a:lstStyle/>
                  <a:p>
                    <a:r>
                      <a:rPr lang="en-US" dirty="0" smtClean="0"/>
                      <a:t>551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30</c:v>
                </c:pt>
                <c:pt idx="1">
                  <c:v>83</c:v>
                </c:pt>
                <c:pt idx="2">
                  <c:v>85</c:v>
                </c:pt>
                <c:pt idx="3">
                  <c:v>118</c:v>
                </c:pt>
                <c:pt idx="4">
                  <c:v>205</c:v>
                </c:pt>
                <c:pt idx="5">
                  <c:v>6</c:v>
                </c:pt>
                <c:pt idx="6">
                  <c:v>210</c:v>
                </c:pt>
                <c:pt idx="7">
                  <c:v>20</c:v>
                </c:pt>
                <c:pt idx="8">
                  <c:v>97</c:v>
                </c:pt>
                <c:pt idx="9">
                  <c:v>8</c:v>
                </c:pt>
                <c:pt idx="10">
                  <c:v>551</c:v>
                </c:pt>
                <c:pt idx="11">
                  <c:v>17</c:v>
                </c:pt>
                <c:pt idx="12">
                  <c:v>17</c:v>
                </c:pt>
                <c:pt idx="13">
                  <c:v>195</c:v>
                </c:pt>
                <c:pt idx="14">
                  <c:v>145</c:v>
                </c:pt>
              </c:numCache>
            </c:numRef>
          </c:val>
        </c:ser>
        <c:dLbls>
          <c:showLegendKey val="0"/>
          <c:showVal val="0"/>
          <c:showCatName val="0"/>
          <c:showSerName val="0"/>
          <c:showPercent val="0"/>
          <c:showBubbleSize val="0"/>
        </c:dLbls>
        <c:gapWidth val="150"/>
        <c:axId val="249752360"/>
        <c:axId val="250558576"/>
      </c:barChart>
      <c:catAx>
        <c:axId val="249752360"/>
        <c:scaling>
          <c:orientation val="minMax"/>
        </c:scaling>
        <c:delete val="0"/>
        <c:axPos val="b"/>
        <c:numFmt formatCode="General" sourceLinked="1"/>
        <c:majorTickMark val="out"/>
        <c:minorTickMark val="none"/>
        <c:tickLblPos val="nextTo"/>
        <c:txPr>
          <a:bodyPr/>
          <a:lstStyle/>
          <a:p>
            <a:pPr>
              <a:defRPr sz="700"/>
            </a:pPr>
            <a:endParaRPr lang="es-AR"/>
          </a:p>
        </c:txPr>
        <c:crossAx val="250558576"/>
        <c:crosses val="autoZero"/>
        <c:auto val="1"/>
        <c:lblAlgn val="ctr"/>
        <c:lblOffset val="100"/>
        <c:noMultiLvlLbl val="0"/>
      </c:catAx>
      <c:valAx>
        <c:axId val="250558576"/>
        <c:scaling>
          <c:orientation val="minMax"/>
        </c:scaling>
        <c:delete val="1"/>
        <c:axPos val="l"/>
        <c:numFmt formatCode="General" sourceLinked="1"/>
        <c:majorTickMark val="out"/>
        <c:minorTickMark val="none"/>
        <c:tickLblPos val="nextTo"/>
        <c:crossAx val="24975236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9.5998210049122859E-2"/>
          <c:w val="0.98025821425099635"/>
          <c:h val="0.7719712438747599"/>
        </c:manualLayout>
      </c:layout>
      <c:barChart>
        <c:barDir val="col"/>
        <c:grouping val="clustered"/>
        <c:varyColors val="0"/>
        <c:ser>
          <c:idx val="0"/>
          <c:order val="0"/>
          <c:tx>
            <c:strRef>
              <c:f>Hoja1!$B$1</c:f>
              <c:strCache>
                <c:ptCount val="1"/>
                <c:pt idx="0">
                  <c:v>Columna1</c:v>
                </c:pt>
              </c:strCache>
            </c:strRef>
          </c:tx>
          <c:spPr>
            <a:solidFill>
              <a:schemeClr val="tx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1964</c:v>
                </c:pt>
                <c:pt idx="1">
                  <c:v>1474</c:v>
                </c:pt>
                <c:pt idx="2">
                  <c:v>437</c:v>
                </c:pt>
                <c:pt idx="3">
                  <c:v>1676</c:v>
                </c:pt>
                <c:pt idx="4">
                  <c:v>437</c:v>
                </c:pt>
                <c:pt idx="5">
                  <c:v>466</c:v>
                </c:pt>
                <c:pt idx="6">
                  <c:v>265</c:v>
                </c:pt>
                <c:pt idx="7">
                  <c:v>492</c:v>
                </c:pt>
                <c:pt idx="8">
                  <c:v>319</c:v>
                </c:pt>
                <c:pt idx="9">
                  <c:v>137</c:v>
                </c:pt>
                <c:pt idx="10">
                  <c:v>169</c:v>
                </c:pt>
                <c:pt idx="11">
                  <c:v>73</c:v>
                </c:pt>
                <c:pt idx="12">
                  <c:v>123</c:v>
                </c:pt>
                <c:pt idx="13">
                  <c:v>292</c:v>
                </c:pt>
              </c:numCache>
            </c:numRef>
          </c:val>
        </c:ser>
        <c:dLbls>
          <c:showLegendKey val="0"/>
          <c:showVal val="0"/>
          <c:showCatName val="0"/>
          <c:showSerName val="0"/>
          <c:showPercent val="0"/>
          <c:showBubbleSize val="0"/>
        </c:dLbls>
        <c:gapWidth val="150"/>
        <c:axId val="252090344"/>
        <c:axId val="249864008"/>
      </c:barChart>
      <c:catAx>
        <c:axId val="252090344"/>
        <c:scaling>
          <c:orientation val="minMax"/>
        </c:scaling>
        <c:delete val="0"/>
        <c:axPos val="b"/>
        <c:numFmt formatCode="General" sourceLinked="1"/>
        <c:majorTickMark val="out"/>
        <c:minorTickMark val="none"/>
        <c:tickLblPos val="nextTo"/>
        <c:txPr>
          <a:bodyPr/>
          <a:lstStyle/>
          <a:p>
            <a:pPr>
              <a:defRPr sz="700"/>
            </a:pPr>
            <a:endParaRPr lang="es-AR"/>
          </a:p>
        </c:txPr>
        <c:crossAx val="249864008"/>
        <c:crosses val="autoZero"/>
        <c:auto val="1"/>
        <c:lblAlgn val="ctr"/>
        <c:lblOffset val="100"/>
        <c:noMultiLvlLbl val="0"/>
      </c:catAx>
      <c:valAx>
        <c:axId val="249864008"/>
        <c:scaling>
          <c:orientation val="minMax"/>
          <c:max val="2000"/>
        </c:scaling>
        <c:delete val="1"/>
        <c:axPos val="l"/>
        <c:numFmt formatCode="General" sourceLinked="1"/>
        <c:majorTickMark val="out"/>
        <c:minorTickMark val="none"/>
        <c:tickLblPos val="nextTo"/>
        <c:crossAx val="25209034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Mayo</c:v>
                </c:pt>
              </c:strCache>
            </c:strRef>
          </c:tx>
          <c:spPr>
            <a:solidFill>
              <a:schemeClr val="accent2">
                <a:lumMod val="75000"/>
              </a:schemeClr>
            </a:solidFill>
          </c:spPr>
          <c:invertIfNegative val="0"/>
          <c:dLbls>
            <c:spPr>
              <a:noFill/>
              <a:ln>
                <a:noFill/>
              </a:ln>
              <a:effectLst/>
            </c:spPr>
            <c:txPr>
              <a:bodyPr/>
              <a:lstStyle/>
              <a:p>
                <a:pPr>
                  <a:defRPr sz="8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28</c:v>
                </c:pt>
                <c:pt idx="1">
                  <c:v>82</c:v>
                </c:pt>
                <c:pt idx="2">
                  <c:v>77</c:v>
                </c:pt>
                <c:pt idx="3">
                  <c:v>123</c:v>
                </c:pt>
                <c:pt idx="4">
                  <c:v>205</c:v>
                </c:pt>
                <c:pt idx="5">
                  <c:v>6</c:v>
                </c:pt>
                <c:pt idx="6">
                  <c:v>221</c:v>
                </c:pt>
                <c:pt idx="7">
                  <c:v>21</c:v>
                </c:pt>
                <c:pt idx="8">
                  <c:v>97</c:v>
                </c:pt>
                <c:pt idx="9">
                  <c:v>10</c:v>
                </c:pt>
                <c:pt idx="10">
                  <c:v>528</c:v>
                </c:pt>
                <c:pt idx="11">
                  <c:v>18</c:v>
                </c:pt>
                <c:pt idx="12">
                  <c:v>17</c:v>
                </c:pt>
                <c:pt idx="13">
                  <c:v>146</c:v>
                </c:pt>
                <c:pt idx="14">
                  <c:v>134</c:v>
                </c:pt>
              </c:numCache>
            </c:numRef>
          </c:val>
        </c:ser>
        <c:ser>
          <c:idx val="1"/>
          <c:order val="1"/>
          <c:tx>
            <c:strRef>
              <c:f>Hoja1!$C$1</c:f>
              <c:strCache>
                <c:ptCount val="1"/>
                <c:pt idx="0">
                  <c:v>Junio</c:v>
                </c:pt>
              </c:strCache>
            </c:strRef>
          </c:tx>
          <c:spPr>
            <a:solidFill>
              <a:schemeClr val="tx2">
                <a:lumMod val="75000"/>
              </a:schemeClr>
            </a:solidFill>
          </c:spPr>
          <c:invertIfNegative val="0"/>
          <c:dLbls>
            <c:spPr>
              <a:noFill/>
              <a:ln>
                <a:noFill/>
              </a:ln>
              <a:effectLst/>
            </c:spPr>
            <c:txPr>
              <a:bodyPr/>
              <a:lstStyle/>
              <a:p>
                <a:pPr>
                  <a:defRPr sz="8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30</c:v>
                </c:pt>
                <c:pt idx="1">
                  <c:v>83</c:v>
                </c:pt>
                <c:pt idx="2">
                  <c:v>85</c:v>
                </c:pt>
                <c:pt idx="3">
                  <c:v>118</c:v>
                </c:pt>
                <c:pt idx="4">
                  <c:v>205</c:v>
                </c:pt>
                <c:pt idx="5">
                  <c:v>6</c:v>
                </c:pt>
                <c:pt idx="6">
                  <c:v>210</c:v>
                </c:pt>
                <c:pt idx="7">
                  <c:v>20</c:v>
                </c:pt>
                <c:pt idx="8">
                  <c:v>97</c:v>
                </c:pt>
                <c:pt idx="9">
                  <c:v>8</c:v>
                </c:pt>
                <c:pt idx="10">
                  <c:v>551</c:v>
                </c:pt>
                <c:pt idx="11">
                  <c:v>17</c:v>
                </c:pt>
                <c:pt idx="12">
                  <c:v>17</c:v>
                </c:pt>
                <c:pt idx="13">
                  <c:v>195</c:v>
                </c:pt>
                <c:pt idx="14">
                  <c:v>145</c:v>
                </c:pt>
              </c:numCache>
            </c:numRef>
          </c:val>
        </c:ser>
        <c:dLbls>
          <c:showLegendKey val="0"/>
          <c:showVal val="0"/>
          <c:showCatName val="0"/>
          <c:showSerName val="0"/>
          <c:showPercent val="0"/>
          <c:showBubbleSize val="0"/>
        </c:dLbls>
        <c:gapWidth val="82"/>
        <c:overlap val="-5"/>
        <c:axId val="252091128"/>
        <c:axId val="252091520"/>
      </c:barChart>
      <c:catAx>
        <c:axId val="252091128"/>
        <c:scaling>
          <c:orientation val="minMax"/>
        </c:scaling>
        <c:delete val="0"/>
        <c:axPos val="b"/>
        <c:numFmt formatCode="General" sourceLinked="1"/>
        <c:majorTickMark val="out"/>
        <c:minorTickMark val="none"/>
        <c:tickLblPos val="nextTo"/>
        <c:txPr>
          <a:bodyPr/>
          <a:lstStyle/>
          <a:p>
            <a:pPr>
              <a:defRPr sz="700"/>
            </a:pPr>
            <a:endParaRPr lang="es-AR"/>
          </a:p>
        </c:txPr>
        <c:crossAx val="252091520"/>
        <c:crosses val="autoZero"/>
        <c:auto val="1"/>
        <c:lblAlgn val="ctr"/>
        <c:lblOffset val="100"/>
        <c:noMultiLvlLbl val="0"/>
      </c:catAx>
      <c:valAx>
        <c:axId val="252091520"/>
        <c:scaling>
          <c:orientation val="minMax"/>
        </c:scaling>
        <c:delete val="1"/>
        <c:axPos val="l"/>
        <c:numFmt formatCode="General" sourceLinked="1"/>
        <c:majorTickMark val="out"/>
        <c:minorTickMark val="none"/>
        <c:tickLblPos val="nextTo"/>
        <c:crossAx val="25209112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6.7838832468316429E-2"/>
          <c:w val="0.98025821425099635"/>
          <c:h val="0.80013093046550154"/>
        </c:manualLayout>
      </c:layout>
      <c:barChart>
        <c:barDir val="col"/>
        <c:grouping val="clustered"/>
        <c:varyColors val="0"/>
        <c:ser>
          <c:idx val="0"/>
          <c:order val="0"/>
          <c:tx>
            <c:strRef>
              <c:f>Hoja1!$B$1</c:f>
              <c:strCache>
                <c:ptCount val="1"/>
                <c:pt idx="0">
                  <c:v>Mayo</c:v>
                </c:pt>
              </c:strCache>
            </c:strRef>
          </c:tx>
          <c:spPr>
            <a:solidFill>
              <a:schemeClr val="accent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1976</c:v>
                </c:pt>
                <c:pt idx="1">
                  <c:v>1523</c:v>
                </c:pt>
                <c:pt idx="2">
                  <c:v>448</c:v>
                </c:pt>
                <c:pt idx="3">
                  <c:v>1698</c:v>
                </c:pt>
                <c:pt idx="4">
                  <c:v>448</c:v>
                </c:pt>
                <c:pt idx="5">
                  <c:v>468</c:v>
                </c:pt>
                <c:pt idx="6">
                  <c:v>262</c:v>
                </c:pt>
                <c:pt idx="7">
                  <c:v>456</c:v>
                </c:pt>
                <c:pt idx="8">
                  <c:v>307</c:v>
                </c:pt>
                <c:pt idx="9">
                  <c:v>138</c:v>
                </c:pt>
                <c:pt idx="10">
                  <c:v>167</c:v>
                </c:pt>
                <c:pt idx="11">
                  <c:v>76</c:v>
                </c:pt>
                <c:pt idx="12">
                  <c:v>117</c:v>
                </c:pt>
                <c:pt idx="13">
                  <c:v>277</c:v>
                </c:pt>
              </c:numCache>
            </c:numRef>
          </c:val>
        </c:ser>
        <c:ser>
          <c:idx val="1"/>
          <c:order val="1"/>
          <c:tx>
            <c:strRef>
              <c:f>Hoja1!$C$1</c:f>
              <c:strCache>
                <c:ptCount val="1"/>
                <c:pt idx="0">
                  <c:v>Junio</c:v>
                </c:pt>
              </c:strCache>
            </c:strRef>
          </c:tx>
          <c:spPr>
            <a:solidFill>
              <a:schemeClr val="tx2">
                <a:lumMod val="75000"/>
              </a:schemeClr>
            </a:solidFill>
          </c:spPr>
          <c:invertIfNegative val="0"/>
          <c:dLbls>
            <c:dLbl>
              <c:idx val="3"/>
              <c:layout>
                <c:manualLayout>
                  <c:x val="3.0148596974505209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1964</c:v>
                </c:pt>
                <c:pt idx="1">
                  <c:v>1474</c:v>
                </c:pt>
                <c:pt idx="2">
                  <c:v>437</c:v>
                </c:pt>
                <c:pt idx="3">
                  <c:v>1676</c:v>
                </c:pt>
                <c:pt idx="4">
                  <c:v>437</c:v>
                </c:pt>
                <c:pt idx="5">
                  <c:v>466</c:v>
                </c:pt>
                <c:pt idx="6">
                  <c:v>265</c:v>
                </c:pt>
                <c:pt idx="7">
                  <c:v>492</c:v>
                </c:pt>
                <c:pt idx="8">
                  <c:v>319</c:v>
                </c:pt>
                <c:pt idx="9">
                  <c:v>137</c:v>
                </c:pt>
                <c:pt idx="10">
                  <c:v>169</c:v>
                </c:pt>
                <c:pt idx="11">
                  <c:v>73</c:v>
                </c:pt>
                <c:pt idx="12">
                  <c:v>123</c:v>
                </c:pt>
                <c:pt idx="13">
                  <c:v>292</c:v>
                </c:pt>
              </c:numCache>
            </c:numRef>
          </c:val>
        </c:ser>
        <c:dLbls>
          <c:showLegendKey val="0"/>
          <c:showVal val="0"/>
          <c:showCatName val="0"/>
          <c:showSerName val="0"/>
          <c:showPercent val="0"/>
          <c:showBubbleSize val="0"/>
        </c:dLbls>
        <c:gapWidth val="82"/>
        <c:overlap val="-5"/>
        <c:axId val="252092304"/>
        <c:axId val="252092696"/>
      </c:barChart>
      <c:catAx>
        <c:axId val="252092304"/>
        <c:scaling>
          <c:orientation val="minMax"/>
        </c:scaling>
        <c:delete val="0"/>
        <c:axPos val="b"/>
        <c:numFmt formatCode="General" sourceLinked="1"/>
        <c:majorTickMark val="out"/>
        <c:minorTickMark val="none"/>
        <c:tickLblPos val="nextTo"/>
        <c:txPr>
          <a:bodyPr/>
          <a:lstStyle/>
          <a:p>
            <a:pPr>
              <a:defRPr sz="700"/>
            </a:pPr>
            <a:endParaRPr lang="es-AR"/>
          </a:p>
        </c:txPr>
        <c:crossAx val="252092696"/>
        <c:crosses val="autoZero"/>
        <c:auto val="1"/>
        <c:lblAlgn val="ctr"/>
        <c:lblOffset val="100"/>
        <c:noMultiLvlLbl val="0"/>
      </c:catAx>
      <c:valAx>
        <c:axId val="252092696"/>
        <c:scaling>
          <c:orientation val="minMax"/>
          <c:max val="2000"/>
        </c:scaling>
        <c:delete val="1"/>
        <c:axPos val="l"/>
        <c:numFmt formatCode="General" sourceLinked="1"/>
        <c:majorTickMark val="out"/>
        <c:minorTickMark val="none"/>
        <c:tickLblPos val="nextTo"/>
        <c:crossAx val="252092304"/>
        <c:crosses val="autoZero"/>
        <c:crossBetween val="between"/>
      </c:valAx>
    </c:plotArea>
    <c:legend>
      <c:legendPos val="r"/>
      <c:layout>
        <c:manualLayout>
          <c:xMode val="edge"/>
          <c:yMode val="edge"/>
          <c:x val="0.60706953738283598"/>
          <c:y val="0.13564994891938018"/>
          <c:w val="6.5636581690353496E-2"/>
          <c:h val="0.25446723405315824"/>
        </c:manualLayout>
      </c:layout>
      <c:overlay val="0"/>
      <c:txPr>
        <a:bodyPr/>
        <a:lstStyle/>
        <a:p>
          <a:pPr>
            <a:defRPr sz="11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Diciembre</c:v>
                </c:pt>
              </c:strCache>
            </c:strRef>
          </c:tx>
          <c:spPr>
            <a:solidFill>
              <a:schemeClr val="accent3">
                <a:lumMod val="50000"/>
              </a:schemeClr>
            </a:solidFill>
          </c:spPr>
          <c:invertIfNegative val="0"/>
          <c:dLbls>
            <c:spPr>
              <a:noFill/>
              <a:ln>
                <a:noFill/>
              </a:ln>
              <a:effectLst/>
            </c:spPr>
            <c:txPr>
              <a:bodyPr/>
              <a:lstStyle/>
              <a:p>
                <a:pPr>
                  <a:defRPr sz="9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13</c:v>
                </c:pt>
                <c:pt idx="1">
                  <c:v>95</c:v>
                </c:pt>
                <c:pt idx="2">
                  <c:v>81</c:v>
                </c:pt>
                <c:pt idx="3">
                  <c:v>118</c:v>
                </c:pt>
                <c:pt idx="4">
                  <c:v>205</c:v>
                </c:pt>
                <c:pt idx="5">
                  <c:v>7</c:v>
                </c:pt>
                <c:pt idx="6">
                  <c:v>230</c:v>
                </c:pt>
                <c:pt idx="7">
                  <c:v>10</c:v>
                </c:pt>
                <c:pt idx="8">
                  <c:v>92</c:v>
                </c:pt>
                <c:pt idx="9">
                  <c:v>15</c:v>
                </c:pt>
                <c:pt idx="10">
                  <c:v>481</c:v>
                </c:pt>
                <c:pt idx="11">
                  <c:v>20</c:v>
                </c:pt>
                <c:pt idx="12">
                  <c:v>19</c:v>
                </c:pt>
                <c:pt idx="13">
                  <c:v>136</c:v>
                </c:pt>
                <c:pt idx="14">
                  <c:v>129</c:v>
                </c:pt>
              </c:numCache>
            </c:numRef>
          </c:val>
        </c:ser>
        <c:ser>
          <c:idx val="1"/>
          <c:order val="1"/>
          <c:tx>
            <c:strRef>
              <c:f>Hoja1!$C$1</c:f>
              <c:strCache>
                <c:ptCount val="1"/>
                <c:pt idx="0">
                  <c:v>junio</c:v>
                </c:pt>
              </c:strCache>
            </c:strRef>
          </c:tx>
          <c:invertIfNegative val="0"/>
          <c:dLbls>
            <c:spPr>
              <a:noFill/>
              <a:ln>
                <a:noFill/>
              </a:ln>
              <a:effectLst/>
            </c:spPr>
            <c:txPr>
              <a:bodyPr/>
              <a:lstStyle/>
              <a:p>
                <a:pPr>
                  <a:defRPr sz="9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30</c:v>
                </c:pt>
                <c:pt idx="1">
                  <c:v>83</c:v>
                </c:pt>
                <c:pt idx="2">
                  <c:v>85</c:v>
                </c:pt>
                <c:pt idx="3">
                  <c:v>118</c:v>
                </c:pt>
                <c:pt idx="4">
                  <c:v>205</c:v>
                </c:pt>
                <c:pt idx="5">
                  <c:v>6</c:v>
                </c:pt>
                <c:pt idx="6">
                  <c:v>210</c:v>
                </c:pt>
                <c:pt idx="7">
                  <c:v>20</c:v>
                </c:pt>
                <c:pt idx="8">
                  <c:v>97</c:v>
                </c:pt>
                <c:pt idx="9">
                  <c:v>8</c:v>
                </c:pt>
                <c:pt idx="10">
                  <c:v>551</c:v>
                </c:pt>
                <c:pt idx="11">
                  <c:v>17</c:v>
                </c:pt>
                <c:pt idx="12">
                  <c:v>17</c:v>
                </c:pt>
                <c:pt idx="13">
                  <c:v>195</c:v>
                </c:pt>
                <c:pt idx="14">
                  <c:v>145</c:v>
                </c:pt>
              </c:numCache>
            </c:numRef>
          </c:val>
        </c:ser>
        <c:dLbls>
          <c:showLegendKey val="0"/>
          <c:showVal val="0"/>
          <c:showCatName val="0"/>
          <c:showSerName val="0"/>
          <c:showPercent val="0"/>
          <c:showBubbleSize val="0"/>
        </c:dLbls>
        <c:gapWidth val="96"/>
        <c:axId val="252093872"/>
        <c:axId val="252127208"/>
      </c:barChart>
      <c:catAx>
        <c:axId val="252093872"/>
        <c:scaling>
          <c:orientation val="minMax"/>
        </c:scaling>
        <c:delete val="0"/>
        <c:axPos val="b"/>
        <c:numFmt formatCode="General" sourceLinked="1"/>
        <c:majorTickMark val="out"/>
        <c:minorTickMark val="none"/>
        <c:tickLblPos val="nextTo"/>
        <c:txPr>
          <a:bodyPr/>
          <a:lstStyle/>
          <a:p>
            <a:pPr>
              <a:defRPr sz="700"/>
            </a:pPr>
            <a:endParaRPr lang="es-AR"/>
          </a:p>
        </c:txPr>
        <c:crossAx val="252127208"/>
        <c:crosses val="autoZero"/>
        <c:auto val="1"/>
        <c:lblAlgn val="ctr"/>
        <c:lblOffset val="100"/>
        <c:noMultiLvlLbl val="0"/>
      </c:catAx>
      <c:valAx>
        <c:axId val="252127208"/>
        <c:scaling>
          <c:orientation val="minMax"/>
        </c:scaling>
        <c:delete val="1"/>
        <c:axPos val="l"/>
        <c:numFmt formatCode="General" sourceLinked="1"/>
        <c:majorTickMark val="out"/>
        <c:minorTickMark val="none"/>
        <c:tickLblPos val="nextTo"/>
        <c:crossAx val="25209387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9.5998210049122859E-2"/>
          <c:w val="0.98025821425099635"/>
          <c:h val="0.7719712438747599"/>
        </c:manualLayout>
      </c:layout>
      <c:barChart>
        <c:barDir val="col"/>
        <c:grouping val="clustered"/>
        <c:varyColors val="0"/>
        <c:ser>
          <c:idx val="0"/>
          <c:order val="0"/>
          <c:tx>
            <c:strRef>
              <c:f>Hoja1!$B$1</c:f>
              <c:strCache>
                <c:ptCount val="1"/>
                <c:pt idx="0">
                  <c:v>Diciembre</c:v>
                </c:pt>
              </c:strCache>
            </c:strRef>
          </c:tx>
          <c:spPr>
            <a:solidFill>
              <a:schemeClr val="accent3">
                <a:lumMod val="50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1881</c:v>
                </c:pt>
                <c:pt idx="1">
                  <c:v>1517</c:v>
                </c:pt>
                <c:pt idx="2">
                  <c:v>468</c:v>
                </c:pt>
                <c:pt idx="3">
                  <c:v>1612</c:v>
                </c:pt>
                <c:pt idx="4">
                  <c:v>410</c:v>
                </c:pt>
                <c:pt idx="5">
                  <c:v>445</c:v>
                </c:pt>
                <c:pt idx="6">
                  <c:v>240</c:v>
                </c:pt>
                <c:pt idx="7">
                  <c:v>458</c:v>
                </c:pt>
                <c:pt idx="8">
                  <c:v>332</c:v>
                </c:pt>
                <c:pt idx="9">
                  <c:v>120</c:v>
                </c:pt>
                <c:pt idx="10">
                  <c:v>168</c:v>
                </c:pt>
                <c:pt idx="11">
                  <c:v>86</c:v>
                </c:pt>
                <c:pt idx="12">
                  <c:v>121</c:v>
                </c:pt>
                <c:pt idx="13">
                  <c:v>268</c:v>
                </c:pt>
              </c:numCache>
            </c:numRef>
          </c:val>
        </c:ser>
        <c:ser>
          <c:idx val="1"/>
          <c:order val="1"/>
          <c:tx>
            <c:strRef>
              <c:f>Hoja1!$C$1</c:f>
              <c:strCache>
                <c:ptCount val="1"/>
                <c:pt idx="0">
                  <c:v>Junio</c:v>
                </c:pt>
              </c:strCache>
            </c:strRef>
          </c:tx>
          <c:invertIfNegative val="0"/>
          <c:dLbls>
            <c:dLbl>
              <c:idx val="1"/>
              <c:layout>
                <c:manualLayout>
                  <c:x val="7.5371492436263014E-3"/>
                  <c:y val="-7.03986838217727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552008941076822E-2"/>
                  <c:y val="2.11196051465318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1964</c:v>
                </c:pt>
                <c:pt idx="1">
                  <c:v>1474</c:v>
                </c:pt>
                <c:pt idx="2">
                  <c:v>437</c:v>
                </c:pt>
                <c:pt idx="3">
                  <c:v>1676</c:v>
                </c:pt>
                <c:pt idx="4">
                  <c:v>437</c:v>
                </c:pt>
                <c:pt idx="5">
                  <c:v>466</c:v>
                </c:pt>
                <c:pt idx="6">
                  <c:v>265</c:v>
                </c:pt>
                <c:pt idx="7">
                  <c:v>492</c:v>
                </c:pt>
                <c:pt idx="8">
                  <c:v>319</c:v>
                </c:pt>
                <c:pt idx="9">
                  <c:v>137</c:v>
                </c:pt>
                <c:pt idx="10">
                  <c:v>169</c:v>
                </c:pt>
                <c:pt idx="11">
                  <c:v>73</c:v>
                </c:pt>
                <c:pt idx="12">
                  <c:v>123</c:v>
                </c:pt>
                <c:pt idx="13">
                  <c:v>292</c:v>
                </c:pt>
              </c:numCache>
            </c:numRef>
          </c:val>
        </c:ser>
        <c:dLbls>
          <c:showLegendKey val="0"/>
          <c:showVal val="0"/>
          <c:showCatName val="0"/>
          <c:showSerName val="0"/>
          <c:showPercent val="0"/>
          <c:showBubbleSize val="0"/>
        </c:dLbls>
        <c:gapWidth val="92"/>
        <c:axId val="252127992"/>
        <c:axId val="252128384"/>
      </c:barChart>
      <c:catAx>
        <c:axId val="252127992"/>
        <c:scaling>
          <c:orientation val="minMax"/>
        </c:scaling>
        <c:delete val="0"/>
        <c:axPos val="b"/>
        <c:numFmt formatCode="General" sourceLinked="1"/>
        <c:majorTickMark val="out"/>
        <c:minorTickMark val="none"/>
        <c:tickLblPos val="nextTo"/>
        <c:txPr>
          <a:bodyPr/>
          <a:lstStyle/>
          <a:p>
            <a:pPr>
              <a:defRPr sz="700"/>
            </a:pPr>
            <a:endParaRPr lang="es-AR"/>
          </a:p>
        </c:txPr>
        <c:crossAx val="252128384"/>
        <c:crosses val="autoZero"/>
        <c:auto val="1"/>
        <c:lblAlgn val="ctr"/>
        <c:lblOffset val="100"/>
        <c:noMultiLvlLbl val="0"/>
      </c:catAx>
      <c:valAx>
        <c:axId val="252128384"/>
        <c:scaling>
          <c:orientation val="minMax"/>
          <c:max val="2000"/>
        </c:scaling>
        <c:delete val="1"/>
        <c:axPos val="l"/>
        <c:numFmt formatCode="General" sourceLinked="1"/>
        <c:majorTickMark val="out"/>
        <c:minorTickMark val="none"/>
        <c:tickLblPos val="nextTo"/>
        <c:crossAx val="252127992"/>
        <c:crosses val="autoZero"/>
        <c:crossBetween val="between"/>
      </c:valAx>
    </c:plotArea>
    <c:legend>
      <c:legendPos val="r"/>
      <c:layout>
        <c:manualLayout>
          <c:xMode val="edge"/>
          <c:yMode val="edge"/>
          <c:x val="0.72697027015991567"/>
          <c:y val="0.13564994891938023"/>
          <c:w val="0.26097029105028219"/>
          <c:h val="0.43302507578944915"/>
        </c:manualLayout>
      </c:layout>
      <c:overlay val="0"/>
      <c:txPr>
        <a:bodyPr/>
        <a:lstStyle/>
        <a:p>
          <a:pPr>
            <a:defRPr sz="14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62662085165146E-2"/>
          <c:y val="0.10419778460829457"/>
          <c:w val="0.91181535384957224"/>
          <c:h val="0.67158895925144124"/>
        </c:manualLayout>
      </c:layout>
      <c:lineChart>
        <c:grouping val="standard"/>
        <c:varyColors val="0"/>
        <c:ser>
          <c:idx val="0"/>
          <c:order val="0"/>
          <c:tx>
            <c:strRef>
              <c:f>Hoja1!$B$1</c:f>
              <c:strCache>
                <c:ptCount val="1"/>
                <c:pt idx="0">
                  <c:v>Población</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spPr>
              <a:noFill/>
              <a:ln>
                <a:noFill/>
              </a:ln>
              <a:effectLst/>
            </c:spPr>
            <c:txPr>
              <a:bodyPr/>
              <a:lstStyle/>
              <a:p>
                <a:pPr>
                  <a:defRPr sz="1100" b="0">
                    <a:solidFill>
                      <a:schemeClr val="accent3">
                        <a:lumMod val="50000"/>
                      </a:schemeClr>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41518</c:v>
                </c:pt>
                <c:pt idx="1">
                  <c:v>41548</c:v>
                </c:pt>
                <c:pt idx="2">
                  <c:v>41579</c:v>
                </c:pt>
                <c:pt idx="3">
                  <c:v>41609</c:v>
                </c:pt>
                <c:pt idx="4">
                  <c:v>41640</c:v>
                </c:pt>
                <c:pt idx="5">
                  <c:v>41671</c:v>
                </c:pt>
                <c:pt idx="6">
                  <c:v>41699</c:v>
                </c:pt>
                <c:pt idx="7">
                  <c:v>41730</c:v>
                </c:pt>
                <c:pt idx="8">
                  <c:v>41760</c:v>
                </c:pt>
                <c:pt idx="9">
                  <c:v>41791</c:v>
                </c:pt>
              </c:numCache>
            </c:numRef>
          </c:cat>
          <c:val>
            <c:numRef>
              <c:f>Hoja1!$B$2:$B$11</c:f>
              <c:numCache>
                <c:formatCode>General</c:formatCode>
                <c:ptCount val="10"/>
                <c:pt idx="0">
                  <c:v>9954</c:v>
                </c:pt>
                <c:pt idx="1">
                  <c:v>9976</c:v>
                </c:pt>
                <c:pt idx="2">
                  <c:v>10043</c:v>
                </c:pt>
                <c:pt idx="3">
                  <c:v>9795</c:v>
                </c:pt>
                <c:pt idx="4">
                  <c:v>9850</c:v>
                </c:pt>
                <c:pt idx="5">
                  <c:v>9874</c:v>
                </c:pt>
                <c:pt idx="6">
                  <c:v>9902</c:v>
                </c:pt>
                <c:pt idx="7">
                  <c:v>10083</c:v>
                </c:pt>
                <c:pt idx="8">
                  <c:v>10074</c:v>
                </c:pt>
                <c:pt idx="9">
                  <c:v>10111</c:v>
                </c:pt>
              </c:numCache>
            </c:numRef>
          </c:val>
          <c:smooth val="0"/>
        </c:ser>
        <c:ser>
          <c:idx val="1"/>
          <c:order val="1"/>
          <c:tx>
            <c:strRef>
              <c:f>Hoja1!$C$1</c:f>
              <c:strCache>
                <c:ptCount val="1"/>
                <c:pt idx="0">
                  <c:v>Capacidad real de alojamiento</c:v>
                </c:pt>
              </c:strCache>
            </c:strRef>
          </c:tx>
          <c:dLbls>
            <c:spPr>
              <a:noFill/>
              <a:ln>
                <a:noFill/>
              </a:ln>
              <a:effectLst/>
            </c:spPr>
            <c:txPr>
              <a:bodyPr/>
              <a:lstStyle/>
              <a:p>
                <a:pPr>
                  <a:defRPr sz="1100">
                    <a:solidFill>
                      <a:schemeClr val="accent2">
                        <a:lumMod val="75000"/>
                      </a:schemeClr>
                    </a:solidFill>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41518</c:v>
                </c:pt>
                <c:pt idx="1">
                  <c:v>41548</c:v>
                </c:pt>
                <c:pt idx="2">
                  <c:v>41579</c:v>
                </c:pt>
                <c:pt idx="3">
                  <c:v>41609</c:v>
                </c:pt>
                <c:pt idx="4">
                  <c:v>41640</c:v>
                </c:pt>
                <c:pt idx="5">
                  <c:v>41671</c:v>
                </c:pt>
                <c:pt idx="6">
                  <c:v>41699</c:v>
                </c:pt>
                <c:pt idx="7">
                  <c:v>41730</c:v>
                </c:pt>
                <c:pt idx="8">
                  <c:v>41760</c:v>
                </c:pt>
                <c:pt idx="9">
                  <c:v>41791</c:v>
                </c:pt>
              </c:numCache>
            </c:numRef>
          </c:cat>
          <c:val>
            <c:numRef>
              <c:f>Hoja1!$C$2:$C$11</c:f>
              <c:numCache>
                <c:formatCode>General</c:formatCode>
                <c:ptCount val="10"/>
                <c:pt idx="0">
                  <c:v>10840</c:v>
                </c:pt>
                <c:pt idx="1">
                  <c:v>10763</c:v>
                </c:pt>
                <c:pt idx="2">
                  <c:v>10790</c:v>
                </c:pt>
                <c:pt idx="3">
                  <c:v>10783</c:v>
                </c:pt>
                <c:pt idx="4">
                  <c:v>10790</c:v>
                </c:pt>
                <c:pt idx="5">
                  <c:v>10775</c:v>
                </c:pt>
                <c:pt idx="6">
                  <c:v>10826</c:v>
                </c:pt>
                <c:pt idx="7">
                  <c:v>10848</c:v>
                </c:pt>
                <c:pt idx="8">
                  <c:v>10848</c:v>
                </c:pt>
                <c:pt idx="9">
                  <c:v>10917</c:v>
                </c:pt>
              </c:numCache>
            </c:numRef>
          </c:val>
          <c:smooth val="0"/>
        </c:ser>
        <c:dLbls>
          <c:showLegendKey val="0"/>
          <c:showVal val="0"/>
          <c:showCatName val="0"/>
          <c:showSerName val="0"/>
          <c:showPercent val="0"/>
          <c:showBubbleSize val="0"/>
        </c:dLbls>
        <c:marker val="1"/>
        <c:smooth val="0"/>
        <c:axId val="158215120"/>
        <c:axId val="158215512"/>
      </c:lineChart>
      <c:dateAx>
        <c:axId val="158215120"/>
        <c:scaling>
          <c:orientation val="minMax"/>
        </c:scaling>
        <c:delete val="0"/>
        <c:axPos val="b"/>
        <c:numFmt formatCode="mmm\-yy" sourceLinked="1"/>
        <c:majorTickMark val="out"/>
        <c:minorTickMark val="none"/>
        <c:tickLblPos val="nextTo"/>
        <c:txPr>
          <a:bodyPr/>
          <a:lstStyle/>
          <a:p>
            <a:pPr>
              <a:defRPr sz="1100"/>
            </a:pPr>
            <a:endParaRPr lang="es-AR"/>
          </a:p>
        </c:txPr>
        <c:crossAx val="158215512"/>
        <c:crosses val="autoZero"/>
        <c:auto val="1"/>
        <c:lblOffset val="100"/>
        <c:baseTimeUnit val="months"/>
      </c:dateAx>
      <c:valAx>
        <c:axId val="158215512"/>
        <c:scaling>
          <c:orientation val="minMax"/>
          <c:max val="11000"/>
          <c:min val="8000"/>
        </c:scaling>
        <c:delete val="1"/>
        <c:axPos val="l"/>
        <c:numFmt formatCode="General" sourceLinked="1"/>
        <c:majorTickMark val="out"/>
        <c:minorTickMark val="none"/>
        <c:tickLblPos val="nextTo"/>
        <c:crossAx val="15821512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2.0447389557359964E-2"/>
          <c:w val="0.86306758739769651"/>
          <c:h val="0.81215107690697663"/>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smtClean="0"/>
                      <a:t>57,5%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39,6%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57.5</c:v>
                </c:pt>
                <c:pt idx="1">
                  <c:v>39.6</c:v>
                </c:pt>
              </c:numCache>
            </c:numRef>
          </c:val>
        </c:ser>
        <c:ser>
          <c:idx val="1"/>
          <c:order val="1"/>
          <c:tx>
            <c:strRef>
              <c:f>Hoja1!$C$1</c:f>
              <c:strCache>
                <c:ptCount val="1"/>
                <c:pt idx="0">
                  <c:v>Federal</c:v>
                </c:pt>
              </c:strCache>
            </c:strRef>
          </c:tx>
          <c:invertIfNegative val="0"/>
          <c:dLbls>
            <c:dLbl>
              <c:idx val="0"/>
              <c:layout/>
              <c:tx>
                <c:rich>
                  <a:bodyPr/>
                  <a:lstStyle/>
                  <a:p>
                    <a:r>
                      <a:rPr lang="en-US" smtClean="0"/>
                      <a:t>35,7%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54,9%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35.700000000000003</c:v>
                </c:pt>
                <c:pt idx="1">
                  <c:v>54.9</c:v>
                </c:pt>
              </c:numCache>
            </c:numRef>
          </c:val>
        </c:ser>
        <c:ser>
          <c:idx val="2"/>
          <c:order val="2"/>
          <c:tx>
            <c:strRef>
              <c:f>Hoja1!$D$1</c:f>
              <c:strCache>
                <c:ptCount val="1"/>
                <c:pt idx="0">
                  <c:v>Provincial</c:v>
                </c:pt>
              </c:strCache>
            </c:strRef>
          </c:tx>
          <c:invertIfNegative val="0"/>
          <c:dLbls>
            <c:dLbl>
              <c:idx val="0"/>
              <c:layout/>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5,5%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Hoja1!$D$2:$D$3</c:f>
              <c:numCache>
                <c:formatCode>General</c:formatCode>
                <c:ptCount val="2"/>
                <c:pt idx="0">
                  <c:v>6.8</c:v>
                </c:pt>
                <c:pt idx="1">
                  <c:v>5.5</c:v>
                </c:pt>
              </c:numCache>
            </c:numRef>
          </c:val>
        </c:ser>
        <c:dLbls>
          <c:showLegendKey val="0"/>
          <c:showVal val="0"/>
          <c:showCatName val="0"/>
          <c:showSerName val="0"/>
          <c:showPercent val="0"/>
          <c:showBubbleSize val="0"/>
        </c:dLbls>
        <c:gapWidth val="139"/>
        <c:overlap val="100"/>
        <c:axId val="252129168"/>
        <c:axId val="252129560"/>
      </c:barChart>
      <c:catAx>
        <c:axId val="252129168"/>
        <c:scaling>
          <c:orientation val="minMax"/>
        </c:scaling>
        <c:delete val="0"/>
        <c:axPos val="b"/>
        <c:numFmt formatCode="General" sourceLinked="1"/>
        <c:majorTickMark val="out"/>
        <c:minorTickMark val="none"/>
        <c:tickLblPos val="nextTo"/>
        <c:txPr>
          <a:bodyPr/>
          <a:lstStyle/>
          <a:p>
            <a:pPr>
              <a:defRPr sz="1000"/>
            </a:pPr>
            <a:endParaRPr lang="es-AR"/>
          </a:p>
        </c:txPr>
        <c:crossAx val="252129560"/>
        <c:crosses val="autoZero"/>
        <c:auto val="1"/>
        <c:lblAlgn val="ctr"/>
        <c:lblOffset val="100"/>
        <c:noMultiLvlLbl val="0"/>
      </c:catAx>
      <c:valAx>
        <c:axId val="252129560"/>
        <c:scaling>
          <c:orientation val="minMax"/>
          <c:max val="100"/>
        </c:scaling>
        <c:delete val="1"/>
        <c:axPos val="l"/>
        <c:numFmt formatCode="General" sourceLinked="1"/>
        <c:majorTickMark val="out"/>
        <c:minorTickMark val="none"/>
        <c:tickLblPos val="nextTo"/>
        <c:crossAx val="252129168"/>
        <c:crosses val="autoZero"/>
        <c:crossBetween val="between"/>
      </c:valAx>
    </c:plotArea>
    <c:legend>
      <c:legendPos val="r"/>
      <c:layout>
        <c:manualLayout>
          <c:xMode val="edge"/>
          <c:yMode val="edge"/>
          <c:x val="0.35516366237084768"/>
          <c:y val="0.2466015055108409"/>
          <c:w val="0.23905474623190012"/>
          <c:h val="0.47601009084578755"/>
        </c:manualLayout>
      </c:layout>
      <c:overlay val="0"/>
      <c:txPr>
        <a:bodyPr/>
        <a:lstStyle/>
        <a:p>
          <a:pPr>
            <a:defRPr sz="105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spPr>
            <a:solidFill>
              <a:schemeClr val="tx2">
                <a:lumMod val="75000"/>
              </a:schemeClr>
            </a:solidFill>
          </c:spPr>
          <c:invertIfNegative val="0"/>
          <c:dLbls>
            <c:dLbl>
              <c:idx val="0"/>
              <c:layout/>
              <c:tx>
                <c:rich>
                  <a:bodyPr/>
                  <a:lstStyle/>
                  <a:p>
                    <a:r>
                      <a:rPr lang="en-US" sz="1400" smtClean="0">
                        <a:solidFill>
                          <a:schemeClr val="bg1"/>
                        </a:solidFill>
                      </a:rPr>
                      <a:t>60,5%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smtClean="0">
                        <a:solidFill>
                          <a:schemeClr val="bg1"/>
                        </a:solidFill>
                      </a:rPr>
                      <a:t>64,4%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60.5</c:v>
                </c:pt>
                <c:pt idx="1">
                  <c:v>64.400000000000006</c:v>
                </c:pt>
              </c:numCache>
            </c:numRef>
          </c:val>
        </c:ser>
        <c:ser>
          <c:idx val="1"/>
          <c:order val="1"/>
          <c:tx>
            <c:strRef>
              <c:f>Hoja1!$C$1</c:f>
              <c:strCache>
                <c:ptCount val="1"/>
                <c:pt idx="0">
                  <c:v>Condenadas</c:v>
                </c:pt>
              </c:strCache>
            </c:strRef>
          </c:tx>
          <c:invertIfNegative val="0"/>
          <c:dLbls>
            <c:dLbl>
              <c:idx val="0"/>
              <c:layout/>
              <c:tx>
                <c:rich>
                  <a:bodyPr/>
                  <a:lstStyle/>
                  <a:p>
                    <a:r>
                      <a:rPr lang="en-US" sz="1400" smtClean="0"/>
                      <a:t>39,5%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smtClean="0"/>
                      <a:t>35,6%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39.5</c:v>
                </c:pt>
                <c:pt idx="1">
                  <c:v>35.6</c:v>
                </c:pt>
              </c:numCache>
            </c:numRef>
          </c:val>
        </c:ser>
        <c:dLbls>
          <c:showLegendKey val="0"/>
          <c:showVal val="0"/>
          <c:showCatName val="0"/>
          <c:showSerName val="0"/>
          <c:showPercent val="0"/>
          <c:showBubbleSize val="0"/>
        </c:dLbls>
        <c:gapWidth val="140"/>
        <c:overlap val="100"/>
        <c:axId val="252130344"/>
        <c:axId val="252130736"/>
      </c:barChart>
      <c:catAx>
        <c:axId val="252130344"/>
        <c:scaling>
          <c:orientation val="minMax"/>
        </c:scaling>
        <c:delete val="0"/>
        <c:axPos val="b"/>
        <c:numFmt formatCode="General" sourceLinked="1"/>
        <c:majorTickMark val="out"/>
        <c:minorTickMark val="none"/>
        <c:tickLblPos val="nextTo"/>
        <c:txPr>
          <a:bodyPr/>
          <a:lstStyle/>
          <a:p>
            <a:pPr>
              <a:defRPr sz="1050"/>
            </a:pPr>
            <a:endParaRPr lang="es-AR"/>
          </a:p>
        </c:txPr>
        <c:crossAx val="252130736"/>
        <c:crosses val="autoZero"/>
        <c:auto val="1"/>
        <c:lblAlgn val="ctr"/>
        <c:lblOffset val="100"/>
        <c:noMultiLvlLbl val="0"/>
      </c:catAx>
      <c:valAx>
        <c:axId val="252130736"/>
        <c:scaling>
          <c:orientation val="minMax"/>
          <c:max val="100"/>
        </c:scaling>
        <c:delete val="1"/>
        <c:axPos val="l"/>
        <c:numFmt formatCode="General" sourceLinked="1"/>
        <c:majorTickMark val="out"/>
        <c:minorTickMark val="none"/>
        <c:tickLblPos val="nextTo"/>
        <c:crossAx val="252130344"/>
        <c:crosses val="autoZero"/>
        <c:crossBetween val="between"/>
      </c:valAx>
    </c:plotArea>
    <c:legend>
      <c:legendPos val="r"/>
      <c:layout>
        <c:manualLayout>
          <c:xMode val="edge"/>
          <c:yMode val="edge"/>
          <c:x val="0.30739697903936597"/>
          <c:y val="9.938447050718946E-2"/>
          <c:w val="0.30328140623264083"/>
          <c:h val="0.60884952487613486"/>
        </c:manualLayout>
      </c:layout>
      <c:overlay val="0"/>
      <c:txPr>
        <a:bodyPr/>
        <a:lstStyle/>
        <a:p>
          <a:pPr>
            <a:defRPr sz="10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14024256169659E-2"/>
          <c:y val="0.12836191997089116"/>
          <c:w val="0.93097195148766065"/>
          <c:h val="0.53346276723307018"/>
        </c:manualLayout>
      </c:layout>
      <c:lineChart>
        <c:grouping val="standard"/>
        <c:varyColors val="0"/>
        <c:ser>
          <c:idx val="0"/>
          <c:order val="0"/>
          <c:tx>
            <c:strRef>
              <c:f>Hoja1!$B$1</c:f>
              <c:strCache>
                <c:ptCount val="1"/>
                <c:pt idx="0">
                  <c:v>Serie 1</c:v>
                </c:pt>
              </c:strCache>
            </c:strRef>
          </c:tx>
          <c:dLbls>
            <c:spPr>
              <a:noFill/>
              <a:ln>
                <a:noFill/>
              </a:ln>
              <a:effectLst/>
            </c:spPr>
            <c:txPr>
              <a:bodyPr/>
              <a:lstStyle/>
              <a:p>
                <a:pPr>
                  <a:defRPr sz="900" b="1"/>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Hoja1!$A$2:$A$10</c:f>
              <c:numCache>
                <c:formatCode>mmm\-yy</c:formatCode>
                <c:ptCount val="9"/>
                <c:pt idx="0">
                  <c:v>41548</c:v>
                </c:pt>
                <c:pt idx="1">
                  <c:v>41579</c:v>
                </c:pt>
                <c:pt idx="2">
                  <c:v>41609</c:v>
                </c:pt>
                <c:pt idx="3">
                  <c:v>41640</c:v>
                </c:pt>
                <c:pt idx="4">
                  <c:v>41671</c:v>
                </c:pt>
                <c:pt idx="5">
                  <c:v>41699</c:v>
                </c:pt>
                <c:pt idx="6">
                  <c:v>41730</c:v>
                </c:pt>
                <c:pt idx="7">
                  <c:v>41760</c:v>
                </c:pt>
                <c:pt idx="8">
                  <c:v>41791</c:v>
                </c:pt>
              </c:numCache>
            </c:numRef>
          </c:cat>
          <c:val>
            <c:numRef>
              <c:f>Hoja1!$B$2:$B$10</c:f>
              <c:numCache>
                <c:formatCode>General</c:formatCode>
                <c:ptCount val="9"/>
                <c:pt idx="0">
                  <c:v>783</c:v>
                </c:pt>
                <c:pt idx="1">
                  <c:v>804</c:v>
                </c:pt>
                <c:pt idx="2">
                  <c:v>760</c:v>
                </c:pt>
                <c:pt idx="3">
                  <c:v>770</c:v>
                </c:pt>
                <c:pt idx="4">
                  <c:v>759</c:v>
                </c:pt>
                <c:pt idx="5">
                  <c:v>739</c:v>
                </c:pt>
                <c:pt idx="6">
                  <c:v>764</c:v>
                </c:pt>
                <c:pt idx="7">
                  <c:v>746</c:v>
                </c:pt>
                <c:pt idx="8">
                  <c:v>730</c:v>
                </c:pt>
              </c:numCache>
            </c:numRef>
          </c:val>
          <c:smooth val="0"/>
        </c:ser>
        <c:dLbls>
          <c:showLegendKey val="0"/>
          <c:showVal val="0"/>
          <c:showCatName val="0"/>
          <c:showSerName val="0"/>
          <c:showPercent val="0"/>
          <c:showBubbleSize val="0"/>
        </c:dLbls>
        <c:marker val="1"/>
        <c:smooth val="0"/>
        <c:axId val="251740832"/>
        <c:axId val="251741224"/>
      </c:lineChart>
      <c:dateAx>
        <c:axId val="251740832"/>
        <c:scaling>
          <c:orientation val="minMax"/>
        </c:scaling>
        <c:delete val="0"/>
        <c:axPos val="b"/>
        <c:numFmt formatCode="mmm\-yy" sourceLinked="1"/>
        <c:majorTickMark val="out"/>
        <c:minorTickMark val="none"/>
        <c:tickLblPos val="nextTo"/>
        <c:txPr>
          <a:bodyPr/>
          <a:lstStyle/>
          <a:p>
            <a:pPr>
              <a:defRPr sz="900"/>
            </a:pPr>
            <a:endParaRPr lang="es-AR"/>
          </a:p>
        </c:txPr>
        <c:crossAx val="251741224"/>
        <c:crosses val="autoZero"/>
        <c:auto val="1"/>
        <c:lblOffset val="100"/>
        <c:baseTimeUnit val="months"/>
      </c:dateAx>
      <c:valAx>
        <c:axId val="251741224"/>
        <c:scaling>
          <c:orientation val="minMax"/>
          <c:max val="850"/>
          <c:min val="600"/>
        </c:scaling>
        <c:delete val="1"/>
        <c:axPos val="l"/>
        <c:numFmt formatCode="General" sourceLinked="1"/>
        <c:majorTickMark val="out"/>
        <c:minorTickMark val="none"/>
        <c:tickLblPos val="nextTo"/>
        <c:crossAx val="25174083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14024256169659E-2"/>
          <c:y val="0.12836191997089116"/>
          <c:w val="0.93097195148766065"/>
          <c:h val="0.53346276723307018"/>
        </c:manualLayout>
      </c:layout>
      <c:lineChart>
        <c:grouping val="standard"/>
        <c:varyColors val="0"/>
        <c:ser>
          <c:idx val="0"/>
          <c:order val="0"/>
          <c:tx>
            <c:strRef>
              <c:f>Hoja1!$B$1</c:f>
              <c:strCache>
                <c:ptCount val="1"/>
                <c:pt idx="0">
                  <c:v>Serie 1</c:v>
                </c:pt>
              </c:strCache>
            </c:strRef>
          </c:tx>
          <c:dLbls>
            <c:dLbl>
              <c:idx val="8"/>
              <c:spPr/>
              <c:txPr>
                <a:bodyPr/>
                <a:lstStyle/>
                <a:p>
                  <a:pPr>
                    <a:defRPr sz="1200" b="1"/>
                  </a:pPr>
                  <a:endParaRPr lang="es-AR"/>
                </a:p>
              </c:txPr>
              <c:dLblPos val="t"/>
              <c:showLegendKey val="0"/>
              <c:showVal val="1"/>
              <c:showCatName val="0"/>
              <c:showSerName val="0"/>
              <c:showPercent val="0"/>
              <c:showBubbleSize val="0"/>
            </c:dLbl>
            <c:spPr>
              <a:noFill/>
              <a:ln>
                <a:noFill/>
              </a:ln>
              <a:effectLst/>
            </c:spPr>
            <c:txPr>
              <a:bodyPr/>
              <a:lstStyle/>
              <a:p>
                <a:pPr>
                  <a:defRPr sz="1200"/>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Hoja1!$A$2:$A$10</c:f>
              <c:numCache>
                <c:formatCode>mmm\-yy</c:formatCode>
                <c:ptCount val="9"/>
                <c:pt idx="0">
                  <c:v>41548</c:v>
                </c:pt>
                <c:pt idx="1">
                  <c:v>41579</c:v>
                </c:pt>
                <c:pt idx="2">
                  <c:v>41609</c:v>
                </c:pt>
                <c:pt idx="3">
                  <c:v>41640</c:v>
                </c:pt>
                <c:pt idx="4">
                  <c:v>41671</c:v>
                </c:pt>
                <c:pt idx="5">
                  <c:v>41699</c:v>
                </c:pt>
                <c:pt idx="6">
                  <c:v>41730</c:v>
                </c:pt>
                <c:pt idx="7">
                  <c:v>41760</c:v>
                </c:pt>
                <c:pt idx="8">
                  <c:v>41791</c:v>
                </c:pt>
              </c:numCache>
            </c:numRef>
          </c:cat>
          <c:val>
            <c:numRef>
              <c:f>Hoja1!$B$2:$B$10</c:f>
              <c:numCache>
                <c:formatCode>General</c:formatCode>
                <c:ptCount val="9"/>
                <c:pt idx="0">
                  <c:v>442</c:v>
                </c:pt>
                <c:pt idx="1">
                  <c:v>442</c:v>
                </c:pt>
                <c:pt idx="2">
                  <c:v>419</c:v>
                </c:pt>
                <c:pt idx="3">
                  <c:v>428</c:v>
                </c:pt>
                <c:pt idx="4">
                  <c:v>435</c:v>
                </c:pt>
                <c:pt idx="5">
                  <c:v>415</c:v>
                </c:pt>
                <c:pt idx="6">
                  <c:v>426</c:v>
                </c:pt>
                <c:pt idx="7">
                  <c:v>429</c:v>
                </c:pt>
                <c:pt idx="8">
                  <c:v>452</c:v>
                </c:pt>
              </c:numCache>
            </c:numRef>
          </c:val>
          <c:smooth val="0"/>
        </c:ser>
        <c:dLbls>
          <c:showLegendKey val="0"/>
          <c:showVal val="0"/>
          <c:showCatName val="0"/>
          <c:showSerName val="0"/>
          <c:showPercent val="0"/>
          <c:showBubbleSize val="0"/>
        </c:dLbls>
        <c:marker val="1"/>
        <c:smooth val="0"/>
        <c:axId val="251743184"/>
        <c:axId val="251743576"/>
      </c:lineChart>
      <c:dateAx>
        <c:axId val="251743184"/>
        <c:scaling>
          <c:orientation val="minMax"/>
        </c:scaling>
        <c:delete val="0"/>
        <c:axPos val="b"/>
        <c:numFmt formatCode="mmm\-yy" sourceLinked="1"/>
        <c:majorTickMark val="out"/>
        <c:minorTickMark val="none"/>
        <c:tickLblPos val="nextTo"/>
        <c:txPr>
          <a:bodyPr/>
          <a:lstStyle/>
          <a:p>
            <a:pPr>
              <a:defRPr sz="1050"/>
            </a:pPr>
            <a:endParaRPr lang="es-AR"/>
          </a:p>
        </c:txPr>
        <c:crossAx val="251743576"/>
        <c:crosses val="autoZero"/>
        <c:auto val="1"/>
        <c:lblOffset val="100"/>
        <c:baseTimeUnit val="months"/>
      </c:dateAx>
      <c:valAx>
        <c:axId val="251743576"/>
        <c:scaling>
          <c:orientation val="minMax"/>
          <c:max val="500"/>
          <c:min val="300"/>
        </c:scaling>
        <c:delete val="1"/>
        <c:axPos val="l"/>
        <c:numFmt formatCode="General" sourceLinked="1"/>
        <c:majorTickMark val="out"/>
        <c:minorTickMark val="none"/>
        <c:tickLblPos val="nextTo"/>
        <c:crossAx val="25174318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61337996923473"/>
          <c:y val="0.19587933627238024"/>
          <c:w val="0.50430511230678798"/>
          <c:h val="0.57559477140984283"/>
        </c:manualLayout>
      </c:layout>
      <c:pieChart>
        <c:varyColors val="1"/>
        <c:ser>
          <c:idx val="0"/>
          <c:order val="0"/>
          <c:tx>
            <c:strRef>
              <c:f>Hoja1!$B$1</c:f>
              <c:strCache>
                <c:ptCount val="1"/>
                <c:pt idx="0">
                  <c:v>Ventas</c:v>
                </c:pt>
              </c:strCache>
            </c:strRef>
          </c:tx>
          <c:dPt>
            <c:idx val="0"/>
            <c:bubble3D val="0"/>
            <c:spPr>
              <a:solidFill>
                <a:schemeClr val="tx2">
                  <a:lumMod val="75000"/>
                </a:schemeClr>
              </a:solidFill>
            </c:spPr>
          </c:dPt>
          <c:dLbls>
            <c:dLbl>
              <c:idx val="0"/>
              <c:layout/>
              <c:tx>
                <c:rich>
                  <a:bodyPr/>
                  <a:lstStyle/>
                  <a:p>
                    <a:pPr>
                      <a:defRPr sz="1100">
                        <a:solidFill>
                          <a:schemeClr val="bg1"/>
                        </a:solidFill>
                      </a:defRPr>
                    </a:pPr>
                    <a:r>
                      <a:rPr lang="en-US" dirty="0">
                        <a:solidFill>
                          <a:schemeClr val="bg1"/>
                        </a:solidFill>
                      </a:rPr>
                      <a:t>Hombres
</a:t>
                    </a:r>
                    <a:r>
                      <a:rPr lang="en-US" dirty="0" smtClean="0">
                        <a:solidFill>
                          <a:schemeClr val="bg1"/>
                        </a:solidFill>
                      </a:rPr>
                      <a:t>93%</a:t>
                    </a:r>
                    <a:endParaRPr lang="en-US"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8643974081489706E-3"/>
                  <c:y val="1.061655720216444E-2"/>
                </c:manualLayout>
              </c:layout>
              <c:tx>
                <c:rich>
                  <a:bodyPr/>
                  <a:lstStyle/>
                  <a:p>
                    <a:r>
                      <a:rPr lang="en-US" dirty="0" err="1"/>
                      <a:t>Mujeres</a:t>
                    </a:r>
                    <a:r>
                      <a:rPr lang="en-US" dirty="0"/>
                      <a:t>
</a:t>
                    </a:r>
                    <a:r>
                      <a:rPr lang="en-US" dirty="0" smtClean="0"/>
                      <a:t>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592566108191988E-2"/>
                  <c:y val="8.266455021014614E-2"/>
                </c:manualLayout>
              </c:layout>
              <c:showLegendKey val="0"/>
              <c:showVal val="0"/>
              <c:showCatName val="1"/>
              <c:showSerName val="0"/>
              <c:showPercent val="1"/>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6.5072172285572062E-3"/>
                  <c:y val="-7.8861997609346687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399</c:v>
                </c:pt>
                <c:pt idx="1">
                  <c:v>30</c:v>
                </c:pt>
              </c:numCache>
            </c:numRef>
          </c:val>
        </c:ser>
        <c:dLbls>
          <c:showLegendKey val="0"/>
          <c:showVal val="0"/>
          <c:showCatName val="0"/>
          <c:showSerName val="0"/>
          <c:showPercent val="0"/>
          <c:showBubbleSize val="0"/>
          <c:showLeaderLines val="0"/>
        </c:dLbls>
        <c:firstSliceAng val="74"/>
      </c:pieChart>
    </c:plotArea>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7204976498121"/>
          <c:y val="0.19179851676670565"/>
          <c:w val="0.50430511230678798"/>
          <c:h val="0.57559477140984283"/>
        </c:manualLayout>
      </c:layout>
      <c:pieChart>
        <c:varyColors val="1"/>
        <c:ser>
          <c:idx val="0"/>
          <c:order val="0"/>
          <c:tx>
            <c:strRef>
              <c:f>Hoja1!$B$1</c:f>
              <c:strCache>
                <c:ptCount val="1"/>
                <c:pt idx="0">
                  <c:v>Ventas</c:v>
                </c:pt>
              </c:strCache>
            </c:strRef>
          </c:tx>
          <c:dPt>
            <c:idx val="3"/>
            <c:bubble3D val="0"/>
            <c:spPr>
              <a:solidFill>
                <a:schemeClr val="tx2">
                  <a:lumMod val="60000"/>
                  <a:lumOff val="40000"/>
                </a:schemeClr>
              </a:solidFill>
            </c:spPr>
          </c:dPt>
          <c:dPt>
            <c:idx val="4"/>
            <c:bubble3D val="0"/>
            <c:spPr>
              <a:solidFill>
                <a:schemeClr val="tx2">
                  <a:lumMod val="75000"/>
                </a:schemeClr>
              </a:solidFill>
            </c:spPr>
          </c:dPt>
          <c:dLbls>
            <c:dLbl>
              <c:idx val="0"/>
              <c:layout>
                <c:manualLayout>
                  <c:x val="8.6575158751474812E-2"/>
                  <c:y val="-7.2869779599834573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8396130492753069E-2"/>
                  <c:y val="6.193971419049416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0938947827838582E-2"/>
                  <c:y val="0.156684481242496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4540328150329494E-2"/>
                  <c:y val="-0.16559805980397274"/>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100"/>
                </a:pPr>
                <a:endParaRPr lang="es-A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Hoja1!$A$2:$A$7</c:f>
              <c:strCache>
                <c:ptCount val="6"/>
                <c:pt idx="0">
                  <c:v>CPF I </c:v>
                </c:pt>
                <c:pt idx="1">
                  <c:v>CF NOA</c:v>
                </c:pt>
                <c:pt idx="2">
                  <c:v>CPF IV</c:v>
                </c:pt>
                <c:pt idx="3">
                  <c:v>CF JOV ADULT</c:v>
                </c:pt>
                <c:pt idx="4">
                  <c:v>U.30</c:v>
                </c:pt>
                <c:pt idx="5">
                  <c:v>U31</c:v>
                </c:pt>
              </c:strCache>
            </c:strRef>
          </c:cat>
          <c:val>
            <c:numRef>
              <c:f>Hoja1!$B$2:$B$7</c:f>
              <c:numCache>
                <c:formatCode>General</c:formatCode>
                <c:ptCount val="6"/>
                <c:pt idx="0">
                  <c:v>7</c:v>
                </c:pt>
                <c:pt idx="1">
                  <c:v>19</c:v>
                </c:pt>
                <c:pt idx="2">
                  <c:v>13</c:v>
                </c:pt>
                <c:pt idx="3">
                  <c:v>398</c:v>
                </c:pt>
                <c:pt idx="4">
                  <c:v>12</c:v>
                </c:pt>
                <c:pt idx="5">
                  <c:v>3</c:v>
                </c:pt>
              </c:numCache>
            </c:numRef>
          </c:val>
        </c:ser>
        <c:dLbls>
          <c:showLegendKey val="0"/>
          <c:showVal val="0"/>
          <c:showCatName val="0"/>
          <c:showSerName val="0"/>
          <c:showPercent val="0"/>
          <c:showBubbleSize val="0"/>
          <c:showLeaderLines val="1"/>
        </c:dLbls>
        <c:firstSliceAng val="74"/>
      </c:pieChart>
    </c:plotArea>
    <c:plotVisOnly val="1"/>
    <c:dispBlanksAs val="gap"/>
    <c:showDLblsOverMax val="0"/>
  </c:chart>
  <c:txPr>
    <a:bodyPr/>
    <a:lstStyle/>
    <a:p>
      <a:pPr>
        <a:defRPr sz="1800"/>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75286066631359E-2"/>
          <c:y val="2.6913353780592651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dLbl>
              <c:idx val="0"/>
              <c:layout/>
              <c:tx>
                <c:rich>
                  <a:bodyPr/>
                  <a:lstStyle/>
                  <a:p>
                    <a:r>
                      <a:rPr lang="en-US" sz="1200" smtClean="0"/>
                      <a:t>60,5%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smtClean="0"/>
                      <a:t>83,2%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Poblacion jóv.adult</c:v>
                </c:pt>
              </c:strCache>
            </c:strRef>
          </c:cat>
          <c:val>
            <c:numRef>
              <c:f>Hoja1!$B$2:$B$3</c:f>
              <c:numCache>
                <c:formatCode>General</c:formatCode>
                <c:ptCount val="2"/>
                <c:pt idx="0">
                  <c:v>60.5</c:v>
                </c:pt>
                <c:pt idx="1">
                  <c:v>83.2</c:v>
                </c:pt>
              </c:numCache>
            </c:numRef>
          </c:val>
        </c:ser>
        <c:ser>
          <c:idx val="1"/>
          <c:order val="1"/>
          <c:tx>
            <c:strRef>
              <c:f>Hoja1!$C$1</c:f>
              <c:strCache>
                <c:ptCount val="1"/>
                <c:pt idx="0">
                  <c:v>Condenados/as</c:v>
                </c:pt>
              </c:strCache>
            </c:strRef>
          </c:tx>
          <c:invertIfNegative val="0"/>
          <c:dLbls>
            <c:dLbl>
              <c:idx val="0"/>
              <c:layout/>
              <c:tx>
                <c:rich>
                  <a:bodyPr/>
                  <a:lstStyle/>
                  <a:p>
                    <a:r>
                      <a:rPr lang="en-US" sz="1200" smtClean="0">
                        <a:solidFill>
                          <a:schemeClr val="bg1"/>
                        </a:solidFill>
                      </a:rPr>
                      <a:t>39,5%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smtClean="0">
                        <a:solidFill>
                          <a:schemeClr val="bg1"/>
                        </a:solidFill>
                      </a:rPr>
                      <a:t>16,8%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Poblacion jóv.adult</c:v>
                </c:pt>
              </c:strCache>
            </c:strRef>
          </c:cat>
          <c:val>
            <c:numRef>
              <c:f>Hoja1!$C$2:$C$3</c:f>
              <c:numCache>
                <c:formatCode>General</c:formatCode>
                <c:ptCount val="2"/>
                <c:pt idx="0">
                  <c:v>39.5</c:v>
                </c:pt>
                <c:pt idx="1">
                  <c:v>16.8</c:v>
                </c:pt>
              </c:numCache>
            </c:numRef>
          </c:val>
        </c:ser>
        <c:dLbls>
          <c:showLegendKey val="0"/>
          <c:showVal val="0"/>
          <c:showCatName val="0"/>
          <c:showSerName val="0"/>
          <c:showPercent val="0"/>
          <c:showBubbleSize val="0"/>
        </c:dLbls>
        <c:gapWidth val="178"/>
        <c:overlap val="100"/>
        <c:axId val="315437912"/>
        <c:axId val="315438304"/>
      </c:barChart>
      <c:catAx>
        <c:axId val="315437912"/>
        <c:scaling>
          <c:orientation val="minMax"/>
        </c:scaling>
        <c:delete val="0"/>
        <c:axPos val="b"/>
        <c:numFmt formatCode="General" sourceLinked="1"/>
        <c:majorTickMark val="out"/>
        <c:minorTickMark val="none"/>
        <c:tickLblPos val="nextTo"/>
        <c:txPr>
          <a:bodyPr/>
          <a:lstStyle/>
          <a:p>
            <a:pPr>
              <a:defRPr sz="900"/>
            </a:pPr>
            <a:endParaRPr lang="es-AR"/>
          </a:p>
        </c:txPr>
        <c:crossAx val="315438304"/>
        <c:crosses val="autoZero"/>
        <c:auto val="1"/>
        <c:lblAlgn val="ctr"/>
        <c:lblOffset val="100"/>
        <c:noMultiLvlLbl val="0"/>
      </c:catAx>
      <c:valAx>
        <c:axId val="315438304"/>
        <c:scaling>
          <c:orientation val="minMax"/>
          <c:max val="100"/>
        </c:scaling>
        <c:delete val="1"/>
        <c:axPos val="l"/>
        <c:numFmt formatCode="General" sourceLinked="1"/>
        <c:majorTickMark val="out"/>
        <c:minorTickMark val="none"/>
        <c:tickLblPos val="nextTo"/>
        <c:crossAx val="315437912"/>
        <c:crosses val="autoZero"/>
        <c:crossBetween val="between"/>
      </c:valAx>
    </c:plotArea>
    <c:legend>
      <c:legendPos val="r"/>
      <c:layout>
        <c:manualLayout>
          <c:xMode val="edge"/>
          <c:yMode val="edge"/>
          <c:x val="0.34173961968763344"/>
          <c:y val="4.1288212859551525E-2"/>
          <c:w val="0.31658435309418942"/>
          <c:h val="0.62396592614203661"/>
        </c:manualLayout>
      </c:layout>
      <c:overlay val="0"/>
      <c:txPr>
        <a:bodyPr/>
        <a:lstStyle/>
        <a:p>
          <a:pPr>
            <a:defRPr sz="10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sz="1200" smtClean="0"/>
                      <a:t>58,5%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smtClean="0"/>
                      <a:t>76,9%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Hoja1!$B$2:$B$3</c:f>
              <c:numCache>
                <c:formatCode>General</c:formatCode>
                <c:ptCount val="2"/>
                <c:pt idx="0">
                  <c:v>57.5</c:v>
                </c:pt>
                <c:pt idx="1">
                  <c:v>79.599999999999994</c:v>
                </c:pt>
              </c:numCache>
            </c:numRef>
          </c:val>
        </c:ser>
        <c:ser>
          <c:idx val="1"/>
          <c:order val="1"/>
          <c:tx>
            <c:strRef>
              <c:f>Hoja1!$C$1</c:f>
              <c:strCache>
                <c:ptCount val="1"/>
                <c:pt idx="0">
                  <c:v>Federal</c:v>
                </c:pt>
              </c:strCache>
            </c:strRef>
          </c:tx>
          <c:invertIfNegative val="0"/>
          <c:dLbls>
            <c:dLbl>
              <c:idx val="0"/>
              <c:layout/>
              <c:tx>
                <c:rich>
                  <a:bodyPr/>
                  <a:lstStyle/>
                  <a:p>
                    <a:r>
                      <a:rPr lang="en-US" sz="1200" smtClean="0"/>
                      <a:t>34,4%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smtClean="0"/>
                      <a:t>20,8%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Hoja1!$C$2:$C$3</c:f>
              <c:numCache>
                <c:formatCode>General</c:formatCode>
                <c:ptCount val="2"/>
                <c:pt idx="0">
                  <c:v>35.700000000000003</c:v>
                </c:pt>
                <c:pt idx="1">
                  <c:v>17.899999999999999</c:v>
                </c:pt>
              </c:numCache>
            </c:numRef>
          </c:val>
        </c:ser>
        <c:ser>
          <c:idx val="2"/>
          <c:order val="2"/>
          <c:tx>
            <c:strRef>
              <c:f>Hoja1!$D$1</c:f>
              <c:strCache>
                <c:ptCount val="1"/>
                <c:pt idx="0">
                  <c:v>Provincial</c:v>
                </c:pt>
              </c:strCache>
            </c:strRef>
          </c:tx>
          <c:invertIfNegative val="0"/>
          <c:dLbls>
            <c:dLbl>
              <c:idx val="0"/>
              <c:layout/>
              <c:tx>
                <c:rich>
                  <a:bodyPr/>
                  <a:lstStyle/>
                  <a:p>
                    <a:r>
                      <a:rPr lang="en-US" smtClean="0">
                        <a:solidFill>
                          <a:schemeClr val="bg1"/>
                        </a:solidFill>
                      </a:rPr>
                      <a:t>7,1%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solidFill>
                          <a:schemeClr val="bg1"/>
                        </a:solidFill>
                      </a:rPr>
                      <a:t>2,3%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Hoja1!$D$2:$D$3</c:f>
              <c:numCache>
                <c:formatCode>General</c:formatCode>
                <c:ptCount val="2"/>
                <c:pt idx="0">
                  <c:v>6.8</c:v>
                </c:pt>
                <c:pt idx="1">
                  <c:v>2.5</c:v>
                </c:pt>
              </c:numCache>
            </c:numRef>
          </c:val>
        </c:ser>
        <c:dLbls>
          <c:showLegendKey val="0"/>
          <c:showVal val="0"/>
          <c:showCatName val="0"/>
          <c:showSerName val="0"/>
          <c:showPercent val="0"/>
          <c:showBubbleSize val="0"/>
        </c:dLbls>
        <c:gapWidth val="126"/>
        <c:overlap val="100"/>
        <c:axId val="315439088"/>
        <c:axId val="315439480"/>
      </c:barChart>
      <c:catAx>
        <c:axId val="315439088"/>
        <c:scaling>
          <c:orientation val="minMax"/>
        </c:scaling>
        <c:delete val="0"/>
        <c:axPos val="b"/>
        <c:numFmt formatCode="General" sourceLinked="1"/>
        <c:majorTickMark val="out"/>
        <c:minorTickMark val="none"/>
        <c:tickLblPos val="nextTo"/>
        <c:txPr>
          <a:bodyPr/>
          <a:lstStyle/>
          <a:p>
            <a:pPr>
              <a:defRPr sz="900"/>
            </a:pPr>
            <a:endParaRPr lang="es-AR"/>
          </a:p>
        </c:txPr>
        <c:crossAx val="315439480"/>
        <c:crosses val="autoZero"/>
        <c:auto val="1"/>
        <c:lblAlgn val="ctr"/>
        <c:lblOffset val="100"/>
        <c:noMultiLvlLbl val="0"/>
      </c:catAx>
      <c:valAx>
        <c:axId val="315439480"/>
        <c:scaling>
          <c:orientation val="minMax"/>
          <c:max val="100"/>
        </c:scaling>
        <c:delete val="1"/>
        <c:axPos val="l"/>
        <c:numFmt formatCode="General" sourceLinked="1"/>
        <c:majorTickMark val="out"/>
        <c:minorTickMark val="none"/>
        <c:tickLblPos val="nextTo"/>
        <c:crossAx val="315439088"/>
        <c:crosses val="autoZero"/>
        <c:crossBetween val="between"/>
      </c:valAx>
    </c:plotArea>
    <c:legend>
      <c:legendPos val="r"/>
      <c:layout>
        <c:manualLayout>
          <c:xMode val="edge"/>
          <c:yMode val="edge"/>
          <c:x val="0.39558162518979373"/>
          <c:y val="0.2466015055108409"/>
          <c:w val="0.19863678341295413"/>
          <c:h val="0.33543459385044583"/>
        </c:manualLayout>
      </c:layout>
      <c:overlay val="0"/>
      <c:txPr>
        <a:bodyPr/>
        <a:lstStyle/>
        <a:p>
          <a:pPr>
            <a:defRPr sz="100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8154548484514"/>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dLbls>
            <c:dLbl>
              <c:idx val="0"/>
              <c:layout>
                <c:manualLayout>
                  <c:x val="8.5362989970811324E-3"/>
                  <c:y val="-0.21326083888576944"/>
                </c:manualLayout>
              </c:layout>
              <c:tx>
                <c:rich>
                  <a:bodyPr/>
                  <a:lstStyle/>
                  <a:p>
                    <a:pPr>
                      <a:defRPr sz="900" b="0"/>
                    </a:pPr>
                    <a:r>
                      <a:rPr lang="en-US" b="0" dirty="0" err="1"/>
                      <a:t>Nacional</a:t>
                    </a:r>
                    <a:r>
                      <a:rPr lang="en-US" b="0" dirty="0"/>
                      <a:t>
</a:t>
                    </a:r>
                    <a:r>
                      <a:rPr lang="en-US" b="0" dirty="0" smtClean="0"/>
                      <a:t>57,5%</a:t>
                    </a:r>
                    <a:endParaRPr lang="en-US" b="0" dirty="0"/>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n-US" dirty="0" smtClean="0"/>
                      <a:t>Federal</a:t>
                    </a:r>
                    <a:r>
                      <a:rPr lang="en-US" dirty="0"/>
                      <a:t>
</a:t>
                    </a:r>
                    <a:r>
                      <a:rPr lang="en-US" dirty="0" smtClean="0"/>
                      <a:t>35,7%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82444374867439"/>
                  <c:y val="7.482577010962746E-2"/>
                </c:manualLayout>
              </c:layout>
              <c:tx>
                <c:rich>
                  <a:bodyPr/>
                  <a:lstStyle/>
                  <a:p>
                    <a:r>
                      <a:rPr lang="en-US" dirty="0"/>
                      <a:t>Provincial
</a:t>
                    </a:r>
                    <a:r>
                      <a:rPr lang="en-US" dirty="0" smtClean="0"/>
                      <a:t>6,8%</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5811</c:v>
                </c:pt>
                <c:pt idx="1">
                  <c:v>3613</c:v>
                </c:pt>
                <c:pt idx="2">
                  <c:v>687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cat>
            <c:strRef>
              <c:f>Hoja1!$A$2:$A$3</c:f>
              <c:strCache>
                <c:ptCount val="2"/>
                <c:pt idx="0">
                  <c:v>Procesados/as</c:v>
                </c:pt>
                <c:pt idx="1">
                  <c:v>Condenados/as</c:v>
                </c:pt>
              </c:strCache>
            </c:strRef>
          </c:cat>
          <c:val>
            <c:numRef>
              <c:f>Hoja1!$B$2:$B$3</c:f>
              <c:numCache>
                <c:formatCode>General</c:formatCode>
                <c:ptCount val="2"/>
                <c:pt idx="0">
                  <c:v>6110</c:v>
                </c:pt>
                <c:pt idx="1">
                  <c:v>3993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3"/>
          <c:dPt>
            <c:idx val="0"/>
            <c:bubble3D val="0"/>
            <c:spPr>
              <a:solidFill>
                <a:schemeClr val="tx2">
                  <a:lumMod val="75000"/>
                </a:schemeClr>
              </a:solidFill>
            </c:spPr>
          </c:dPt>
          <c:dPt>
            <c:idx val="1"/>
            <c:bubble3D val="0"/>
            <c:spPr>
              <a:solidFill>
                <a:srgbClr val="7030A0"/>
              </a:solidFill>
            </c:spPr>
          </c:dPt>
          <c:dLbls>
            <c:dLbl>
              <c:idx val="0"/>
              <c:layout>
                <c:manualLayout>
                  <c:x val="-7.4196301421054229E-3"/>
                  <c:y val="-4.243710158330756E-2"/>
                </c:manualLayout>
              </c:layout>
              <c:tx>
                <c:rich>
                  <a:bodyPr/>
                  <a:lstStyle/>
                  <a:p>
                    <a:r>
                      <a:rPr lang="en-US" dirty="0" err="1"/>
                      <a:t>Masculino</a:t>
                    </a:r>
                    <a:r>
                      <a:rPr lang="en-US" dirty="0"/>
                      <a:t>
</a:t>
                    </a:r>
                    <a:r>
                      <a:rPr lang="en-US" dirty="0" smtClean="0"/>
                      <a:t>92,7%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2000238609851432E-2"/>
                  <c:y val="-9.9106855994979537E-3"/>
                </c:manualLayout>
              </c:layout>
              <c:tx>
                <c:rich>
                  <a:bodyPr/>
                  <a:lstStyle/>
                  <a:p>
                    <a:r>
                      <a:rPr lang="en-US" dirty="0" err="1"/>
                      <a:t>Femenino</a:t>
                    </a:r>
                    <a:r>
                      <a:rPr lang="en-US" dirty="0"/>
                      <a:t>
</a:t>
                    </a:r>
                    <a:r>
                      <a:rPr lang="en-US" dirty="0" smtClean="0"/>
                      <a:t>7,</a:t>
                    </a:r>
                    <a:r>
                      <a:rPr lang="en-US" baseline="0" dirty="0" smtClean="0"/>
                      <a:t> 3</a:t>
                    </a:r>
                    <a:r>
                      <a:rPr lang="en-US" dirty="0" smtClean="0"/>
                      <a:t>%</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9344</c:v>
                </c:pt>
                <c:pt idx="1">
                  <c:v>739</c:v>
                </c:pt>
              </c:numCache>
            </c:numRef>
          </c:val>
        </c:ser>
        <c:dLbls>
          <c:showLegendKey val="0"/>
          <c:showVal val="0"/>
          <c:showCatName val="0"/>
          <c:showSerName val="0"/>
          <c:showPercent val="0"/>
          <c:showBubbleSize val="0"/>
          <c:showLeaderLines val="0"/>
        </c:dLbls>
        <c:firstSliceAng val="99"/>
      </c:pie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4"/>
          <c:dPt>
            <c:idx val="1"/>
            <c:bubble3D val="0"/>
            <c:spPr>
              <a:solidFill>
                <a:schemeClr val="tx2">
                  <a:lumMod val="75000"/>
                </a:schemeClr>
              </a:solidFill>
            </c:spPr>
          </c:dPt>
          <c:dLbls>
            <c:dLbl>
              <c:idx val="0"/>
              <c:layout>
                <c:manualLayout>
                  <c:x val="1.6553085010756381E-2"/>
                  <c:y val="-2.7358071325408288E-2"/>
                </c:manualLayout>
              </c:layout>
              <c:tx>
                <c:rich>
                  <a:bodyPr/>
                  <a:lstStyle/>
                  <a:p>
                    <a:r>
                      <a:rPr lang="en-US" sz="900" dirty="0" err="1" smtClean="0"/>
                      <a:t>Jóvenes</a:t>
                    </a:r>
                    <a:r>
                      <a:rPr lang="en-US" sz="900" dirty="0" smtClean="0"/>
                      <a:t> </a:t>
                    </a:r>
                    <a:r>
                      <a:rPr lang="en-US" sz="900" dirty="0" err="1"/>
                      <a:t>adultos</a:t>
                    </a:r>
                    <a:r>
                      <a:rPr lang="en-US" sz="900" dirty="0"/>
                      <a:t> </a:t>
                    </a:r>
                    <a:endParaRPr lang="en-US" sz="900" dirty="0" smtClean="0"/>
                  </a:p>
                  <a:p>
                    <a:r>
                      <a:rPr lang="en-US" sz="900" dirty="0" smtClean="0"/>
                      <a:t>(18-21)</a:t>
                    </a:r>
                    <a:r>
                      <a:rPr lang="en-US" sz="900" dirty="0"/>
                      <a:t>
</a:t>
                    </a:r>
                    <a:r>
                      <a:rPr lang="en-US" sz="900" dirty="0" smtClean="0"/>
                      <a:t>4,5%</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s-AR" dirty="0" smtClean="0"/>
                      <a:t>Mayores </a:t>
                    </a:r>
                    <a:r>
                      <a:rPr lang="es-AR" dirty="0"/>
                      <a:t>(21 y más)
</a:t>
                    </a:r>
                    <a:r>
                      <a:rPr lang="es-AR" dirty="0" smtClean="0"/>
                      <a:t>95,5%</a:t>
                    </a:r>
                    <a:endParaRPr lang="es-AR"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442</c:v>
                </c:pt>
                <c:pt idx="1">
                  <c:v>9534</c:v>
                </c:pt>
              </c:numCache>
            </c:numRef>
          </c:val>
        </c:ser>
        <c:dLbls>
          <c:showLegendKey val="0"/>
          <c:showVal val="0"/>
          <c:showCatName val="0"/>
          <c:showSerName val="0"/>
          <c:showPercent val="0"/>
          <c:showBubbleSize val="0"/>
          <c:showLeaderLines val="0"/>
        </c:dLbls>
        <c:firstSliceAng val="95"/>
      </c:pie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7278554166764344"/>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41518</c:v>
                </c:pt>
                <c:pt idx="1">
                  <c:v>41548</c:v>
                </c:pt>
                <c:pt idx="2">
                  <c:v>41579</c:v>
                </c:pt>
                <c:pt idx="3">
                  <c:v>41609</c:v>
                </c:pt>
                <c:pt idx="4">
                  <c:v>41640</c:v>
                </c:pt>
                <c:pt idx="5">
                  <c:v>41671</c:v>
                </c:pt>
                <c:pt idx="6">
                  <c:v>41699</c:v>
                </c:pt>
                <c:pt idx="7">
                  <c:v>41730</c:v>
                </c:pt>
                <c:pt idx="8">
                  <c:v>41760</c:v>
                </c:pt>
                <c:pt idx="9">
                  <c:v>41791</c:v>
                </c:pt>
              </c:numCache>
            </c:numRef>
          </c:cat>
          <c:val>
            <c:numRef>
              <c:f>Hoja1!$B$2:$B$11</c:f>
              <c:numCache>
                <c:formatCode>0.0</c:formatCode>
                <c:ptCount val="10"/>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Hoja1!$A$2:$A$11</c:f>
              <c:numCache>
                <c:formatCode>mmm\-yy</c:formatCode>
                <c:ptCount val="10"/>
                <c:pt idx="0">
                  <c:v>41518</c:v>
                </c:pt>
                <c:pt idx="1">
                  <c:v>41548</c:v>
                </c:pt>
                <c:pt idx="2">
                  <c:v>41579</c:v>
                </c:pt>
                <c:pt idx="3">
                  <c:v>41609</c:v>
                </c:pt>
                <c:pt idx="4">
                  <c:v>41640</c:v>
                </c:pt>
                <c:pt idx="5">
                  <c:v>41671</c:v>
                </c:pt>
                <c:pt idx="6">
                  <c:v>41699</c:v>
                </c:pt>
                <c:pt idx="7">
                  <c:v>41730</c:v>
                </c:pt>
                <c:pt idx="8">
                  <c:v>41760</c:v>
                </c:pt>
                <c:pt idx="9">
                  <c:v>41791</c:v>
                </c:pt>
              </c:numCache>
            </c:numRef>
          </c:cat>
          <c:val>
            <c:numRef>
              <c:f>Hoja1!$C$2:$C$11</c:f>
              <c:numCache>
                <c:formatCode>0.0</c:formatCode>
                <c:ptCount val="10"/>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numCache>
            </c:numRef>
          </c:val>
        </c:ser>
        <c:dLbls>
          <c:showLegendKey val="0"/>
          <c:showVal val="0"/>
          <c:showCatName val="0"/>
          <c:showSerName val="0"/>
          <c:showPercent val="0"/>
          <c:showBubbleSize val="0"/>
        </c:dLbls>
        <c:gapWidth val="150"/>
        <c:overlap val="100"/>
        <c:axId val="249867144"/>
        <c:axId val="249867536"/>
      </c:barChart>
      <c:dateAx>
        <c:axId val="249867144"/>
        <c:scaling>
          <c:orientation val="minMax"/>
        </c:scaling>
        <c:delete val="0"/>
        <c:axPos val="b"/>
        <c:numFmt formatCode="mmm\-yy" sourceLinked="1"/>
        <c:majorTickMark val="out"/>
        <c:minorTickMark val="none"/>
        <c:tickLblPos val="nextTo"/>
        <c:txPr>
          <a:bodyPr/>
          <a:lstStyle/>
          <a:p>
            <a:pPr>
              <a:defRPr sz="1000"/>
            </a:pPr>
            <a:endParaRPr lang="es-AR"/>
          </a:p>
        </c:txPr>
        <c:crossAx val="249867536"/>
        <c:crosses val="autoZero"/>
        <c:auto val="1"/>
        <c:lblOffset val="100"/>
        <c:baseTimeUnit val="months"/>
      </c:dateAx>
      <c:valAx>
        <c:axId val="249867536"/>
        <c:scaling>
          <c:orientation val="minMax"/>
        </c:scaling>
        <c:delete val="1"/>
        <c:axPos val="l"/>
        <c:numFmt formatCode="0%" sourceLinked="1"/>
        <c:majorTickMark val="out"/>
        <c:minorTickMark val="none"/>
        <c:tickLblPos val="nextTo"/>
        <c:crossAx val="249867144"/>
        <c:crosses val="autoZero"/>
        <c:crossBetween val="between"/>
      </c:valAx>
    </c:plotArea>
    <c:legend>
      <c:legendPos val="r"/>
      <c:layout>
        <c:manualLayout>
          <c:xMode val="edge"/>
          <c:yMode val="edge"/>
          <c:x val="8.1123218023918253E-3"/>
          <c:y val="9.9296065869224404E-2"/>
          <c:w val="0.14854099804071613"/>
          <c:h val="0.51751554354042961"/>
        </c:manualLayout>
      </c:layout>
      <c:overlay val="0"/>
      <c:txPr>
        <a:bodyPr/>
        <a:lstStyle/>
        <a:p>
          <a:pPr>
            <a:defRPr sz="1050"/>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9515696021693"/>
          <c:y val="0.18616152685779647"/>
          <c:w val="0.85334585666952845"/>
          <c:h val="0.64082165473677533"/>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a:ln>
              <a:noFill/>
            </a:ln>
          </c:spPr>
          <c:invertIfNegative val="0"/>
          <c:dLbls>
            <c:spPr>
              <a:noFill/>
              <a:ln>
                <a:noFill/>
              </a:ln>
              <a:effectLst/>
            </c:spPr>
            <c:txPr>
              <a:bodyPr/>
              <a:lstStyle/>
              <a:p>
                <a:pPr>
                  <a:defRPr sz="8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Hoja1!$B$2:$B$12</c:f>
              <c:numCache>
                <c:formatCode>0</c:formatCode>
                <c:ptCount val="11"/>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Hoja1!$C$2:$C$12</c:f>
              <c:numCache>
                <c:formatCode>0</c:formatCode>
                <c:ptCount val="11"/>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numCache>
            </c:numRef>
          </c:val>
        </c:ser>
        <c:dLbls>
          <c:showLegendKey val="0"/>
          <c:showVal val="0"/>
          <c:showCatName val="0"/>
          <c:showSerName val="0"/>
          <c:showPercent val="0"/>
          <c:showBubbleSize val="0"/>
        </c:dLbls>
        <c:gapWidth val="86"/>
        <c:overlap val="100"/>
        <c:axId val="249749616"/>
        <c:axId val="249751576"/>
      </c:barChart>
      <c:catAx>
        <c:axId val="249749616"/>
        <c:scaling>
          <c:orientation val="minMax"/>
        </c:scaling>
        <c:delete val="0"/>
        <c:axPos val="b"/>
        <c:numFmt formatCode="General" sourceLinked="1"/>
        <c:majorTickMark val="out"/>
        <c:minorTickMark val="none"/>
        <c:tickLblPos val="nextTo"/>
        <c:txPr>
          <a:bodyPr/>
          <a:lstStyle/>
          <a:p>
            <a:pPr>
              <a:defRPr sz="1000"/>
            </a:pPr>
            <a:endParaRPr lang="es-AR"/>
          </a:p>
        </c:txPr>
        <c:crossAx val="249751576"/>
        <c:crosses val="autoZero"/>
        <c:auto val="1"/>
        <c:lblAlgn val="ctr"/>
        <c:lblOffset val="100"/>
        <c:noMultiLvlLbl val="0"/>
      </c:catAx>
      <c:valAx>
        <c:axId val="249751576"/>
        <c:scaling>
          <c:orientation val="minMax"/>
          <c:max val="1"/>
          <c:min val="0"/>
        </c:scaling>
        <c:delete val="1"/>
        <c:axPos val="l"/>
        <c:numFmt formatCode="0%" sourceLinked="1"/>
        <c:majorTickMark val="out"/>
        <c:minorTickMark val="none"/>
        <c:tickLblPos val="nextTo"/>
        <c:crossAx val="249749616"/>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388060897986116"/>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Jun-14</c:v>
                </c:pt>
                <c:pt idx="1">
                  <c:v>Nacional</c:v>
                </c:pt>
                <c:pt idx="2">
                  <c:v>Federal</c:v>
                </c:pt>
                <c:pt idx="3">
                  <c:v>Provincial </c:v>
                </c:pt>
              </c:strCache>
            </c:strRef>
          </c:cat>
          <c:val>
            <c:numRef>
              <c:f>Hoja1!$B$2:$B$5</c:f>
              <c:numCache>
                <c:formatCode>0.0</c:formatCode>
                <c:ptCount val="4"/>
                <c:pt idx="0" formatCode="General">
                  <c:v>60.5</c:v>
                </c:pt>
                <c:pt idx="1">
                  <c:v>57.1</c:v>
                </c:pt>
                <c:pt idx="2">
                  <c:v>71.5</c:v>
                </c:pt>
                <c:pt idx="3">
                  <c:v>30.9</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14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Jun-14</c:v>
                </c:pt>
                <c:pt idx="1">
                  <c:v>Nacional</c:v>
                </c:pt>
                <c:pt idx="2">
                  <c:v>Federal</c:v>
                </c:pt>
                <c:pt idx="3">
                  <c:v>Provincial </c:v>
                </c:pt>
              </c:strCache>
            </c:strRef>
          </c:cat>
          <c:val>
            <c:numRef>
              <c:f>Hoja1!$C$2:$C$5</c:f>
              <c:numCache>
                <c:formatCode>0.0</c:formatCode>
                <c:ptCount val="4"/>
                <c:pt idx="0" formatCode="General">
                  <c:v>39.5</c:v>
                </c:pt>
                <c:pt idx="1">
                  <c:v>42.9</c:v>
                </c:pt>
                <c:pt idx="2">
                  <c:v>28.5</c:v>
                </c:pt>
                <c:pt idx="3">
                  <c:v>68.7</c:v>
                </c:pt>
              </c:numCache>
            </c:numRef>
          </c:val>
        </c:ser>
        <c:dLbls>
          <c:showLegendKey val="0"/>
          <c:showVal val="0"/>
          <c:showCatName val="0"/>
          <c:showSerName val="0"/>
          <c:showPercent val="0"/>
          <c:showBubbleSize val="0"/>
        </c:dLbls>
        <c:gapWidth val="150"/>
        <c:overlap val="100"/>
        <c:axId val="251563624"/>
        <c:axId val="251564016"/>
      </c:barChart>
      <c:catAx>
        <c:axId val="251563624"/>
        <c:scaling>
          <c:orientation val="minMax"/>
        </c:scaling>
        <c:delete val="0"/>
        <c:axPos val="b"/>
        <c:numFmt formatCode="General" sourceLinked="0"/>
        <c:majorTickMark val="out"/>
        <c:minorTickMark val="none"/>
        <c:tickLblPos val="nextTo"/>
        <c:txPr>
          <a:bodyPr/>
          <a:lstStyle/>
          <a:p>
            <a:pPr>
              <a:defRPr sz="1000"/>
            </a:pPr>
            <a:endParaRPr lang="es-AR"/>
          </a:p>
        </c:txPr>
        <c:crossAx val="251564016"/>
        <c:crosses val="autoZero"/>
        <c:auto val="1"/>
        <c:lblAlgn val="ctr"/>
        <c:lblOffset val="100"/>
        <c:noMultiLvlLbl val="0"/>
      </c:catAx>
      <c:valAx>
        <c:axId val="251564016"/>
        <c:scaling>
          <c:orientation val="minMax"/>
        </c:scaling>
        <c:delete val="1"/>
        <c:axPos val="l"/>
        <c:numFmt formatCode="0%" sourceLinked="1"/>
        <c:majorTickMark val="out"/>
        <c:minorTickMark val="none"/>
        <c:tickLblPos val="nextTo"/>
        <c:crossAx val="251563624"/>
        <c:crosses val="autoZero"/>
        <c:crossBetween val="between"/>
      </c:valAx>
    </c:plotArea>
    <c:legend>
      <c:legendPos val="r"/>
      <c:layout>
        <c:manualLayout>
          <c:xMode val="edge"/>
          <c:yMode val="edge"/>
          <c:x val="8.1123218023918253E-3"/>
          <c:y val="0.19074681002522353"/>
          <c:w val="0.17944668635170605"/>
          <c:h val="0.39295759667730557"/>
        </c:manualLayout>
      </c:layout>
      <c:overlay val="0"/>
      <c:txPr>
        <a:bodyPr/>
        <a:lstStyle/>
        <a:p>
          <a:pPr>
            <a:defRPr sz="1050"/>
          </a:pPr>
          <a:endParaRPr lang="es-AR"/>
        </a:p>
      </c:txPr>
    </c:legend>
    <c:plotVisOnly val="1"/>
    <c:dispBlanksAs val="gap"/>
    <c:showDLblsOverMax val="0"/>
  </c:chart>
  <c:txPr>
    <a:bodyPr/>
    <a:lstStyle/>
    <a:p>
      <a:pPr>
        <a:defRPr sz="1800"/>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99CE2-6E1B-41FE-8C32-E45338BF846D}" type="datetimeFigureOut">
              <a:rPr lang="es-AR" smtClean="0"/>
              <a:t>16/07/2014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909281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2768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882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535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3617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3535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8660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378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326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5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431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8813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16/07/2014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40587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33654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00928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698434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440876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53334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64355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9587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16/07/2014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619598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17498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16/07/2014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48.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5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g"/><Relationship Id="rId1" Type="http://schemas.openxmlformats.org/officeDocument/2006/relationships/slideLayout" Target="../slideLayouts/slideLayout98.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jpg"/><Relationship Id="rId1" Type="http://schemas.openxmlformats.org/officeDocument/2006/relationships/slideLayout" Target="../slideLayouts/slideLayout78.xml"/><Relationship Id="rId5" Type="http://schemas.openxmlformats.org/officeDocument/2006/relationships/chart" Target="../charts/chart2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416320"/>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chemeClr val="accent2">
                    <a:lumMod val="75000"/>
                  </a:schemeClr>
                </a:solidFill>
                <a:latin typeface="Arial" pitchFamily="34" charset="0"/>
                <a:cs typeface="Arial" pitchFamily="34" charset="0"/>
              </a:rPr>
              <a:t>PROCUVIN</a:t>
            </a:r>
          </a:p>
          <a:p>
            <a:endParaRPr lang="es-MX" dirty="0">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Junio </a:t>
            </a:r>
            <a:r>
              <a:rPr lang="es-AR" sz="1600" b="1" dirty="0">
                <a:solidFill>
                  <a:srgbClr val="404040"/>
                </a:solidFill>
                <a:latin typeface="Arial" pitchFamily="34" charset="0"/>
                <a:cs typeface="Arial" pitchFamily="34" charset="0"/>
              </a:rPr>
              <a:t>2014</a:t>
            </a: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22920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0" y="6125815"/>
            <a:ext cx="9036496" cy="615553"/>
          </a:xfrm>
          <a:prstGeom prst="rect">
            <a:avLst/>
          </a:prstGeom>
          <a:noFill/>
        </p:spPr>
        <p:txBody>
          <a:bodyPr wrap="square" rtlCol="0">
            <a:spAutoFit/>
          </a:bodyPr>
          <a:lstStyle/>
          <a:p>
            <a:r>
              <a:rPr lang="es-MX" sz="1700" b="1" dirty="0" smtClean="0">
                <a:solidFill>
                  <a:prstClr val="white"/>
                </a:solidFill>
                <a:latin typeface="Arial" pitchFamily="34" charset="0"/>
                <a:cs typeface="Arial" pitchFamily="34" charset="0"/>
              </a:rPr>
              <a:t>En junio, las personas encarceladas preventivamente superan el 60%, alcanzando proporciones inéditas en relación a los registros históricos.   </a:t>
            </a:r>
            <a:endParaRPr lang="es-MX" sz="1700" b="1" dirty="0">
              <a:solidFill>
                <a:prstClr val="white"/>
              </a:solidFill>
              <a:latin typeface="Arial" pitchFamily="34" charset="0"/>
              <a:cs typeface="Arial" pitchFamily="34" charset="0"/>
            </a:endParaRPr>
          </a:p>
        </p:txBody>
      </p:sp>
      <p:graphicFrame>
        <p:nvGraphicFramePr>
          <p:cNvPr id="25" name="24 Gráfico"/>
          <p:cNvGraphicFramePr/>
          <p:nvPr>
            <p:extLst>
              <p:ext uri="{D42A27DB-BD31-4B8C-83A1-F6EECF244321}">
                <p14:modId xmlns:p14="http://schemas.microsoft.com/office/powerpoint/2010/main" val="3456753988"/>
              </p:ext>
            </p:extLst>
          </p:nvPr>
        </p:nvGraphicFramePr>
        <p:xfrm>
          <a:off x="467544" y="1299790"/>
          <a:ext cx="7848872"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547664" y="5836622"/>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2894823836"/>
              </p:ext>
            </p:extLst>
          </p:nvPr>
        </p:nvGraphicFramePr>
        <p:xfrm>
          <a:off x="539552" y="4258126"/>
          <a:ext cx="8244094" cy="1484206"/>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4077072"/>
            <a:ext cx="2308749" cy="415498"/>
          </a:xfrm>
          <a:prstGeom prst="rect">
            <a:avLst/>
          </a:prstGeom>
          <a:noFill/>
        </p:spPr>
        <p:txBody>
          <a:bodyPr wrap="square" rtlCol="0">
            <a:spAutoFit/>
          </a:bodyPr>
          <a:lstStyle/>
          <a:p>
            <a:pPr algn="ctr"/>
            <a:r>
              <a:rPr lang="es-MX" sz="1100" dirty="0" smtClean="0">
                <a:solidFill>
                  <a:schemeClr val="tx2"/>
                </a:solidFill>
                <a:latin typeface="Arial" pitchFamily="34" charset="0"/>
                <a:cs typeface="Arial" pitchFamily="34" charset="0"/>
              </a:rPr>
              <a:t>Evolución 2002-2012</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3080403" y="908720"/>
            <a:ext cx="2844405" cy="415498"/>
          </a:xfrm>
          <a:prstGeom prst="rect">
            <a:avLst/>
          </a:prstGeom>
          <a:noFill/>
        </p:spPr>
        <p:txBody>
          <a:bodyPr wrap="square" rtlCol="0">
            <a:spAutoFit/>
          </a:bodyPr>
          <a:lstStyle/>
          <a:p>
            <a:pPr algn="ctr"/>
            <a:r>
              <a:rPr lang="es-MX" sz="1100" dirty="0" smtClean="0">
                <a:solidFill>
                  <a:schemeClr val="tx2"/>
                </a:solidFill>
                <a:latin typeface="Arial" pitchFamily="34" charset="0"/>
                <a:cs typeface="Arial" pitchFamily="34" charset="0"/>
              </a:rPr>
              <a:t>Evolución septiembre 2013 – junio 2014</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403648" y="3189358"/>
            <a:ext cx="2055371" cy="200055"/>
          </a:xfrm>
          <a:prstGeom prst="rect">
            <a:avLst/>
          </a:prstGeom>
          <a:noFill/>
        </p:spPr>
        <p:txBody>
          <a:bodyPr wrap="none" rtlCol="0">
            <a:spAutoFit/>
          </a:bodyPr>
          <a:lstStyle/>
          <a:p>
            <a:r>
              <a:rPr lang="es-MX" sz="700" dirty="0" smtClean="0">
                <a:latin typeface="Arial" pitchFamily="34" charset="0"/>
                <a:cs typeface="Arial" pitchFamily="34" charset="0"/>
              </a:rPr>
              <a:t>Fuente: partes semanales enviados por el SPF</a:t>
            </a:r>
            <a:endParaRPr lang="es-AR" sz="700" dirty="0">
              <a:latin typeface="Arial" pitchFamily="34" charset="0"/>
              <a:cs typeface="Arial" pitchFamily="34" charset="0"/>
            </a:endParaRPr>
          </a:p>
        </p:txBody>
      </p:sp>
      <p:cxnSp>
        <p:nvCxnSpPr>
          <p:cNvPr id="47" name="46 Conector recto de flecha"/>
          <p:cNvCxnSpPr/>
          <p:nvPr/>
        </p:nvCxnSpPr>
        <p:spPr>
          <a:xfrm flipV="1">
            <a:off x="4568527" y="1931690"/>
            <a:ext cx="3459857"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Flecha derecha"/>
          <p:cNvSpPr/>
          <p:nvPr/>
        </p:nvSpPr>
        <p:spPr>
          <a:xfrm>
            <a:off x="4499992" y="3208097"/>
            <a:ext cx="1680484" cy="36411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1er Trimestre 2014 </a:t>
            </a:r>
            <a:endParaRPr lang="es-AR" sz="900" b="1" dirty="0"/>
          </a:p>
        </p:txBody>
      </p:sp>
      <p:sp>
        <p:nvSpPr>
          <p:cNvPr id="15" name="14 Flecha derecha"/>
          <p:cNvSpPr/>
          <p:nvPr/>
        </p:nvSpPr>
        <p:spPr>
          <a:xfrm>
            <a:off x="6396500" y="3208904"/>
            <a:ext cx="1737148" cy="36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2er Trimestre 2014 </a:t>
            </a:r>
            <a:endParaRPr lang="es-AR" sz="900" b="1" dirty="0"/>
          </a:p>
        </p:txBody>
      </p:sp>
      <p:sp>
        <p:nvSpPr>
          <p:cNvPr id="16" name="15 Rectángulo"/>
          <p:cNvSpPr/>
          <p:nvPr/>
        </p:nvSpPr>
        <p:spPr>
          <a:xfrm>
            <a:off x="4485786" y="3622852"/>
            <a:ext cx="3633656" cy="3822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smtClean="0"/>
              <a:t>Incremento del 3,8</a:t>
            </a:r>
            <a:r>
              <a:rPr lang="es-MX" sz="1050" b="1" dirty="0"/>
              <a:t>% </a:t>
            </a:r>
            <a:r>
              <a:rPr lang="es-MX" sz="1050" b="1" dirty="0" smtClean="0"/>
              <a:t>para el conjunto de encarcelados preventivamente durante el 1er semestre de 2014</a:t>
            </a:r>
            <a:endParaRPr lang="es-AR" sz="1050" b="1" dirty="0"/>
          </a:p>
        </p:txBody>
      </p: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Situación procesal según jurisdicción</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3" name="12 Llamada rectangular redondeada"/>
          <p:cNvSpPr/>
          <p:nvPr/>
        </p:nvSpPr>
        <p:spPr>
          <a:xfrm>
            <a:off x="5436096" y="5066754"/>
            <a:ext cx="2748376" cy="738510"/>
          </a:xfrm>
          <a:prstGeom prst="wedgeRoundRectCallout">
            <a:avLst>
              <a:gd name="adj1" fmla="val -37260"/>
              <a:gd name="adj2" fmla="val -96348"/>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100" dirty="0" smtClean="0">
                <a:latin typeface="Arial" pitchFamily="34" charset="0"/>
                <a:cs typeface="Arial" pitchFamily="34" charset="0"/>
              </a:rPr>
              <a:t>La Justicia Federal supera en un 11% el conjunto de detenidos encarcelados preventivamente</a:t>
            </a:r>
            <a:r>
              <a:rPr lang="es-AR" sz="1100" dirty="0">
                <a:latin typeface="Arial" pitchFamily="34" charset="0"/>
                <a:cs typeface="Arial" pitchFamily="34" charset="0"/>
              </a:rPr>
              <a:t> </a:t>
            </a:r>
            <a:r>
              <a:rPr lang="es-AR" sz="1100" dirty="0" smtClean="0">
                <a:latin typeface="Arial" pitchFamily="34" charset="0"/>
                <a:cs typeface="Arial" pitchFamily="34" charset="0"/>
              </a:rPr>
              <a:t>a nivel nacional</a:t>
            </a:r>
            <a:endParaRPr lang="es-AR" sz="1100" dirty="0">
              <a:latin typeface="Arial" pitchFamily="34" charset="0"/>
              <a:cs typeface="Arial" pitchFamily="34" charset="0"/>
            </a:endParaRPr>
          </a:p>
        </p:txBody>
      </p:sp>
      <p:graphicFrame>
        <p:nvGraphicFramePr>
          <p:cNvPr id="14" name="13 Gráfico"/>
          <p:cNvGraphicFramePr/>
          <p:nvPr>
            <p:extLst>
              <p:ext uri="{D42A27DB-BD31-4B8C-83A1-F6EECF244321}">
                <p14:modId xmlns:p14="http://schemas.microsoft.com/office/powerpoint/2010/main" val="3871670084"/>
              </p:ext>
            </p:extLst>
          </p:nvPr>
        </p:nvGraphicFramePr>
        <p:xfrm>
          <a:off x="467544" y="2175452"/>
          <a:ext cx="7704856"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477054"/>
          </a:xfrm>
          <a:prstGeom prst="rect">
            <a:avLst/>
          </a:prstGeom>
          <a:noFill/>
        </p:spPr>
        <p:txBody>
          <a:bodyPr wrap="square" rtlCol="0">
            <a:spAutoFit/>
          </a:bodyPr>
          <a:lstStyle/>
          <a:p>
            <a:pPr algn="ctr"/>
            <a:r>
              <a:rPr lang="es-MX" sz="1400" dirty="0" smtClean="0">
                <a:solidFill>
                  <a:schemeClr val="tx2">
                    <a:lumMod val="50000"/>
                  </a:schemeClr>
                </a:solidFill>
                <a:latin typeface="Arial" pitchFamily="34" charset="0"/>
                <a:cs typeface="Arial" pitchFamily="34" charset="0"/>
              </a:rPr>
              <a:t>Situación procesal según jurisdicción. Junio 2014</a:t>
            </a:r>
          </a:p>
          <a:p>
            <a:pPr algn="ctr"/>
            <a:r>
              <a:rPr lang="es-MX" sz="1100" dirty="0" smtClean="0">
                <a:solidFill>
                  <a:schemeClr val="tx2">
                    <a:lumMod val="50000"/>
                  </a:schemeClr>
                </a:solidFill>
                <a:latin typeface="Arial" pitchFamily="34" charset="0"/>
                <a:cs typeface="Arial" pitchFamily="34" charset="0"/>
              </a:rPr>
              <a:t>En porcentajes</a:t>
            </a:r>
          </a:p>
        </p:txBody>
      </p:sp>
      <p:cxnSp>
        <p:nvCxnSpPr>
          <p:cNvPr id="17" name="16 Conector recto"/>
          <p:cNvCxnSpPr/>
          <p:nvPr/>
        </p:nvCxnSpPr>
        <p:spPr>
          <a:xfrm>
            <a:off x="1942124" y="3152502"/>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854144" y="2233440"/>
            <a:ext cx="773640" cy="2232248"/>
          </a:xfrm>
          <a:prstGeom prst="rect">
            <a:avLst/>
          </a:prstGeom>
          <a:solidFill>
            <a:srgbClr val="DDDDDD">
              <a:alpha val="2509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19" name="18 CuadroTexto"/>
          <p:cNvSpPr txBox="1"/>
          <p:nvPr/>
        </p:nvSpPr>
        <p:spPr>
          <a:xfrm>
            <a:off x="5220072" y="4744047"/>
            <a:ext cx="575799" cy="184666"/>
          </a:xfrm>
          <a:prstGeom prst="rect">
            <a:avLst/>
          </a:prstGeom>
          <a:noFill/>
        </p:spPr>
        <p:txBody>
          <a:bodyPr wrap="none" rtlCol="0">
            <a:spAutoFit/>
          </a:bodyPr>
          <a:lstStyle/>
          <a:p>
            <a:r>
              <a:rPr lang="es-MX" sz="600" dirty="0" smtClean="0">
                <a:latin typeface="Arial" pitchFamily="34" charset="0"/>
                <a:cs typeface="Arial" pitchFamily="34" charset="0"/>
              </a:rPr>
              <a:t>Base: 3613</a:t>
            </a:r>
            <a:endParaRPr lang="es-AR" sz="600" dirty="0">
              <a:latin typeface="Arial" pitchFamily="34" charset="0"/>
              <a:cs typeface="Arial" pitchFamily="34" charset="0"/>
            </a:endParaRPr>
          </a:p>
        </p:txBody>
      </p:sp>
      <p:sp>
        <p:nvSpPr>
          <p:cNvPr id="20" name="19 CuadroTexto"/>
          <p:cNvSpPr txBox="1"/>
          <p:nvPr/>
        </p:nvSpPr>
        <p:spPr>
          <a:xfrm>
            <a:off x="6775786" y="4744047"/>
            <a:ext cx="532518" cy="184666"/>
          </a:xfrm>
          <a:prstGeom prst="rect">
            <a:avLst/>
          </a:prstGeom>
          <a:noFill/>
        </p:spPr>
        <p:txBody>
          <a:bodyPr wrap="none" rtlCol="0">
            <a:spAutoFit/>
          </a:bodyPr>
          <a:lstStyle/>
          <a:p>
            <a:r>
              <a:rPr lang="es-MX" sz="600" dirty="0" smtClean="0">
                <a:latin typeface="Arial" pitchFamily="34" charset="0"/>
                <a:cs typeface="Arial" pitchFamily="34" charset="0"/>
              </a:rPr>
              <a:t>Base: 687</a:t>
            </a:r>
            <a:endParaRPr lang="es-AR" sz="600" dirty="0">
              <a:latin typeface="Arial" pitchFamily="34" charset="0"/>
              <a:cs typeface="Arial" pitchFamily="34" charset="0"/>
            </a:endParaRPr>
          </a:p>
        </p:txBody>
      </p:sp>
      <p:sp>
        <p:nvSpPr>
          <p:cNvPr id="21" name="20 CuadroTexto"/>
          <p:cNvSpPr txBox="1"/>
          <p:nvPr/>
        </p:nvSpPr>
        <p:spPr>
          <a:xfrm>
            <a:off x="3601988" y="4744047"/>
            <a:ext cx="575799" cy="184666"/>
          </a:xfrm>
          <a:prstGeom prst="rect">
            <a:avLst/>
          </a:prstGeom>
          <a:noFill/>
        </p:spPr>
        <p:txBody>
          <a:bodyPr wrap="none" rtlCol="0">
            <a:spAutoFit/>
          </a:bodyPr>
          <a:lstStyle/>
          <a:p>
            <a:r>
              <a:rPr lang="es-MX" sz="600" dirty="0" smtClean="0">
                <a:latin typeface="Arial" pitchFamily="34" charset="0"/>
                <a:cs typeface="Arial" pitchFamily="34" charset="0"/>
              </a:rPr>
              <a:t>Base: 5811</a:t>
            </a:r>
            <a:endParaRPr lang="es-AR" sz="600" dirty="0">
              <a:latin typeface="Arial" pitchFamily="34" charset="0"/>
              <a:cs typeface="Arial" pitchFamily="34" charset="0"/>
            </a:endParaRPr>
          </a:p>
        </p:txBody>
      </p:sp>
      <p:sp>
        <p:nvSpPr>
          <p:cNvPr id="22" name="21 CuadroTexto"/>
          <p:cNvSpPr txBox="1"/>
          <p:nvPr/>
        </p:nvSpPr>
        <p:spPr>
          <a:xfrm>
            <a:off x="1979977" y="4744047"/>
            <a:ext cx="660758" cy="184666"/>
          </a:xfrm>
          <a:prstGeom prst="rect">
            <a:avLst/>
          </a:prstGeom>
          <a:noFill/>
        </p:spPr>
        <p:txBody>
          <a:bodyPr wrap="none" rtlCol="0">
            <a:spAutoFit/>
          </a:bodyPr>
          <a:lstStyle/>
          <a:p>
            <a:r>
              <a:rPr lang="es-MX" sz="600" dirty="0" smtClean="0">
                <a:latin typeface="Arial" pitchFamily="34" charset="0"/>
                <a:cs typeface="Arial" pitchFamily="34" charset="0"/>
              </a:rPr>
              <a:t>Base : 10.111</a:t>
            </a:r>
            <a:endParaRPr lang="es-AR" sz="600" dirty="0">
              <a:latin typeface="Arial" pitchFamily="34" charset="0"/>
              <a:cs typeface="Arial" pitchFamily="34" charset="0"/>
            </a:endParaRPr>
          </a:p>
        </p:txBody>
      </p:sp>
      <p:sp>
        <p:nvSpPr>
          <p:cNvPr id="23" name="22 Flecha derecha"/>
          <p:cNvSpPr/>
          <p:nvPr/>
        </p:nvSpPr>
        <p:spPr>
          <a:xfrm rot="16200000">
            <a:off x="5727767" y="2906382"/>
            <a:ext cx="245914" cy="210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17399" y="2852936"/>
            <a:ext cx="877437" cy="307777"/>
          </a:xfrm>
          <a:prstGeom prst="rect">
            <a:avLst/>
          </a:prstGeom>
          <a:noFill/>
        </p:spPr>
        <p:txBody>
          <a:bodyPr wrap="square" rtlCol="0">
            <a:spAutoFit/>
          </a:bodyPr>
          <a:lstStyle/>
          <a:p>
            <a:r>
              <a:rPr lang="es-MX" sz="700" dirty="0" smtClean="0">
                <a:latin typeface="Arial" pitchFamily="34" charset="0"/>
                <a:cs typeface="Arial" pitchFamily="34" charset="0"/>
              </a:rPr>
              <a:t>+11% respecto de la media</a:t>
            </a:r>
            <a:endParaRPr lang="es-AR" sz="700" dirty="0">
              <a:latin typeface="Arial" pitchFamily="34" charset="0"/>
              <a:cs typeface="Arial" pitchFamily="34" charset="0"/>
            </a:endParaRPr>
          </a:p>
        </p:txBody>
      </p:sp>
      <p:sp>
        <p:nvSpPr>
          <p:cNvPr id="32" name="31 CuadroTexto"/>
          <p:cNvSpPr txBox="1"/>
          <p:nvPr/>
        </p:nvSpPr>
        <p:spPr>
          <a:xfrm>
            <a:off x="51122" y="6021288"/>
            <a:ext cx="9143999" cy="830997"/>
          </a:xfrm>
          <a:prstGeom prst="rect">
            <a:avLst/>
          </a:prstGeom>
          <a:noFill/>
        </p:spPr>
        <p:txBody>
          <a:bodyPr wrap="square" rtlCol="0">
            <a:spAutoFit/>
          </a:bodyPr>
          <a:lstStyle/>
          <a:p>
            <a:r>
              <a:rPr lang="es-MX" sz="1600" b="1" dirty="0" smtClean="0">
                <a:solidFill>
                  <a:schemeClr val="bg1"/>
                </a:solidFill>
                <a:latin typeface="Arial" pitchFamily="34" charset="0"/>
                <a:cs typeface="Arial" pitchFamily="34" charset="0"/>
              </a:rPr>
              <a:t>Se contrae levemente la proporción de personas encarceladas preventivamente y dependientes del fuero Federal respecto de la medición anterior. Se observa un incremento de detenidos sin condena firme entre el universo de personas bajo jurisdicción Nacional.</a:t>
            </a:r>
          </a:p>
        </p:txBody>
      </p:sp>
      <p:sp>
        <p:nvSpPr>
          <p:cNvPr id="25" name="24 CuadroTexto"/>
          <p:cNvSpPr txBox="1"/>
          <p:nvPr/>
        </p:nvSpPr>
        <p:spPr>
          <a:xfrm>
            <a:off x="96328" y="5733836"/>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
        <p:nvSpPr>
          <p:cNvPr id="2" name="1 CuadroTexto"/>
          <p:cNvSpPr txBox="1"/>
          <p:nvPr/>
        </p:nvSpPr>
        <p:spPr>
          <a:xfrm>
            <a:off x="5958473" y="3633637"/>
            <a:ext cx="508473" cy="400110"/>
          </a:xfrm>
          <a:prstGeom prst="rect">
            <a:avLst/>
          </a:prstGeom>
          <a:noFill/>
          <a:ln>
            <a:solidFill>
              <a:schemeClr val="tx2">
                <a:lumMod val="60000"/>
                <a:lumOff val="40000"/>
              </a:schemeClr>
            </a:solidFill>
          </a:ln>
        </p:spPr>
        <p:txBody>
          <a:bodyPr wrap="none" rtlCol="0">
            <a:spAutoFit/>
          </a:bodyPr>
          <a:lstStyle/>
          <a:p>
            <a:pPr algn="ctr"/>
            <a:r>
              <a:rPr lang="es-MX" sz="1000" dirty="0" smtClean="0"/>
              <a:t>Mayo </a:t>
            </a:r>
          </a:p>
          <a:p>
            <a:pPr algn="ctr"/>
            <a:r>
              <a:rPr lang="es-MX" sz="1000" dirty="0" smtClean="0"/>
              <a:t>73,4%</a:t>
            </a:r>
            <a:endParaRPr lang="es-AR" sz="1000" dirty="0"/>
          </a:p>
        </p:txBody>
      </p:sp>
      <p:sp>
        <p:nvSpPr>
          <p:cNvPr id="3" name="2 Flecha derecha"/>
          <p:cNvSpPr/>
          <p:nvPr/>
        </p:nvSpPr>
        <p:spPr>
          <a:xfrm rot="10800000">
            <a:off x="5774117" y="3714756"/>
            <a:ext cx="238043" cy="23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26 CuadroTexto"/>
          <p:cNvSpPr txBox="1"/>
          <p:nvPr/>
        </p:nvSpPr>
        <p:spPr>
          <a:xfrm>
            <a:off x="4324309" y="3633637"/>
            <a:ext cx="508473" cy="400110"/>
          </a:xfrm>
          <a:prstGeom prst="rect">
            <a:avLst/>
          </a:prstGeom>
          <a:noFill/>
          <a:ln>
            <a:solidFill>
              <a:schemeClr val="tx2">
                <a:lumMod val="60000"/>
                <a:lumOff val="40000"/>
              </a:schemeClr>
            </a:solidFill>
          </a:ln>
        </p:spPr>
        <p:txBody>
          <a:bodyPr wrap="none" rtlCol="0">
            <a:spAutoFit/>
          </a:bodyPr>
          <a:lstStyle/>
          <a:p>
            <a:pPr algn="ctr"/>
            <a:r>
              <a:rPr lang="es-MX" sz="1000" dirty="0" smtClean="0"/>
              <a:t>Mayo </a:t>
            </a:r>
          </a:p>
          <a:p>
            <a:pPr algn="ctr"/>
            <a:r>
              <a:rPr lang="es-MX" sz="1000" dirty="0" smtClean="0"/>
              <a:t>54,9%</a:t>
            </a:r>
            <a:endParaRPr lang="es-AR" sz="1000" dirty="0"/>
          </a:p>
        </p:txBody>
      </p:sp>
      <p:sp>
        <p:nvSpPr>
          <p:cNvPr id="28" name="27 Flecha derecha"/>
          <p:cNvSpPr/>
          <p:nvPr/>
        </p:nvSpPr>
        <p:spPr>
          <a:xfrm rot="10800000">
            <a:off x="4139953" y="3714756"/>
            <a:ext cx="238043" cy="23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52834"/>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Situación procesal según jurisdicción.            Evolución semestral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899592" y="1296343"/>
            <a:ext cx="6840760" cy="692497"/>
          </a:xfrm>
          <a:prstGeom prst="rect">
            <a:avLst/>
          </a:prstGeom>
          <a:noFill/>
        </p:spPr>
        <p:txBody>
          <a:bodyPr wrap="square" rtlCol="0">
            <a:spAutoFit/>
          </a:bodyPr>
          <a:lstStyle/>
          <a:p>
            <a:pPr algn="ctr"/>
            <a:r>
              <a:rPr lang="es-MX" sz="1400" b="1" dirty="0" smtClean="0">
                <a:solidFill>
                  <a:srgbClr val="1F497D">
                    <a:lumMod val="50000"/>
                  </a:srgbClr>
                </a:solidFill>
                <a:latin typeface="Arial" pitchFamily="34" charset="0"/>
                <a:cs typeface="Arial" pitchFamily="34" charset="0"/>
              </a:rPr>
              <a:t>Personas encarceladas preventivamente </a:t>
            </a:r>
            <a:r>
              <a:rPr lang="es-MX" sz="1400" dirty="0" smtClean="0">
                <a:solidFill>
                  <a:srgbClr val="1F497D">
                    <a:lumMod val="50000"/>
                  </a:srgbClr>
                </a:solidFill>
                <a:latin typeface="Arial" pitchFamily="34" charset="0"/>
                <a:cs typeface="Arial" pitchFamily="34" charset="0"/>
              </a:rPr>
              <a:t>por jurisdicción. </a:t>
            </a:r>
          </a:p>
          <a:p>
            <a:pPr algn="ctr"/>
            <a:r>
              <a:rPr lang="es-MX" sz="1400" dirty="0" smtClean="0">
                <a:solidFill>
                  <a:srgbClr val="1F497D">
                    <a:lumMod val="50000"/>
                  </a:srgbClr>
                </a:solidFill>
                <a:latin typeface="Arial" pitchFamily="34" charset="0"/>
                <a:cs typeface="Arial" pitchFamily="34" charset="0"/>
              </a:rPr>
              <a:t>Enero-junio 2014 </a:t>
            </a:r>
          </a:p>
          <a:p>
            <a:pPr algn="ctr"/>
            <a:r>
              <a:rPr lang="es-MX" sz="1100" dirty="0" smtClean="0">
                <a:solidFill>
                  <a:srgbClr val="1F497D">
                    <a:lumMod val="50000"/>
                  </a:srgbClr>
                </a:solidFill>
                <a:latin typeface="Arial" pitchFamily="34" charset="0"/>
                <a:cs typeface="Arial" pitchFamily="34" charset="0"/>
              </a:rPr>
              <a:t>En porcentajes.</a:t>
            </a:r>
          </a:p>
        </p:txBody>
      </p:sp>
      <p:sp>
        <p:nvSpPr>
          <p:cNvPr id="32" name="31 CuadroTexto"/>
          <p:cNvSpPr txBox="1"/>
          <p:nvPr/>
        </p:nvSpPr>
        <p:spPr>
          <a:xfrm>
            <a:off x="51122" y="6095037"/>
            <a:ext cx="9143999" cy="646331"/>
          </a:xfrm>
          <a:prstGeom prst="rect">
            <a:avLst/>
          </a:prstGeom>
          <a:noFill/>
        </p:spPr>
        <p:txBody>
          <a:bodyPr wrap="square" rtlCol="0">
            <a:spAutoFit/>
          </a:bodyPr>
          <a:lstStyle/>
          <a:p>
            <a:r>
              <a:rPr lang="es-MX" b="1" dirty="0" smtClean="0">
                <a:solidFill>
                  <a:prstClr val="white"/>
                </a:solidFill>
                <a:latin typeface="Arial" pitchFamily="34" charset="0"/>
                <a:cs typeface="Arial" pitchFamily="34" charset="0"/>
              </a:rPr>
              <a:t>El conjunto de personas encarceladas en forma preventiva y dependientes de la Justicia Nacional se vio incrementado en un 5,2% a lo largo de todo el semestre. </a:t>
            </a:r>
          </a:p>
        </p:txBody>
      </p:sp>
      <p:sp>
        <p:nvSpPr>
          <p:cNvPr id="25" name="24 CuadroTexto"/>
          <p:cNvSpPr txBox="1"/>
          <p:nvPr/>
        </p:nvSpPr>
        <p:spPr>
          <a:xfrm>
            <a:off x="96328" y="5733836"/>
            <a:ext cx="2912977"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Junio 2014</a:t>
            </a:r>
            <a:endParaRPr lang="es-AR" sz="800" dirty="0">
              <a:solidFill>
                <a:prstClr val="black"/>
              </a:solidFill>
              <a:latin typeface="Arial" pitchFamily="34" charset="0"/>
              <a:cs typeface="Arial" pitchFamily="34" charset="0"/>
            </a:endParaRPr>
          </a:p>
        </p:txBody>
      </p:sp>
      <p:graphicFrame>
        <p:nvGraphicFramePr>
          <p:cNvPr id="4" name="3 Gráfico"/>
          <p:cNvGraphicFramePr/>
          <p:nvPr>
            <p:extLst>
              <p:ext uri="{D42A27DB-BD31-4B8C-83A1-F6EECF244321}">
                <p14:modId xmlns:p14="http://schemas.microsoft.com/office/powerpoint/2010/main" val="154454425"/>
              </p:ext>
            </p:extLst>
          </p:nvPr>
        </p:nvGraphicFramePr>
        <p:xfrm>
          <a:off x="899592" y="2204864"/>
          <a:ext cx="7848872" cy="302433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de flecha"/>
          <p:cNvCxnSpPr/>
          <p:nvPr/>
        </p:nvCxnSpPr>
        <p:spPr>
          <a:xfrm flipV="1">
            <a:off x="1561746" y="3573016"/>
            <a:ext cx="5045868" cy="2413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6" name="25 Gráfico"/>
          <p:cNvGraphicFramePr/>
          <p:nvPr>
            <p:extLst>
              <p:ext uri="{D42A27DB-BD31-4B8C-83A1-F6EECF244321}">
                <p14:modId xmlns:p14="http://schemas.microsoft.com/office/powerpoint/2010/main" val="1041289986"/>
              </p:ext>
            </p:extLst>
          </p:nvPr>
        </p:nvGraphicFramePr>
        <p:xfrm>
          <a:off x="161041" y="3140968"/>
          <a:ext cx="2940093"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Flecha abajo"/>
          <p:cNvSpPr/>
          <p:nvPr/>
        </p:nvSpPr>
        <p:spPr>
          <a:xfrm rot="5400000">
            <a:off x="2177929" y="3230784"/>
            <a:ext cx="659545" cy="91196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Flecha abajo"/>
          <p:cNvSpPr/>
          <p:nvPr/>
        </p:nvSpPr>
        <p:spPr>
          <a:xfrm rot="5400000">
            <a:off x="2228480" y="3906413"/>
            <a:ext cx="659545" cy="91196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5" name="24 Gráfico"/>
          <p:cNvGraphicFramePr/>
          <p:nvPr>
            <p:extLst>
              <p:ext uri="{D42A27DB-BD31-4B8C-83A1-F6EECF244321}">
                <p14:modId xmlns:p14="http://schemas.microsoft.com/office/powerpoint/2010/main" val="1205360405"/>
              </p:ext>
            </p:extLst>
          </p:nvPr>
        </p:nvGraphicFramePr>
        <p:xfrm>
          <a:off x="2555776" y="1534962"/>
          <a:ext cx="4392488" cy="3298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26 Gráfico"/>
          <p:cNvGraphicFramePr/>
          <p:nvPr>
            <p:extLst>
              <p:ext uri="{D42A27DB-BD31-4B8C-83A1-F6EECF244321}">
                <p14:modId xmlns:p14="http://schemas.microsoft.com/office/powerpoint/2010/main" val="3725705097"/>
              </p:ext>
            </p:extLst>
          </p:nvPr>
        </p:nvGraphicFramePr>
        <p:xfrm>
          <a:off x="6126582" y="3123682"/>
          <a:ext cx="2909914"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28" name="27 CuadroTexto"/>
          <p:cNvSpPr txBox="1"/>
          <p:nvPr/>
        </p:nvSpPr>
        <p:spPr>
          <a:xfrm>
            <a:off x="3325483" y="2664357"/>
            <a:ext cx="1322790" cy="430887"/>
          </a:xfrm>
          <a:prstGeom prst="rect">
            <a:avLst/>
          </a:prstGeom>
          <a:noFill/>
        </p:spPr>
        <p:txBody>
          <a:bodyPr wrap="square" rtlCol="0">
            <a:spAutoFit/>
          </a:bodyPr>
          <a:lstStyle/>
          <a:p>
            <a:pPr algn="ctr"/>
            <a:r>
              <a:rPr lang="es-MX" sz="1100" dirty="0" smtClean="0">
                <a:solidFill>
                  <a:schemeClr val="bg1"/>
                </a:solidFill>
                <a:latin typeface="Arial" pitchFamily="34" charset="0"/>
                <a:cs typeface="Arial" pitchFamily="34" charset="0"/>
              </a:rPr>
              <a:t>Condenados/as 39,5%</a:t>
            </a:r>
            <a:endParaRPr lang="es-AR" sz="1100" dirty="0">
              <a:solidFill>
                <a:schemeClr val="bg1"/>
              </a:solidFill>
              <a:latin typeface="Arial" pitchFamily="34" charset="0"/>
              <a:cs typeface="Arial" pitchFamily="34" charset="0"/>
            </a:endParaRPr>
          </a:p>
        </p:txBody>
      </p:sp>
      <p:sp>
        <p:nvSpPr>
          <p:cNvPr id="29" name="28 CuadroTexto"/>
          <p:cNvSpPr txBox="1"/>
          <p:nvPr/>
        </p:nvSpPr>
        <p:spPr>
          <a:xfrm>
            <a:off x="4409046" y="2917324"/>
            <a:ext cx="1272920" cy="769441"/>
          </a:xfrm>
          <a:prstGeom prst="rect">
            <a:avLst/>
          </a:prstGeom>
          <a:noFill/>
        </p:spPr>
        <p:txBody>
          <a:bodyPr wrap="square" rtlCol="0">
            <a:spAutoFit/>
          </a:bodyPr>
          <a:lstStyle/>
          <a:p>
            <a:pPr algn="ctr"/>
            <a:r>
              <a:rPr lang="es-MX" sz="1100" dirty="0" smtClean="0">
                <a:solidFill>
                  <a:schemeClr val="bg1"/>
                </a:solidFill>
                <a:latin typeface="Arial" pitchFamily="34" charset="0"/>
                <a:cs typeface="Arial" pitchFamily="34" charset="0"/>
              </a:rPr>
              <a:t>Personas encarceladas preventivamente60,5%</a:t>
            </a:r>
            <a:endParaRPr lang="es-AR" sz="1100" dirty="0">
              <a:solidFill>
                <a:schemeClr val="bg1"/>
              </a:solidFill>
              <a:latin typeface="Arial" pitchFamily="34" charset="0"/>
              <a:cs typeface="Arial" pitchFamily="34" charset="0"/>
            </a:endParaRPr>
          </a:p>
        </p:txBody>
      </p:sp>
      <p:sp>
        <p:nvSpPr>
          <p:cNvPr id="31" name="30 Flecha abajo"/>
          <p:cNvSpPr/>
          <p:nvPr/>
        </p:nvSpPr>
        <p:spPr>
          <a:xfrm rot="5400000">
            <a:off x="2731299" y="2489241"/>
            <a:ext cx="540901" cy="40419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3587745385"/>
              </p:ext>
            </p:extLst>
          </p:nvPr>
        </p:nvGraphicFramePr>
        <p:xfrm>
          <a:off x="326221" y="2420888"/>
          <a:ext cx="2235579" cy="525512"/>
        </p:xfrm>
        <a:graphic>
          <a:graphicData uri="http://schemas.openxmlformats.org/drawingml/2006/table">
            <a:tbl>
              <a:tblPr firstRow="1" bandRow="1">
                <a:tableStyleId>{21E4AEA4-8DFA-4A89-87EB-49C32662AFE0}</a:tableStyleId>
              </a:tblPr>
              <a:tblGrid>
                <a:gridCol w="2235579"/>
              </a:tblGrid>
              <a:tr h="525512">
                <a:tc>
                  <a:txBody>
                    <a:bodyPr/>
                    <a:lstStyle/>
                    <a:p>
                      <a:pPr algn="ctr"/>
                      <a:r>
                        <a:rPr lang="es-MX" sz="1000" dirty="0" smtClean="0">
                          <a:latin typeface="Arial" pitchFamily="34" charset="0"/>
                          <a:cs typeface="Arial" pitchFamily="34" charset="0"/>
                        </a:rPr>
                        <a:t>Total condenados</a:t>
                      </a:r>
                      <a:r>
                        <a:rPr lang="es-MX" sz="1000" baseline="0" dirty="0" smtClean="0">
                          <a:latin typeface="Arial" pitchFamily="34" charset="0"/>
                          <a:cs typeface="Arial" pitchFamily="34" charset="0"/>
                        </a:rPr>
                        <a:t> por j</a:t>
                      </a:r>
                      <a:r>
                        <a:rPr lang="es-MX" sz="1000" dirty="0" smtClean="0">
                          <a:latin typeface="Arial" pitchFamily="34" charset="0"/>
                          <a:cs typeface="Arial" pitchFamily="34" charset="0"/>
                        </a:rPr>
                        <a:t>urisdicción de origen</a:t>
                      </a:r>
                      <a:endParaRPr lang="es-AR" sz="1000" dirty="0">
                        <a:latin typeface="Arial" pitchFamily="34" charset="0"/>
                        <a:cs typeface="Arial" pitchFamily="34" charset="0"/>
                      </a:endParaRPr>
                    </a:p>
                  </a:txBody>
                  <a:tcPr anchor="ct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1975596206"/>
              </p:ext>
            </p:extLst>
          </p:nvPr>
        </p:nvGraphicFramePr>
        <p:xfrm>
          <a:off x="6443431" y="2428824"/>
          <a:ext cx="2119188" cy="548640"/>
        </p:xfrm>
        <a:graphic>
          <a:graphicData uri="http://schemas.openxmlformats.org/drawingml/2006/table">
            <a:tbl>
              <a:tblPr firstRow="1" bandRow="1">
                <a:tableStyleId>{5C22544A-7EE6-4342-B048-85BDC9FD1C3A}</a:tableStyleId>
              </a:tblPr>
              <a:tblGrid>
                <a:gridCol w="2119188"/>
              </a:tblGrid>
              <a:tr h="223825">
                <a:tc>
                  <a:txBody>
                    <a:bodyPr/>
                    <a:lstStyle/>
                    <a:p>
                      <a:pPr algn="ctr"/>
                      <a:r>
                        <a:rPr lang="es-MX" sz="1000" dirty="0" smtClean="0">
                          <a:latin typeface="Arial" pitchFamily="34" charset="0"/>
                          <a:cs typeface="Arial" pitchFamily="34" charset="0"/>
                        </a:rPr>
                        <a:t>Total personas encarceladas preventivamente por jurisdicción de origen</a:t>
                      </a:r>
                      <a:endParaRPr lang="es-AR" sz="1000" dirty="0">
                        <a:latin typeface="Arial" pitchFamily="34" charset="0"/>
                        <a:cs typeface="Arial" pitchFamily="34" charset="0"/>
                      </a:endParaRPr>
                    </a:p>
                  </a:txBody>
                  <a:tcPr anchor="ctr">
                    <a:solidFill>
                      <a:schemeClr val="tx2">
                        <a:lumMod val="75000"/>
                      </a:schemeClr>
                    </a:solidFill>
                  </a:tcPr>
                </a:tc>
              </a:tr>
            </a:tbl>
          </a:graphicData>
        </a:graphic>
      </p:graphicFrame>
      <p:sp>
        <p:nvSpPr>
          <p:cNvPr id="35" name="34 Flecha abajo"/>
          <p:cNvSpPr/>
          <p:nvPr/>
        </p:nvSpPr>
        <p:spPr>
          <a:xfrm rot="16200000">
            <a:off x="5597819" y="2433028"/>
            <a:ext cx="612910" cy="444616"/>
          </a:xfrm>
          <a:prstGeom prst="downArrow">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36" name="35 CuadroTexto"/>
          <p:cNvSpPr txBox="1"/>
          <p:nvPr/>
        </p:nvSpPr>
        <p:spPr>
          <a:xfrm>
            <a:off x="6804248" y="4832964"/>
            <a:ext cx="1543124" cy="461665"/>
          </a:xfrm>
          <a:prstGeom prst="rect">
            <a:avLst/>
          </a:prstGeom>
          <a:noFill/>
        </p:spPr>
        <p:txBody>
          <a:bodyPr wrap="square" rtlCol="0">
            <a:spAutoFit/>
          </a:bodyPr>
          <a:lstStyle/>
          <a:p>
            <a:pPr algn="ctr"/>
            <a:r>
              <a:rPr lang="es-MX" sz="800" dirty="0" smtClean="0">
                <a:latin typeface="Arial" pitchFamily="34" charset="0"/>
                <a:cs typeface="Arial" pitchFamily="34" charset="0"/>
              </a:rPr>
              <a:t>Base: 6110  personas encarceladas preventivamente/as</a:t>
            </a:r>
            <a:endParaRPr lang="es-AR" sz="800" dirty="0">
              <a:latin typeface="Arial" pitchFamily="34" charset="0"/>
              <a:cs typeface="Arial" pitchFamily="34" charset="0"/>
            </a:endParaRPr>
          </a:p>
        </p:txBody>
      </p:sp>
      <p:sp>
        <p:nvSpPr>
          <p:cNvPr id="37" name="36 CuadroTexto"/>
          <p:cNvSpPr txBox="1"/>
          <p:nvPr/>
        </p:nvSpPr>
        <p:spPr>
          <a:xfrm>
            <a:off x="827584" y="4832964"/>
            <a:ext cx="1440160" cy="215444"/>
          </a:xfrm>
          <a:prstGeom prst="rect">
            <a:avLst/>
          </a:prstGeom>
          <a:noFill/>
        </p:spPr>
        <p:txBody>
          <a:bodyPr wrap="square" rtlCol="0">
            <a:spAutoFit/>
          </a:bodyPr>
          <a:lstStyle/>
          <a:p>
            <a:pPr algn="ctr"/>
            <a:r>
              <a:rPr lang="es-MX" sz="800" dirty="0" smtClean="0">
                <a:latin typeface="Arial" pitchFamily="34" charset="0"/>
                <a:cs typeface="Arial" pitchFamily="34" charset="0"/>
              </a:rPr>
              <a:t>Base: 3993 condenados/as</a:t>
            </a:r>
            <a:endParaRPr lang="es-AR" sz="800" dirty="0">
              <a:latin typeface="Arial" pitchFamily="34" charset="0"/>
              <a:cs typeface="Arial" pitchFamily="34" charset="0"/>
            </a:endParaRPr>
          </a:p>
        </p:txBody>
      </p:sp>
      <p:sp>
        <p:nvSpPr>
          <p:cNvPr id="38" name="37 CuadroTexto"/>
          <p:cNvSpPr txBox="1"/>
          <p:nvPr/>
        </p:nvSpPr>
        <p:spPr>
          <a:xfrm>
            <a:off x="2793066" y="1340768"/>
            <a:ext cx="3414555" cy="369332"/>
          </a:xfrm>
          <a:prstGeom prst="rect">
            <a:avLst/>
          </a:prstGeom>
          <a:noFill/>
        </p:spPr>
        <p:txBody>
          <a:bodyPr wrap="square" rtlCol="0">
            <a:spAutoFit/>
          </a:bodyPr>
          <a:lstStyle/>
          <a:p>
            <a:pPr algn="ctr"/>
            <a:r>
              <a:rPr lang="es-MX" dirty="0">
                <a:solidFill>
                  <a:srgbClr val="1F497D">
                    <a:lumMod val="75000"/>
                  </a:srgbClr>
                </a:solidFill>
                <a:latin typeface="Arial" pitchFamily="34" charset="0"/>
                <a:ea typeface="+mj-ea"/>
                <a:cs typeface="Arial" pitchFamily="34" charset="0"/>
              </a:rPr>
              <a:t>Composición a </a:t>
            </a:r>
            <a:r>
              <a:rPr lang="es-MX" dirty="0" smtClean="0">
                <a:solidFill>
                  <a:srgbClr val="1F497D">
                    <a:lumMod val="75000"/>
                  </a:srgbClr>
                </a:solidFill>
                <a:latin typeface="Arial" pitchFamily="34" charset="0"/>
                <a:ea typeface="+mj-ea"/>
                <a:cs typeface="Arial" pitchFamily="34" charset="0"/>
              </a:rPr>
              <a:t>Junio 2014</a:t>
            </a:r>
            <a:endParaRPr lang="es-MX" dirty="0">
              <a:solidFill>
                <a:srgbClr val="1F497D">
                  <a:lumMod val="75000"/>
                </a:srgbClr>
              </a:solidFill>
              <a:latin typeface="Arial" pitchFamily="34" charset="0"/>
              <a:ea typeface="+mj-ea"/>
              <a:cs typeface="Arial" pitchFamily="34" charset="0"/>
            </a:endParaRPr>
          </a:p>
        </p:txBody>
      </p:sp>
      <p:cxnSp>
        <p:nvCxnSpPr>
          <p:cNvPr id="39" name="38 Conector recto"/>
          <p:cNvCxnSpPr/>
          <p:nvPr/>
        </p:nvCxnSpPr>
        <p:spPr>
          <a:xfrm>
            <a:off x="353707" y="4768577"/>
            <a:ext cx="822120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08521" y="6021288"/>
            <a:ext cx="9143999" cy="830997"/>
          </a:xfrm>
          <a:prstGeom prst="rect">
            <a:avLst/>
          </a:prstGeom>
          <a:noFill/>
        </p:spPr>
        <p:txBody>
          <a:bodyPr wrap="square" rtlCol="0">
            <a:spAutoFit/>
          </a:bodyPr>
          <a:lstStyle/>
          <a:p>
            <a:r>
              <a:rPr lang="es-MX" sz="1600" b="1" dirty="0" smtClean="0">
                <a:solidFill>
                  <a:schemeClr val="bg1"/>
                </a:solidFill>
                <a:latin typeface="Arial" pitchFamily="34" charset="0"/>
                <a:cs typeface="Arial" pitchFamily="34" charset="0"/>
              </a:rPr>
              <a:t>Entre los detenidos con condena, es cada vez menor la proporción de aquellos que dependen de la Justicia Nacional y crece levemente el peso de quienes están bajo Jurisdicción Federal. </a:t>
            </a:r>
          </a:p>
        </p:txBody>
      </p:sp>
      <p:sp>
        <p:nvSpPr>
          <p:cNvPr id="20" name="19 CuadroTexto"/>
          <p:cNvSpPr txBox="1"/>
          <p:nvPr/>
        </p:nvSpPr>
        <p:spPr>
          <a:xfrm>
            <a:off x="96328" y="5733836"/>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
        <p:nvSpPr>
          <p:cNvPr id="2" name="1 CuadroTexto"/>
          <p:cNvSpPr txBox="1"/>
          <p:nvPr/>
        </p:nvSpPr>
        <p:spPr>
          <a:xfrm>
            <a:off x="2223079" y="4141632"/>
            <a:ext cx="723101" cy="377725"/>
          </a:xfrm>
          <a:prstGeom prst="rect">
            <a:avLst/>
          </a:prstGeom>
          <a:noFill/>
        </p:spPr>
        <p:txBody>
          <a:bodyPr wrap="none" rtlCol="0">
            <a:spAutoFit/>
          </a:bodyPr>
          <a:lstStyle/>
          <a:p>
            <a:r>
              <a:rPr lang="es-MX" sz="1050" dirty="0" smtClean="0">
                <a:solidFill>
                  <a:schemeClr val="bg1"/>
                </a:solidFill>
              </a:rPr>
              <a:t>Mayo: 65%</a:t>
            </a:r>
          </a:p>
          <a:p>
            <a:r>
              <a:rPr lang="es-MX" sz="1050" dirty="0" smtClean="0">
                <a:solidFill>
                  <a:schemeClr val="bg1"/>
                </a:solidFill>
              </a:rPr>
              <a:t>Abril: 67%</a:t>
            </a:r>
            <a:endParaRPr lang="es-AR" sz="1050" dirty="0">
              <a:solidFill>
                <a:schemeClr val="bg1"/>
              </a:solidFill>
            </a:endParaRPr>
          </a:p>
        </p:txBody>
      </p:sp>
      <p:sp>
        <p:nvSpPr>
          <p:cNvPr id="21" name="20 CuadroTexto"/>
          <p:cNvSpPr txBox="1"/>
          <p:nvPr/>
        </p:nvSpPr>
        <p:spPr>
          <a:xfrm>
            <a:off x="2155627" y="3460899"/>
            <a:ext cx="795411" cy="415498"/>
          </a:xfrm>
          <a:prstGeom prst="rect">
            <a:avLst/>
          </a:prstGeom>
          <a:noFill/>
        </p:spPr>
        <p:txBody>
          <a:bodyPr wrap="none" rtlCol="0">
            <a:spAutoFit/>
          </a:bodyPr>
          <a:lstStyle/>
          <a:p>
            <a:r>
              <a:rPr lang="es-MX" sz="1050" dirty="0" smtClean="0">
                <a:solidFill>
                  <a:schemeClr val="bg1"/>
                </a:solidFill>
              </a:rPr>
              <a:t>Mayo: 23%</a:t>
            </a:r>
          </a:p>
          <a:p>
            <a:r>
              <a:rPr lang="es-MX" sz="1050" dirty="0" smtClean="0">
                <a:solidFill>
                  <a:schemeClr val="bg1"/>
                </a:solidFill>
              </a:rPr>
              <a:t>Abril: 21%</a:t>
            </a:r>
            <a:endParaRPr lang="es-AR" sz="1050" dirty="0">
              <a:solidFill>
                <a:schemeClr val="bg1"/>
              </a:solidFill>
            </a:endParaRPr>
          </a:p>
        </p:txBody>
      </p:sp>
      <p:sp>
        <p:nvSpPr>
          <p:cNvPr id="24" name="23 Flecha abajo"/>
          <p:cNvSpPr/>
          <p:nvPr/>
        </p:nvSpPr>
        <p:spPr>
          <a:xfrm rot="5400000">
            <a:off x="8107861" y="3230784"/>
            <a:ext cx="659545" cy="91196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2" name="31 Flecha abajo"/>
          <p:cNvSpPr/>
          <p:nvPr/>
        </p:nvSpPr>
        <p:spPr>
          <a:xfrm rot="5400000">
            <a:off x="8107861" y="3906413"/>
            <a:ext cx="659545" cy="91196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CuadroTexto"/>
          <p:cNvSpPr txBox="1"/>
          <p:nvPr/>
        </p:nvSpPr>
        <p:spPr>
          <a:xfrm>
            <a:off x="8150943" y="3488082"/>
            <a:ext cx="813545" cy="415498"/>
          </a:xfrm>
          <a:prstGeom prst="rect">
            <a:avLst/>
          </a:prstGeom>
          <a:noFill/>
        </p:spPr>
        <p:txBody>
          <a:bodyPr wrap="square" rtlCol="0">
            <a:spAutoFit/>
          </a:bodyPr>
          <a:lstStyle/>
          <a:p>
            <a:pPr algn="ctr"/>
            <a:r>
              <a:rPr lang="es-MX" sz="1050" dirty="0" smtClean="0">
                <a:solidFill>
                  <a:schemeClr val="bg1"/>
                </a:solidFill>
              </a:rPr>
              <a:t>Sin variaciones</a:t>
            </a:r>
            <a:endParaRPr lang="es-AR" sz="1050" dirty="0">
              <a:solidFill>
                <a:schemeClr val="bg1"/>
              </a:solidFill>
            </a:endParaRPr>
          </a:p>
        </p:txBody>
      </p:sp>
      <p:sp>
        <p:nvSpPr>
          <p:cNvPr id="41" name="40 CuadroTexto"/>
          <p:cNvSpPr txBox="1"/>
          <p:nvPr/>
        </p:nvSpPr>
        <p:spPr>
          <a:xfrm>
            <a:off x="8150943" y="4146787"/>
            <a:ext cx="813545" cy="415498"/>
          </a:xfrm>
          <a:prstGeom prst="rect">
            <a:avLst/>
          </a:prstGeom>
          <a:noFill/>
        </p:spPr>
        <p:txBody>
          <a:bodyPr wrap="square" rtlCol="0">
            <a:spAutoFit/>
          </a:bodyPr>
          <a:lstStyle/>
          <a:p>
            <a:pPr algn="ctr"/>
            <a:r>
              <a:rPr lang="es-MX" sz="1050" dirty="0" smtClean="0">
                <a:solidFill>
                  <a:schemeClr val="bg1"/>
                </a:solidFill>
              </a:rPr>
              <a:t>Sin variaciones</a:t>
            </a:r>
            <a:endParaRPr lang="es-AR" sz="1050" dirty="0">
              <a:solidFill>
                <a:schemeClr val="bg1"/>
              </a:solidFill>
            </a:endParaRPr>
          </a:p>
        </p:txBody>
      </p:sp>
    </p:spTree>
    <p:extLst>
      <p:ext uri="{BB962C8B-B14F-4D97-AF65-F5344CB8AC3E}">
        <p14:creationId xmlns:p14="http://schemas.microsoft.com/office/powerpoint/2010/main" val="98552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050657"/>
            <a:ext cx="5470565" cy="5330671"/>
            <a:chOff x="2989867" y="1050657"/>
            <a:chExt cx="5470565" cy="5330671"/>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93499" y="1050657"/>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60487" y="1316597"/>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281247"/>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2" y="2609617"/>
            <a:ext cx="3684528"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Servicio Penitenciario Federal (SPF) se compone de 28 cárceles y 10 alcaidías distribuidas en todo el territorio nacional.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s-AR"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25" name="124 Rectángulo"/>
          <p:cNvSpPr/>
          <p:nvPr/>
        </p:nvSpPr>
        <p:spPr>
          <a:xfrm>
            <a:off x="179512" y="4994012"/>
            <a:ext cx="3759968"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612775" y="6274985"/>
            <a:ext cx="7631633" cy="400110"/>
          </a:xfrm>
          <a:prstGeom prst="rect">
            <a:avLst/>
          </a:prstGeom>
        </p:spPr>
        <p:txBody>
          <a:bodyPr wrap="square">
            <a:spAutoFit/>
          </a:bodyPr>
          <a:lstStyle/>
          <a:p>
            <a:r>
              <a:rPr lang="es-MX" sz="2000" dirty="0" smtClean="0">
                <a:solidFill>
                  <a:schemeClr val="bg1"/>
                </a:solidFill>
                <a:latin typeface="Arial" pitchFamily="34" charset="0"/>
                <a:cs typeface="Arial" pitchFamily="34" charset="0"/>
              </a:rPr>
              <a:t>A continuación se detalla la población alojada en cada unidad…</a:t>
            </a:r>
            <a:endParaRPr lang="es-AR"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2830525332"/>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2352191795"/>
              </p:ext>
            </p:extLst>
          </p:nvPr>
        </p:nvGraphicFramePr>
        <p:xfrm>
          <a:off x="262696" y="1534789"/>
          <a:ext cx="8424936" cy="1804011"/>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005478"/>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198800" y="1221121"/>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15% del total</a:t>
            </a:r>
            <a:endParaRPr lang="es-AR" sz="900" dirty="0">
              <a:latin typeface="Arial" pitchFamily="34" charset="0"/>
              <a:cs typeface="Arial" pitchFamily="34" charset="0"/>
            </a:endParaRPr>
          </a:p>
        </p:txBody>
      </p:sp>
      <p:sp>
        <p:nvSpPr>
          <p:cNvPr id="24" name="23 Llamada con línea 1"/>
          <p:cNvSpPr/>
          <p:nvPr/>
        </p:nvSpPr>
        <p:spPr>
          <a:xfrm>
            <a:off x="2422936" y="1185117"/>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17% del total</a:t>
            </a:r>
            <a:endParaRPr lang="es-AR" sz="900" dirty="0">
              <a:latin typeface="Arial" pitchFamily="34" charset="0"/>
              <a:cs typeface="Arial" pitchFamily="34" charset="0"/>
            </a:endParaRPr>
          </a:p>
        </p:txBody>
      </p:sp>
      <p:sp>
        <p:nvSpPr>
          <p:cNvPr id="32" name="31 Llamada con línea 1"/>
          <p:cNvSpPr/>
          <p:nvPr/>
        </p:nvSpPr>
        <p:spPr>
          <a:xfrm>
            <a:off x="6311368" y="3895517"/>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latin typeface="Arial" pitchFamily="34" charset="0"/>
                <a:cs typeface="Arial" pitchFamily="34" charset="0"/>
              </a:rPr>
              <a:t>5</a:t>
            </a:r>
            <a:r>
              <a:rPr lang="es-MX" sz="900" dirty="0" smtClean="0">
                <a:latin typeface="Arial" pitchFamily="34" charset="0"/>
                <a:cs typeface="Arial" pitchFamily="34" charset="0"/>
              </a:rPr>
              <a:t>% del total</a:t>
            </a:r>
            <a:endParaRPr lang="es-AR" sz="900" dirty="0">
              <a:latin typeface="Arial" pitchFamily="34" charset="0"/>
              <a:cs typeface="Arial" pitchFamily="34" charset="0"/>
            </a:endParaRPr>
          </a:p>
        </p:txBody>
      </p:sp>
      <p:sp>
        <p:nvSpPr>
          <p:cNvPr id="42" name="41 Rectángulo"/>
          <p:cNvSpPr/>
          <p:nvPr/>
        </p:nvSpPr>
        <p:spPr>
          <a:xfrm>
            <a:off x="1595369" y="3292582"/>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71681" y="3303215"/>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41125"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9214"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Candelaria</a:t>
            </a:r>
            <a:endParaRPr lang="es-AR" sz="700" dirty="0">
              <a:latin typeface="Arial" pitchFamily="34" charset="0"/>
              <a:cs typeface="Arial" pitchFamily="34" charset="0"/>
            </a:endParaRPr>
          </a:p>
        </p:txBody>
      </p:sp>
      <p:sp>
        <p:nvSpPr>
          <p:cNvPr id="60" name="59 Rectángulo"/>
          <p:cNvSpPr/>
          <p:nvPr/>
        </p:nvSpPr>
        <p:spPr>
          <a:xfrm>
            <a:off x="3177381"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CAABA</a:t>
            </a:r>
            <a:endParaRPr lang="es-AR" sz="600" dirty="0">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422638" y="530699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6998375"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534253"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292979"/>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1005586" y="3299598"/>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95073"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4" name="73 CuadroTexto"/>
          <p:cNvSpPr txBox="1"/>
          <p:nvPr/>
        </p:nvSpPr>
        <p:spPr>
          <a:xfrm>
            <a:off x="251769" y="6118493"/>
            <a:ext cx="8640711" cy="646331"/>
          </a:xfrm>
          <a:prstGeom prst="rect">
            <a:avLst/>
          </a:prstGeom>
          <a:noFill/>
        </p:spPr>
        <p:txBody>
          <a:bodyPr wrap="square" rtlCol="0">
            <a:spAutoFit/>
          </a:bodyPr>
          <a:lstStyle/>
          <a:p>
            <a:r>
              <a:rPr lang="es-MX" b="1" dirty="0" smtClean="0">
                <a:solidFill>
                  <a:schemeClr val="bg1"/>
                </a:solidFill>
                <a:latin typeface="Arial" pitchFamily="34" charset="0"/>
                <a:cs typeface="Arial" pitchFamily="34" charset="0"/>
              </a:rPr>
              <a:t>Los complejos penitenciarios de AMBA mantienen una alta concentración de población.    </a:t>
            </a:r>
            <a:endParaRPr lang="es-AR" b="1" dirty="0">
              <a:solidFill>
                <a:schemeClr val="bg1"/>
              </a:solidFill>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absolutos</a:t>
            </a:r>
          </a:p>
          <a:p>
            <a:pPr algn="ctr"/>
            <a:r>
              <a:rPr lang="es-MX" sz="1400" dirty="0" smtClean="0">
                <a:latin typeface="Arial" pitchFamily="34" charset="0"/>
                <a:cs typeface="Arial" pitchFamily="34" charset="0"/>
              </a:rPr>
              <a:t>Población penal al 26/06/2014: </a:t>
            </a:r>
            <a:r>
              <a:rPr lang="es-MX" sz="1400" b="1" dirty="0" smtClean="0">
                <a:solidFill>
                  <a:schemeClr val="accent6">
                    <a:lumMod val="75000"/>
                  </a:schemeClr>
                </a:solidFill>
                <a:latin typeface="Arial" pitchFamily="34" charset="0"/>
                <a:cs typeface="Arial" pitchFamily="34" charset="0"/>
              </a:rPr>
              <a:t>10.111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3" name="72 CuadroTexto"/>
          <p:cNvSpPr txBox="1"/>
          <p:nvPr/>
        </p:nvSpPr>
        <p:spPr>
          <a:xfrm>
            <a:off x="96328" y="5733836"/>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a:t>
            </a:r>
            <a:r>
              <a:rPr lang="es-MX" sz="800" dirty="0" smtClean="0">
                <a:latin typeface="Arial" pitchFamily="34" charset="0"/>
                <a:cs typeface="Arial" pitchFamily="34" charset="0"/>
              </a:rPr>
              <a:t>Junio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2838346018"/>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1144715168"/>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292582"/>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292582"/>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Candelaria</a:t>
            </a:r>
            <a:endParaRPr lang="es-AR" sz="700" dirty="0">
              <a:solidFill>
                <a:prstClr val="white"/>
              </a:solidFill>
              <a:latin typeface="Arial" pitchFamily="34" charset="0"/>
              <a:cs typeface="Arial" pitchFamily="34" charset="0"/>
            </a:endParaRPr>
          </a:p>
        </p:txBody>
      </p:sp>
      <p:sp>
        <p:nvSpPr>
          <p:cNvPr id="60" name="59 Rectángulo"/>
          <p:cNvSpPr/>
          <p:nvPr/>
        </p:nvSpPr>
        <p:spPr>
          <a:xfrm>
            <a:off x="3177381"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Pre egreso.</a:t>
            </a:r>
          </a:p>
          <a:p>
            <a:pPr algn="ctr"/>
            <a:r>
              <a:rPr lang="es-MX" sz="600" dirty="0" smtClean="0">
                <a:solidFill>
                  <a:prstClr val="white"/>
                </a:solidFill>
                <a:latin typeface="Arial" pitchFamily="34" charset="0"/>
                <a:cs typeface="Arial" pitchFamily="34" charset="0"/>
              </a:rPr>
              <a:t>CAABA</a:t>
            </a:r>
            <a:endParaRPr lang="es-AR" sz="600" dirty="0">
              <a:solidFill>
                <a:prstClr val="white"/>
              </a:solidFill>
              <a:latin typeface="Arial" pitchFamily="34" charset="0"/>
              <a:cs typeface="Arial" pitchFamily="34" charset="0"/>
            </a:endParaRPr>
          </a:p>
        </p:txBody>
      </p:sp>
      <p:sp>
        <p:nvSpPr>
          <p:cNvPr id="61" name="60 Rectángulo"/>
          <p:cNvSpPr/>
          <p:nvPr/>
        </p:nvSpPr>
        <p:spPr>
          <a:xfrm>
            <a:off x="37519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29258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140543" y="6093296"/>
            <a:ext cx="8895953" cy="584775"/>
          </a:xfrm>
          <a:prstGeom prst="rect">
            <a:avLst/>
          </a:prstGeom>
          <a:noFill/>
        </p:spPr>
        <p:txBody>
          <a:bodyPr wrap="square" rtlCol="0">
            <a:spAutoFit/>
          </a:bodyPr>
          <a:lstStyle/>
          <a:p>
            <a:r>
              <a:rPr lang="es-MX" sz="1600" b="1" dirty="0" smtClean="0">
                <a:solidFill>
                  <a:schemeClr val="bg1"/>
                </a:solidFill>
                <a:latin typeface="Arial" pitchFamily="34" charset="0"/>
                <a:cs typeface="Arial" pitchFamily="34" charset="0"/>
              </a:rPr>
              <a:t>Se concentra el incremento de la población en el CPF I, en la Unidad 6 de Rawson, en el CPF JA y en la Unidad 31 a raíz de los traslados de detenidos desde el CPF II. </a:t>
            </a:r>
            <a:endParaRPr lang="es-AR" sz="1600" b="1" dirty="0">
              <a:solidFill>
                <a:schemeClr val="bg1"/>
              </a:solidFill>
              <a:latin typeface="Arial" pitchFamily="34" charset="0"/>
              <a:cs typeface="Arial" pitchFamily="34" charset="0"/>
            </a:endParaRPr>
          </a:p>
        </p:txBody>
      </p:sp>
      <p:sp>
        <p:nvSpPr>
          <p:cNvPr id="78" name="2 Marcador de contenido"/>
          <p:cNvSpPr txBox="1">
            <a:spLocks/>
          </p:cNvSpPr>
          <p:nvPr/>
        </p:nvSpPr>
        <p:spPr>
          <a:xfrm>
            <a:off x="4099940" y="1014021"/>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73" name="72 CuadroTexto"/>
          <p:cNvSpPr txBox="1"/>
          <p:nvPr/>
        </p:nvSpPr>
        <p:spPr>
          <a:xfrm>
            <a:off x="96328" y="5733836"/>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a:t>
            </a:r>
            <a:r>
              <a:rPr lang="es-MX" sz="800" dirty="0" smtClean="0">
                <a:latin typeface="Arial" pitchFamily="34" charset="0"/>
                <a:cs typeface="Arial" pitchFamily="34" charset="0"/>
              </a:rPr>
              <a:t>Junio 2014</a:t>
            </a:r>
            <a:endParaRPr lang="es-AR" sz="800" dirty="0">
              <a:latin typeface="Arial" pitchFamily="34" charset="0"/>
              <a:cs typeface="Arial" pitchFamily="34" charset="0"/>
            </a:endParaRPr>
          </a:p>
        </p:txBody>
      </p:sp>
      <p:sp>
        <p:nvSpPr>
          <p:cNvPr id="2" name="1 CuadroTexto"/>
          <p:cNvSpPr txBox="1"/>
          <p:nvPr/>
        </p:nvSpPr>
        <p:spPr>
          <a:xfrm>
            <a:off x="250171" y="981439"/>
            <a:ext cx="786362" cy="369332"/>
          </a:xfrm>
          <a:prstGeom prst="rect">
            <a:avLst/>
          </a:prstGeom>
          <a:noFill/>
          <a:ln>
            <a:solidFill>
              <a:schemeClr val="bg1">
                <a:lumMod val="65000"/>
              </a:schemeClr>
            </a:solidFill>
          </a:ln>
        </p:spPr>
        <p:txBody>
          <a:bodyPr wrap="square" rtlCol="0" anchor="ctr">
            <a:spAutoFit/>
          </a:bodyPr>
          <a:lstStyle/>
          <a:p>
            <a:pPr algn="ctr"/>
            <a:r>
              <a:rPr lang="es-MX" sz="900" dirty="0"/>
              <a:t>Abril: 1956</a:t>
            </a:r>
          </a:p>
          <a:p>
            <a:pPr algn="ctr"/>
            <a:r>
              <a:rPr lang="es-MX" sz="900" dirty="0" smtClean="0"/>
              <a:t>Marzo: 1889</a:t>
            </a:r>
          </a:p>
        </p:txBody>
      </p:sp>
      <p:sp>
        <p:nvSpPr>
          <p:cNvPr id="74" name="73 Llamada con línea 1"/>
          <p:cNvSpPr/>
          <p:nvPr/>
        </p:nvSpPr>
        <p:spPr>
          <a:xfrm>
            <a:off x="6690436" y="3627042"/>
            <a:ext cx="2202044"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solidFill>
                  <a:prstClr val="white"/>
                </a:solidFill>
                <a:latin typeface="Arial" pitchFamily="34" charset="0"/>
                <a:cs typeface="Arial" pitchFamily="34" charset="0"/>
              </a:rPr>
              <a:t>Resolución del 7/05 habilita traslado de detenidos por crímenes de Lesa humanidad a la unidad .                          La composición actual  es de 95 mujeres y 100 “adultos mayores”, tal como los denomina el SPF en el parte</a:t>
            </a:r>
            <a:endParaRPr lang="es-AR" sz="900" dirty="0">
              <a:solidFill>
                <a:prstClr val="white"/>
              </a:solidFill>
              <a:latin typeface="Arial" pitchFamily="34" charset="0"/>
              <a:cs typeface="Arial" pitchFamily="34" charset="0"/>
            </a:endParaRPr>
          </a:p>
        </p:txBody>
      </p:sp>
      <p:cxnSp>
        <p:nvCxnSpPr>
          <p:cNvPr id="4" name="3 Conector recto de flecha"/>
          <p:cNvCxnSpPr/>
          <p:nvPr/>
        </p:nvCxnSpPr>
        <p:spPr>
          <a:xfrm flipV="1">
            <a:off x="5866190" y="4221088"/>
            <a:ext cx="36199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74 CuadroTexto"/>
          <p:cNvSpPr txBox="1"/>
          <p:nvPr/>
        </p:nvSpPr>
        <p:spPr>
          <a:xfrm>
            <a:off x="4441701" y="2136517"/>
            <a:ext cx="755415" cy="369332"/>
          </a:xfrm>
          <a:prstGeom prst="rect">
            <a:avLst/>
          </a:prstGeom>
          <a:noFill/>
          <a:ln>
            <a:solidFill>
              <a:schemeClr val="bg1">
                <a:lumMod val="65000"/>
              </a:schemeClr>
            </a:solidFill>
          </a:ln>
        </p:spPr>
        <p:txBody>
          <a:bodyPr wrap="square" rtlCol="0" anchor="ctr">
            <a:spAutoFit/>
          </a:bodyPr>
          <a:lstStyle/>
          <a:p>
            <a:pPr algn="ctr"/>
            <a:r>
              <a:rPr lang="es-MX" sz="900" dirty="0"/>
              <a:t>Abril: </a:t>
            </a:r>
            <a:r>
              <a:rPr lang="es-MX" sz="900" dirty="0" smtClean="0"/>
              <a:t>442</a:t>
            </a:r>
            <a:endParaRPr lang="es-MX" sz="900" dirty="0"/>
          </a:p>
          <a:p>
            <a:pPr algn="ctr"/>
            <a:r>
              <a:rPr lang="es-MX" sz="900" dirty="0" smtClean="0"/>
              <a:t>Marzo: 457</a:t>
            </a:r>
          </a:p>
        </p:txBody>
      </p:sp>
      <p:sp>
        <p:nvSpPr>
          <p:cNvPr id="76" name="75 CuadroTexto"/>
          <p:cNvSpPr txBox="1"/>
          <p:nvPr/>
        </p:nvSpPr>
        <p:spPr>
          <a:xfrm>
            <a:off x="5709122" y="3867145"/>
            <a:ext cx="755415" cy="369332"/>
          </a:xfrm>
          <a:prstGeom prst="rect">
            <a:avLst/>
          </a:prstGeom>
          <a:noFill/>
          <a:ln>
            <a:solidFill>
              <a:schemeClr val="bg1">
                <a:lumMod val="65000"/>
              </a:schemeClr>
            </a:solidFill>
          </a:ln>
        </p:spPr>
        <p:txBody>
          <a:bodyPr wrap="square" rtlCol="0" anchor="ctr">
            <a:spAutoFit/>
          </a:bodyPr>
          <a:lstStyle/>
          <a:p>
            <a:pPr algn="ctr"/>
            <a:r>
              <a:rPr lang="es-MX" sz="900" dirty="0" smtClean="0"/>
              <a:t>Abril: 512</a:t>
            </a:r>
            <a:endParaRPr lang="es-MX" sz="900" dirty="0"/>
          </a:p>
          <a:p>
            <a:pPr algn="ctr"/>
            <a:r>
              <a:rPr lang="es-MX" sz="900" dirty="0" smtClean="0"/>
              <a:t>Marzo: 507</a:t>
            </a: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Evolución de la población durante el semestre</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510098564"/>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3634054294"/>
              </p:ext>
            </p:extLst>
          </p:nvPr>
        </p:nvGraphicFramePr>
        <p:xfrm>
          <a:off x="262696" y="1534789"/>
          <a:ext cx="8424936" cy="1804011"/>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292582"/>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303215"/>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301605"/>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Candelaria</a:t>
            </a:r>
            <a:endParaRPr lang="es-AR" sz="700" dirty="0">
              <a:solidFill>
                <a:prstClr val="white"/>
              </a:solidFill>
              <a:latin typeface="Arial" pitchFamily="34" charset="0"/>
              <a:cs typeface="Arial" pitchFamily="34" charset="0"/>
            </a:endParaRPr>
          </a:p>
        </p:txBody>
      </p:sp>
      <p:sp>
        <p:nvSpPr>
          <p:cNvPr id="60" name="59 Rectángulo"/>
          <p:cNvSpPr/>
          <p:nvPr/>
        </p:nvSpPr>
        <p:spPr>
          <a:xfrm>
            <a:off x="3177381"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Pre egreso.</a:t>
            </a:r>
          </a:p>
          <a:p>
            <a:pPr algn="ctr"/>
            <a:r>
              <a:rPr lang="es-MX" sz="600" dirty="0" smtClean="0">
                <a:solidFill>
                  <a:prstClr val="white"/>
                </a:solidFill>
                <a:latin typeface="Arial" pitchFamily="34" charset="0"/>
                <a:cs typeface="Arial" pitchFamily="34" charset="0"/>
              </a:rPr>
              <a:t>CAABA</a:t>
            </a:r>
            <a:endParaRPr lang="es-AR" sz="600" dirty="0">
              <a:solidFill>
                <a:prstClr val="white"/>
              </a:solidFill>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30699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98375"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534253"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292979"/>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299598"/>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301605"/>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4" name="73 CuadroTexto"/>
          <p:cNvSpPr txBox="1"/>
          <p:nvPr/>
        </p:nvSpPr>
        <p:spPr>
          <a:xfrm>
            <a:off x="97979" y="6093296"/>
            <a:ext cx="8961015" cy="646331"/>
          </a:xfrm>
          <a:prstGeom prst="rect">
            <a:avLst/>
          </a:prstGeom>
          <a:noFill/>
        </p:spPr>
        <p:txBody>
          <a:bodyPr wrap="square" rtlCol="0">
            <a:spAutoFit/>
          </a:bodyPr>
          <a:lstStyle/>
          <a:p>
            <a:r>
              <a:rPr lang="es-MX" sz="1200" b="1" dirty="0" smtClean="0">
                <a:solidFill>
                  <a:prstClr val="white"/>
                </a:solidFill>
                <a:latin typeface="Arial" pitchFamily="34" charset="0"/>
                <a:cs typeface="Arial" pitchFamily="34" charset="0"/>
              </a:rPr>
              <a:t>La Unidad 31 y el CPFJA son dos dependencias en las que el incremento es alto en términos absolutos pero también en relación a la proporción de detenidos alojados allí previamente. El CPFJA percibió un incremento del 14%, y en el caso de la Unidad 31 la suba es del 43% en relación a la cantidad de detenidos a fines del 2013. </a:t>
            </a:r>
            <a:endParaRPr lang="es-AR" sz="1200" b="1" dirty="0">
              <a:solidFill>
                <a:prstClr val="white"/>
              </a:solidFill>
              <a:latin typeface="Arial" pitchFamily="34" charset="0"/>
              <a:cs typeface="Arial" pitchFamily="34" charset="0"/>
            </a:endParaRPr>
          </a:p>
        </p:txBody>
      </p:sp>
      <p:sp>
        <p:nvSpPr>
          <p:cNvPr id="73" name="72 CuadroTexto"/>
          <p:cNvSpPr txBox="1"/>
          <p:nvPr/>
        </p:nvSpPr>
        <p:spPr>
          <a:xfrm>
            <a:off x="96328" y="5733836"/>
            <a:ext cx="2912977"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a:t>
            </a:r>
            <a:r>
              <a:rPr lang="es-MX" sz="800" dirty="0" smtClean="0">
                <a:solidFill>
                  <a:prstClr val="black"/>
                </a:solidFill>
                <a:latin typeface="Arial" pitchFamily="34" charset="0"/>
                <a:cs typeface="Arial" pitchFamily="34" charset="0"/>
              </a:rPr>
              <a:t>Junio 2014</a:t>
            </a:r>
            <a:endParaRPr lang="es-AR" sz="800" dirty="0">
              <a:solidFill>
                <a:prstClr val="black"/>
              </a:solidFill>
              <a:latin typeface="Arial" pitchFamily="34" charset="0"/>
              <a:cs typeface="Arial" pitchFamily="34" charset="0"/>
            </a:endParaRPr>
          </a:p>
        </p:txBody>
      </p:sp>
      <p:sp>
        <p:nvSpPr>
          <p:cNvPr id="4" name="3 Llamada rectangular redondeada"/>
          <p:cNvSpPr/>
          <p:nvPr/>
        </p:nvSpPr>
        <p:spPr>
          <a:xfrm>
            <a:off x="580336" y="1078921"/>
            <a:ext cx="563501" cy="261847"/>
          </a:xfrm>
          <a:prstGeom prst="wedgeRoundRectCallout">
            <a:avLst>
              <a:gd name="adj1" fmla="val 1467"/>
              <a:gd name="adj2" fmla="val 114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+83</a:t>
            </a:r>
            <a:endParaRPr lang="es-AR" sz="1600" dirty="0"/>
          </a:p>
        </p:txBody>
      </p:sp>
      <p:sp>
        <p:nvSpPr>
          <p:cNvPr id="76" name="75 Llamada rectangular redondeada"/>
          <p:cNvSpPr/>
          <p:nvPr/>
        </p:nvSpPr>
        <p:spPr>
          <a:xfrm>
            <a:off x="2280307" y="1294945"/>
            <a:ext cx="563501" cy="261847"/>
          </a:xfrm>
          <a:prstGeom prst="wedgeRoundRectCallout">
            <a:avLst>
              <a:gd name="adj1" fmla="val 1467"/>
              <a:gd name="adj2" fmla="val 114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+64</a:t>
            </a:r>
            <a:endParaRPr lang="es-AR" sz="1600" dirty="0"/>
          </a:p>
        </p:txBody>
      </p:sp>
      <p:sp>
        <p:nvSpPr>
          <p:cNvPr id="77" name="76 Llamada rectangular redondeada"/>
          <p:cNvSpPr/>
          <p:nvPr/>
        </p:nvSpPr>
        <p:spPr>
          <a:xfrm>
            <a:off x="4632188" y="2087033"/>
            <a:ext cx="563501" cy="261847"/>
          </a:xfrm>
          <a:prstGeom prst="wedgeRoundRectCallout">
            <a:avLst>
              <a:gd name="adj1" fmla="val 1467"/>
              <a:gd name="adj2" fmla="val 114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+34</a:t>
            </a:r>
            <a:endParaRPr lang="es-AR" sz="1600" dirty="0"/>
          </a:p>
        </p:txBody>
      </p:sp>
      <p:sp>
        <p:nvSpPr>
          <p:cNvPr id="78" name="77 Llamada rectangular redondeada"/>
          <p:cNvSpPr/>
          <p:nvPr/>
        </p:nvSpPr>
        <p:spPr>
          <a:xfrm>
            <a:off x="5886649" y="3861048"/>
            <a:ext cx="563501" cy="261847"/>
          </a:xfrm>
          <a:prstGeom prst="wedgeRoundRectCallout">
            <a:avLst>
              <a:gd name="adj1" fmla="val 1467"/>
              <a:gd name="adj2" fmla="val 114180"/>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dirty="0" smtClean="0"/>
              <a:t>+70</a:t>
            </a:r>
            <a:endParaRPr lang="es-AR" sz="1600" dirty="0"/>
          </a:p>
        </p:txBody>
      </p:sp>
      <p:sp>
        <p:nvSpPr>
          <p:cNvPr id="79" name="78 Llamada rectangular redondeada"/>
          <p:cNvSpPr/>
          <p:nvPr/>
        </p:nvSpPr>
        <p:spPr>
          <a:xfrm>
            <a:off x="7452320" y="4247273"/>
            <a:ext cx="563501" cy="261847"/>
          </a:xfrm>
          <a:prstGeom prst="wedgeRoundRectCallout">
            <a:avLst>
              <a:gd name="adj1" fmla="val 1467"/>
              <a:gd name="adj2" fmla="val 114180"/>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dirty="0" smtClean="0"/>
              <a:t>+59</a:t>
            </a:r>
            <a:endParaRPr lang="es-AR" sz="1600" dirty="0"/>
          </a:p>
        </p:txBody>
      </p:sp>
    </p:spTree>
    <p:extLst>
      <p:ext uri="{BB962C8B-B14F-4D97-AF65-F5344CB8AC3E}">
        <p14:creationId xmlns:p14="http://schemas.microsoft.com/office/powerpoint/2010/main" val="4108837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2002711018"/>
              </p:ext>
            </p:extLst>
          </p:nvPr>
        </p:nvGraphicFramePr>
        <p:xfrm>
          <a:off x="4932040" y="3673704"/>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1728824472"/>
              </p:ext>
            </p:extLst>
          </p:nvPr>
        </p:nvGraphicFramePr>
        <p:xfrm>
          <a:off x="755575" y="3398710"/>
          <a:ext cx="3879775" cy="1811611"/>
        </p:xfrm>
        <a:graphic>
          <a:graphicData uri="http://schemas.openxmlformats.org/drawingml/2006/chart">
            <c:chart xmlns:c="http://schemas.openxmlformats.org/drawingml/2006/chart" xmlns:r="http://schemas.openxmlformats.org/officeDocument/2006/relationships" r:id="rId4"/>
          </a:graphicData>
        </a:graphic>
      </p:graphicFrame>
      <p:sp>
        <p:nvSpPr>
          <p:cNvPr id="74" name="73 CuadroTexto"/>
          <p:cNvSpPr txBox="1"/>
          <p:nvPr/>
        </p:nvSpPr>
        <p:spPr>
          <a:xfrm>
            <a:off x="376486" y="5541279"/>
            <a:ext cx="955479"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10111</a:t>
            </a:r>
            <a:endParaRPr lang="es-AR" sz="700" dirty="0">
              <a:latin typeface="Arial" pitchFamily="34" charset="0"/>
              <a:cs typeface="Arial" pitchFamily="34" charset="0"/>
            </a:endParaRPr>
          </a:p>
        </p:txBody>
      </p:sp>
      <p:sp>
        <p:nvSpPr>
          <p:cNvPr id="75" name="74 CuadroTexto"/>
          <p:cNvSpPr txBox="1"/>
          <p:nvPr/>
        </p:nvSpPr>
        <p:spPr>
          <a:xfrm>
            <a:off x="1748830" y="5541279"/>
            <a:ext cx="1296144"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746 mujeres</a:t>
            </a:r>
            <a:endParaRPr lang="es-AR" sz="700" dirty="0">
              <a:latin typeface="Arial" pitchFamily="34" charset="0"/>
              <a:cs typeface="Arial" pitchFamily="34" charset="0"/>
            </a:endParaRPr>
          </a:p>
        </p:txBody>
      </p:sp>
      <p:graphicFrame>
        <p:nvGraphicFramePr>
          <p:cNvPr id="79" name="78 Tabla"/>
          <p:cNvGraphicFramePr>
            <a:graphicFrameLocks noGrp="1"/>
          </p:cNvGraphicFramePr>
          <p:nvPr>
            <p:extLst>
              <p:ext uri="{D42A27DB-BD31-4B8C-83A1-F6EECF244321}">
                <p14:modId xmlns:p14="http://schemas.microsoft.com/office/powerpoint/2010/main" val="1344587032"/>
              </p:ext>
            </p:extLst>
          </p:nvPr>
        </p:nvGraphicFramePr>
        <p:xfrm>
          <a:off x="189496" y="5240620"/>
          <a:ext cx="4454512" cy="708660"/>
        </p:xfrm>
        <a:graphic>
          <a:graphicData uri="http://schemas.openxmlformats.org/drawingml/2006/table">
            <a:tbl>
              <a:tblPr firstRow="1" bandRow="1">
                <a:tableStyleId>{5C22544A-7EE6-4342-B048-85BDC9FD1C3A}</a:tableStyleId>
              </a:tblPr>
              <a:tblGrid>
                <a:gridCol w="556814"/>
                <a:gridCol w="556814"/>
                <a:gridCol w="556814"/>
                <a:gridCol w="556814"/>
                <a:gridCol w="556814"/>
                <a:gridCol w="556814"/>
                <a:gridCol w="556814"/>
                <a:gridCol w="556814"/>
              </a:tblGrid>
              <a:tr h="149339">
                <a:tc gridSpan="8">
                  <a:txBody>
                    <a:bodyPr/>
                    <a:lstStyle/>
                    <a:p>
                      <a:pPr algn="ctr"/>
                      <a:r>
                        <a:rPr lang="es-MX" sz="1050" dirty="0" smtClean="0"/>
                        <a:t>Mujeres  encarceladas preventivamente</a:t>
                      </a:r>
                      <a:endParaRPr lang="es-AR" sz="1050" dirty="0"/>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r>
              <a:tr h="149339">
                <a:tc>
                  <a:txBody>
                    <a:bodyPr/>
                    <a:lstStyle/>
                    <a:p>
                      <a:pPr algn="ctr"/>
                      <a:r>
                        <a:rPr lang="es-MX" sz="900" dirty="0" smtClean="0"/>
                        <a:t>Oct</a:t>
                      </a:r>
                      <a:r>
                        <a:rPr lang="es-MX" sz="900" baseline="0" dirty="0" smtClean="0"/>
                        <a:t> ’13</a:t>
                      </a:r>
                      <a:endParaRPr lang="es-AR" sz="900" dirty="0"/>
                    </a:p>
                  </a:txBody>
                  <a:tcPr anchor="ctr"/>
                </a:tc>
                <a:tc>
                  <a:txBody>
                    <a:bodyPr/>
                    <a:lstStyle/>
                    <a:p>
                      <a:pPr algn="ctr"/>
                      <a:r>
                        <a:rPr lang="es-MX" sz="900" dirty="0" smtClean="0"/>
                        <a:t>Nov ‘13</a:t>
                      </a:r>
                      <a:endParaRPr lang="es-AR" sz="900" dirty="0"/>
                    </a:p>
                  </a:txBody>
                  <a:tcPr anchor="ctr"/>
                </a:tc>
                <a:tc>
                  <a:txBody>
                    <a:bodyPr/>
                    <a:lstStyle/>
                    <a:p>
                      <a:pPr algn="ctr"/>
                      <a:r>
                        <a:rPr lang="es-MX" sz="900" dirty="0" smtClean="0"/>
                        <a:t>Dic ’13</a:t>
                      </a:r>
                      <a:endParaRPr lang="es-AR" sz="900" dirty="0"/>
                    </a:p>
                  </a:txBody>
                  <a:tcPr anchor="ctr"/>
                </a:tc>
                <a:tc>
                  <a:txBody>
                    <a:bodyPr/>
                    <a:lstStyle/>
                    <a:p>
                      <a:pPr algn="ctr"/>
                      <a:r>
                        <a:rPr lang="es-MX" sz="900" dirty="0" smtClean="0"/>
                        <a:t>Ene ‘14 </a:t>
                      </a:r>
                      <a:endParaRPr lang="es-AR" sz="900" dirty="0"/>
                    </a:p>
                  </a:txBody>
                  <a:tcPr anchor="ctr"/>
                </a:tc>
                <a:tc>
                  <a:txBody>
                    <a:bodyPr/>
                    <a:lstStyle/>
                    <a:p>
                      <a:pPr algn="ctr"/>
                      <a:r>
                        <a:rPr lang="es-MX" sz="900" dirty="0" smtClean="0"/>
                        <a:t>Feb ’14</a:t>
                      </a:r>
                      <a:endParaRPr lang="es-AR" sz="900" dirty="0"/>
                    </a:p>
                  </a:txBody>
                  <a:tcPr anchor="ctr"/>
                </a:tc>
                <a:tc>
                  <a:txBody>
                    <a:bodyPr/>
                    <a:lstStyle/>
                    <a:p>
                      <a:pPr algn="ctr"/>
                      <a:r>
                        <a:rPr lang="es-MX" sz="900" dirty="0" smtClean="0"/>
                        <a:t>Mar ’14</a:t>
                      </a:r>
                      <a:endParaRPr lang="es-AR" sz="900" dirty="0"/>
                    </a:p>
                  </a:txBody>
                  <a:tcPr anchor="ctr"/>
                </a:tc>
                <a:tc>
                  <a:txBody>
                    <a:bodyPr/>
                    <a:lstStyle/>
                    <a:p>
                      <a:pPr algn="ctr"/>
                      <a:r>
                        <a:rPr lang="es-MX" sz="900" dirty="0" smtClean="0"/>
                        <a:t>Abr ‘14</a:t>
                      </a:r>
                      <a:endParaRPr lang="es-AR" sz="900" dirty="0"/>
                    </a:p>
                  </a:txBody>
                  <a:tcPr anchor="ctr"/>
                </a:tc>
                <a:tc>
                  <a:txBody>
                    <a:bodyPr/>
                    <a:lstStyle/>
                    <a:p>
                      <a:pPr algn="ctr"/>
                      <a:r>
                        <a:rPr lang="es-MX" sz="900" dirty="0" smtClean="0"/>
                        <a:t>May</a:t>
                      </a:r>
                      <a:r>
                        <a:rPr lang="es-MX" sz="900" baseline="0" dirty="0" smtClean="0"/>
                        <a:t>’14</a:t>
                      </a:r>
                      <a:r>
                        <a:rPr lang="es-MX" sz="900" dirty="0" smtClean="0"/>
                        <a:t> </a:t>
                      </a:r>
                      <a:endParaRPr lang="es-AR" sz="900" dirty="0"/>
                    </a:p>
                  </a:txBody>
                  <a:tcPr anchor="ctr"/>
                </a:tc>
              </a:tr>
              <a:tr h="149339">
                <a:tc>
                  <a:txBody>
                    <a:bodyPr/>
                    <a:lstStyle/>
                    <a:p>
                      <a:pPr algn="ctr"/>
                      <a:r>
                        <a:rPr lang="es-MX" sz="900" dirty="0" smtClean="0"/>
                        <a:t>61%</a:t>
                      </a:r>
                      <a:endParaRPr lang="es-AR" sz="900" dirty="0"/>
                    </a:p>
                  </a:txBody>
                  <a:tcPr anchor="ctr"/>
                </a:tc>
                <a:tc>
                  <a:txBody>
                    <a:bodyPr/>
                    <a:lstStyle/>
                    <a:p>
                      <a:pPr algn="ctr"/>
                      <a:r>
                        <a:rPr lang="es-MX" sz="900" dirty="0" smtClean="0"/>
                        <a:t>62%</a:t>
                      </a:r>
                      <a:endParaRPr lang="es-AR" sz="900" dirty="0"/>
                    </a:p>
                  </a:txBody>
                  <a:tcPr anchor="ctr"/>
                </a:tc>
                <a:tc>
                  <a:txBody>
                    <a:bodyPr/>
                    <a:lstStyle/>
                    <a:p>
                      <a:pPr algn="ctr"/>
                      <a:r>
                        <a:rPr lang="es-MX" sz="900" dirty="0" smtClean="0"/>
                        <a:t>62%</a:t>
                      </a:r>
                      <a:endParaRPr lang="es-AR" sz="900" dirty="0"/>
                    </a:p>
                  </a:txBody>
                  <a:tcPr anchor="ctr"/>
                </a:tc>
                <a:tc>
                  <a:txBody>
                    <a:bodyPr/>
                    <a:lstStyle/>
                    <a:p>
                      <a:pPr algn="ctr"/>
                      <a:r>
                        <a:rPr lang="es-MX" sz="900" dirty="0" smtClean="0"/>
                        <a:t>64%</a:t>
                      </a:r>
                      <a:endParaRPr lang="es-AR" sz="900" dirty="0"/>
                    </a:p>
                  </a:txBody>
                  <a:tcPr anchor="ctr"/>
                </a:tc>
                <a:tc>
                  <a:txBody>
                    <a:bodyPr/>
                    <a:lstStyle/>
                    <a:p>
                      <a:pPr algn="ctr"/>
                      <a:r>
                        <a:rPr lang="es-MX" sz="900" dirty="0" smtClean="0"/>
                        <a:t>65%</a:t>
                      </a:r>
                      <a:endParaRPr lang="es-AR" sz="900" dirty="0"/>
                    </a:p>
                  </a:txBody>
                  <a:tcPr anchor="ctr"/>
                </a:tc>
                <a:tc>
                  <a:txBody>
                    <a:bodyPr/>
                    <a:lstStyle/>
                    <a:p>
                      <a:pPr algn="ctr"/>
                      <a:r>
                        <a:rPr lang="es-MX" sz="900" dirty="0" smtClean="0"/>
                        <a:t>65%</a:t>
                      </a:r>
                      <a:endParaRPr lang="es-AR" sz="900" dirty="0"/>
                    </a:p>
                  </a:txBody>
                  <a:tcPr anchor="ctr"/>
                </a:tc>
                <a:tc>
                  <a:txBody>
                    <a:bodyPr/>
                    <a:lstStyle/>
                    <a:p>
                      <a:pPr algn="ctr"/>
                      <a:r>
                        <a:rPr lang="es-MX" sz="900" dirty="0" smtClean="0"/>
                        <a:t>67%</a:t>
                      </a:r>
                      <a:endParaRPr lang="es-AR" sz="900" dirty="0"/>
                    </a:p>
                  </a:txBody>
                  <a:tcPr anchor="ctr"/>
                </a:tc>
                <a:tc>
                  <a:txBody>
                    <a:bodyPr/>
                    <a:lstStyle/>
                    <a:p>
                      <a:pPr algn="ctr"/>
                      <a:r>
                        <a:rPr lang="es-MX" sz="900" dirty="0" smtClean="0"/>
                        <a:t>66%</a:t>
                      </a:r>
                      <a:endParaRPr lang="es-AR" sz="900" dirty="0"/>
                    </a:p>
                  </a:txBody>
                  <a:tcPr anchor="ctr"/>
                </a:tc>
              </a:tr>
            </a:tbl>
          </a:graphicData>
        </a:graphic>
      </p:graphicFrame>
      <p:graphicFrame>
        <p:nvGraphicFramePr>
          <p:cNvPr id="82" name="81 Gráfico"/>
          <p:cNvGraphicFramePr/>
          <p:nvPr>
            <p:extLst>
              <p:ext uri="{D42A27DB-BD31-4B8C-83A1-F6EECF244321}">
                <p14:modId xmlns:p14="http://schemas.microsoft.com/office/powerpoint/2010/main" val="4353548"/>
              </p:ext>
            </p:extLst>
          </p:nvPr>
        </p:nvGraphicFramePr>
        <p:xfrm>
          <a:off x="2663081" y="1421120"/>
          <a:ext cx="5941367" cy="944852"/>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759915" y="1095922"/>
            <a:ext cx="3935069" cy="400110"/>
          </a:xfrm>
          <a:prstGeom prst="rect">
            <a:avLst/>
          </a:prstGeom>
          <a:noFill/>
        </p:spPr>
        <p:txBody>
          <a:bodyPr wrap="square" rtlCol="0">
            <a:spAutoFit/>
          </a:bodyPr>
          <a:lstStyle/>
          <a:p>
            <a:pPr algn="ctr"/>
            <a:r>
              <a:rPr lang="es-MX" sz="1000" b="1" dirty="0" smtClean="0">
                <a:latin typeface="Arial" pitchFamily="34" charset="0"/>
                <a:cs typeface="Arial" pitchFamily="34" charset="0"/>
              </a:rPr>
              <a:t>Evolución de cantidad de detenidas. Octubre 2013 - Junio  2014</a:t>
            </a:r>
          </a:p>
        </p:txBody>
      </p:sp>
      <p:sp>
        <p:nvSpPr>
          <p:cNvPr id="84" name="83 CuadroTexto"/>
          <p:cNvSpPr txBox="1"/>
          <p:nvPr/>
        </p:nvSpPr>
        <p:spPr>
          <a:xfrm>
            <a:off x="837803" y="2895532"/>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detenidas</a:t>
            </a:r>
          </a:p>
        </p:txBody>
      </p:sp>
      <p:sp>
        <p:nvSpPr>
          <p:cNvPr id="85" name="1 Título"/>
          <p:cNvSpPr txBox="1">
            <a:spLocks/>
          </p:cNvSpPr>
          <p:nvPr/>
        </p:nvSpPr>
        <p:spPr>
          <a:xfrm>
            <a:off x="265773" y="1196752"/>
            <a:ext cx="2131129"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dirty="0">
                <a:solidFill>
                  <a:srgbClr val="1F497D">
                    <a:lumMod val="75000"/>
                  </a:srgbClr>
                </a:solidFill>
                <a:latin typeface="Arial" pitchFamily="34" charset="0"/>
                <a:cs typeface="Arial" pitchFamily="34" charset="0"/>
              </a:rPr>
              <a:t>En </a:t>
            </a:r>
            <a:r>
              <a:rPr lang="es-MX" sz="1400" b="1" dirty="0" smtClean="0">
                <a:solidFill>
                  <a:srgbClr val="1F497D">
                    <a:lumMod val="75000"/>
                  </a:srgbClr>
                </a:solidFill>
                <a:latin typeface="Arial" pitchFamily="34" charset="0"/>
                <a:cs typeface="Arial" pitchFamily="34" charset="0"/>
              </a:rPr>
              <a:t>junio de </a:t>
            </a:r>
            <a:r>
              <a:rPr lang="es-MX" sz="1400" b="1" dirty="0">
                <a:solidFill>
                  <a:srgbClr val="1F497D">
                    <a:lumMod val="75000"/>
                  </a:srgbClr>
                </a:solidFill>
                <a:latin typeface="Arial" pitchFamily="34" charset="0"/>
                <a:cs typeface="Arial" pitchFamily="34" charset="0"/>
              </a:rPr>
              <a:t>2014 son </a:t>
            </a:r>
            <a:r>
              <a:rPr lang="es-MX" sz="1400" b="1" dirty="0" smtClean="0">
                <a:solidFill>
                  <a:srgbClr val="1F497D">
                    <a:lumMod val="75000"/>
                  </a:srgbClr>
                </a:solidFill>
                <a:latin typeface="Arial" pitchFamily="34" charset="0"/>
                <a:cs typeface="Arial" pitchFamily="34" charset="0"/>
              </a:rPr>
              <a:t>730 </a:t>
            </a:r>
            <a:r>
              <a:rPr lang="es-MX" sz="1400" b="1" dirty="0">
                <a:solidFill>
                  <a:srgbClr val="1F497D">
                    <a:lumMod val="75000"/>
                  </a:srgbClr>
                </a:solidFill>
                <a:latin typeface="Arial" pitchFamily="34" charset="0"/>
                <a:cs typeface="Arial" pitchFamily="34" charset="0"/>
              </a:rPr>
              <a:t>las mujeres  </a:t>
            </a:r>
            <a:r>
              <a:rPr lang="es-MX" sz="1400" b="1" dirty="0" smtClean="0">
                <a:solidFill>
                  <a:srgbClr val="1F497D">
                    <a:lumMod val="75000"/>
                  </a:srgbClr>
                </a:solidFill>
                <a:latin typeface="Arial" pitchFamily="34" charset="0"/>
                <a:cs typeface="Arial" pitchFamily="34" charset="0"/>
              </a:rPr>
              <a:t>alojadas en unidades del </a:t>
            </a:r>
            <a:r>
              <a:rPr lang="es-MX" sz="1400" b="1" dirty="0">
                <a:solidFill>
                  <a:srgbClr val="1F497D">
                    <a:lumMod val="75000"/>
                  </a:srgbClr>
                </a:solidFill>
                <a:latin typeface="Arial" pitchFamily="34" charset="0"/>
                <a:cs typeface="Arial" pitchFamily="34" charset="0"/>
              </a:rPr>
              <a:t>SPF.</a:t>
            </a:r>
            <a:endParaRPr lang="es-AR" sz="1400" b="1" dirty="0">
              <a:solidFill>
                <a:srgbClr val="1F497D">
                  <a:lumMod val="75000"/>
                </a:srgbClr>
              </a:solidFill>
              <a:latin typeface="Arial" pitchFamily="34" charset="0"/>
              <a:cs typeface="Arial" pitchFamily="34" charset="0"/>
            </a:endParaRPr>
          </a:p>
        </p:txBody>
      </p:sp>
      <p:sp>
        <p:nvSpPr>
          <p:cNvPr id="86" name="85 Rectángulo"/>
          <p:cNvSpPr/>
          <p:nvPr/>
        </p:nvSpPr>
        <p:spPr>
          <a:xfrm>
            <a:off x="7796915" y="1396549"/>
            <a:ext cx="662082" cy="904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88" name="87 CuadroTexto"/>
          <p:cNvSpPr txBox="1"/>
          <p:nvPr/>
        </p:nvSpPr>
        <p:spPr>
          <a:xfrm>
            <a:off x="5873428" y="3203263"/>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detenidas</a:t>
            </a:r>
          </a:p>
        </p:txBody>
      </p:sp>
      <p:sp>
        <p:nvSpPr>
          <p:cNvPr id="26" name="25 CuadroTexto"/>
          <p:cNvSpPr txBox="1"/>
          <p:nvPr/>
        </p:nvSpPr>
        <p:spPr>
          <a:xfrm>
            <a:off x="94447" y="6095037"/>
            <a:ext cx="9046079" cy="646331"/>
          </a:xfrm>
          <a:prstGeom prst="rect">
            <a:avLst/>
          </a:prstGeom>
          <a:noFill/>
        </p:spPr>
        <p:txBody>
          <a:bodyPr wrap="square" rtlCol="0">
            <a:spAutoFit/>
          </a:bodyPr>
          <a:lstStyle/>
          <a:p>
            <a:r>
              <a:rPr lang="es-MX" b="1" dirty="0" smtClean="0">
                <a:solidFill>
                  <a:schemeClr val="bg1"/>
                </a:solidFill>
                <a:latin typeface="Arial" pitchFamily="34" charset="0"/>
                <a:cs typeface="Arial" pitchFamily="34" charset="0"/>
              </a:rPr>
              <a:t>Disminuye la cantidad de mujeres alojadas en establecimientos penitenciarios federales, y se estabiliza el número de las encarceladas en forma preventiva.  </a:t>
            </a:r>
            <a:endParaRPr lang="es-AR" b="1" dirty="0">
              <a:solidFill>
                <a:schemeClr val="bg1"/>
              </a:solidFill>
              <a:latin typeface="Arial" pitchFamily="34" charset="0"/>
              <a:cs typeface="Arial" pitchFamily="34" charset="0"/>
            </a:endParaRPr>
          </a:p>
        </p:txBody>
      </p:sp>
      <p:sp>
        <p:nvSpPr>
          <p:cNvPr id="27" name="26 Flecha derecha"/>
          <p:cNvSpPr/>
          <p:nvPr/>
        </p:nvSpPr>
        <p:spPr>
          <a:xfrm>
            <a:off x="4814664" y="2372115"/>
            <a:ext cx="1666301" cy="27356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1er Trimestre 2014 </a:t>
            </a:r>
            <a:endParaRPr lang="es-AR" sz="900" b="1" dirty="0"/>
          </a:p>
        </p:txBody>
      </p:sp>
      <p:sp>
        <p:nvSpPr>
          <p:cNvPr id="28" name="27 Flecha derecha"/>
          <p:cNvSpPr/>
          <p:nvPr/>
        </p:nvSpPr>
        <p:spPr>
          <a:xfrm>
            <a:off x="6614283" y="2404261"/>
            <a:ext cx="1666301" cy="226085"/>
          </a:xfrm>
          <a:prstGeom prst="rightArrow">
            <a:avLst>
              <a:gd name="adj1" fmla="val 641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2er Trimestre 2014 </a:t>
            </a:r>
            <a:endParaRPr lang="es-AR" sz="900" b="1" dirty="0"/>
          </a:p>
        </p:txBody>
      </p:sp>
      <p:sp>
        <p:nvSpPr>
          <p:cNvPr id="31" name="30 Rectángulo"/>
          <p:cNvSpPr/>
          <p:nvPr/>
        </p:nvSpPr>
        <p:spPr>
          <a:xfrm>
            <a:off x="4814664" y="2667763"/>
            <a:ext cx="3481514" cy="18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Se consolida la tendencia a la baja en un 4%</a:t>
            </a:r>
            <a:endParaRPr lang="es-AR" sz="1000" dirty="0"/>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39552" y="4179415"/>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25" name="24 Rectángulo"/>
          <p:cNvSpPr/>
          <p:nvPr/>
        </p:nvSpPr>
        <p:spPr>
          <a:xfrm>
            <a:off x="539552" y="1484784"/>
            <a:ext cx="8208912" cy="11377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6" name="5 Rectángulo"/>
          <p:cNvSpPr/>
          <p:nvPr/>
        </p:nvSpPr>
        <p:spPr>
          <a:xfrm>
            <a:off x="539552" y="5293443"/>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7" name="6 Rectángulo"/>
          <p:cNvSpPr/>
          <p:nvPr/>
        </p:nvSpPr>
        <p:spPr>
          <a:xfrm>
            <a:off x="539552" y="3107060"/>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 Título"/>
          <p:cNvSpPr txBox="1">
            <a:spLocks/>
          </p:cNvSpPr>
          <p:nvPr/>
        </p:nvSpPr>
        <p:spPr>
          <a:xfrm>
            <a:off x="539552" y="2924944"/>
            <a:ext cx="8352928" cy="1440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dirty="0" smtClean="0">
                <a:solidFill>
                  <a:schemeClr val="bg1"/>
                </a:solidFill>
                <a:latin typeface="Arial" pitchFamily="34" charset="0"/>
                <a:cs typeface="Arial" pitchFamily="34" charset="0"/>
              </a:rPr>
              <a:t>En junio de 2014 se encuentran alojadas bajo esta denominación un total de 16 personas en el SPF, específicamente en el Módulo VI del Complejo Penitenciario Federal I de Ezeiza. </a:t>
            </a:r>
          </a:p>
          <a:p>
            <a:endParaRPr lang="es-MX" sz="1800" b="1"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dirty="0">
              <a:solidFill>
                <a:schemeClr val="bg1"/>
              </a:solidFill>
              <a:latin typeface="Arial" pitchFamily="34" charset="0"/>
              <a:cs typeface="Arial" pitchFamily="34" charset="0"/>
            </a:endParaRPr>
          </a:p>
          <a:p>
            <a:r>
              <a:rPr lang="es-MX" sz="1800" b="1" dirty="0" smtClean="0">
                <a:solidFill>
                  <a:schemeClr val="bg1"/>
                </a:solidFill>
                <a:latin typeface="Arial" pitchFamily="34" charset="0"/>
                <a:cs typeface="Arial" pitchFamily="34" charset="0"/>
              </a:rPr>
              <a:t>Respecto del mes anterior, esa población se mantiene estable.</a:t>
            </a:r>
            <a:endParaRPr lang="es-MX" sz="1800" b="1" dirty="0">
              <a:solidFill>
                <a:schemeClr val="bg1"/>
              </a:solidFill>
              <a:latin typeface="Arial" pitchFamily="34" charset="0"/>
              <a:cs typeface="Arial" pitchFamily="34" charset="0"/>
            </a:endParaRPr>
          </a:p>
          <a:p>
            <a:pPr marL="342900" indent="-342900">
              <a:buFont typeface="Arial" pitchFamily="34" charset="0"/>
              <a:buChar char="•"/>
            </a:pPr>
            <a:endParaRPr lang="es-MX" sz="1800" b="1"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dirty="0">
              <a:solidFill>
                <a:schemeClr val="bg1"/>
              </a:solidFill>
              <a:latin typeface="Arial" pitchFamily="34" charset="0"/>
              <a:cs typeface="Arial" pitchFamily="34" charset="0"/>
            </a:endParaRPr>
          </a:p>
          <a:p>
            <a:r>
              <a:rPr lang="es-MX" sz="1800" b="1" dirty="0" smtClean="0">
                <a:solidFill>
                  <a:schemeClr val="bg1"/>
                </a:solidFill>
                <a:latin typeface="Arial" pitchFamily="34" charset="0"/>
                <a:cs typeface="Arial" pitchFamily="34" charset="0"/>
              </a:rPr>
              <a:t>De este conjunto,  solo una persona cuenta con condena firme.   </a:t>
            </a:r>
          </a:p>
          <a:p>
            <a:r>
              <a:rPr lang="es-MX" sz="1800" b="1" dirty="0" smtClean="0">
                <a:solidFill>
                  <a:schemeClr val="bg1"/>
                </a:solidFill>
                <a:latin typeface="Arial" pitchFamily="34" charset="0"/>
                <a:cs typeface="Arial" pitchFamily="34" charset="0"/>
              </a:rPr>
              <a:t>            </a:t>
            </a:r>
          </a:p>
          <a:p>
            <a:pPr marL="342900" indent="-342900">
              <a:buFont typeface="Arial" pitchFamily="34" charset="0"/>
              <a:buChar char="•"/>
            </a:pPr>
            <a:endParaRPr lang="es-MX" sz="1800" b="1"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dirty="0" smtClean="0">
              <a:solidFill>
                <a:schemeClr val="bg1"/>
              </a:solidFill>
              <a:latin typeface="Arial" pitchFamily="34" charset="0"/>
              <a:cs typeface="Arial" pitchFamily="34" charset="0"/>
            </a:endParaRPr>
          </a:p>
          <a:p>
            <a:r>
              <a:rPr lang="es-MX" sz="1800" b="1" dirty="0" smtClean="0">
                <a:solidFill>
                  <a:schemeClr val="bg1"/>
                </a:solidFill>
                <a:latin typeface="Arial" pitchFamily="34" charset="0"/>
                <a:cs typeface="Arial" pitchFamily="34" charset="0"/>
              </a:rPr>
              <a:t>Todas ellas son mayores de edad.  </a:t>
            </a:r>
            <a:endParaRPr lang="es-AR" sz="18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4" name="2 Marcador de contenido"/>
          <p:cNvSpPr txBox="1">
            <a:spLocks/>
          </p:cNvSpPr>
          <p:nvPr/>
        </p:nvSpPr>
        <p:spPr>
          <a:xfrm>
            <a:off x="683568" y="1999381"/>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3280272047"/>
              </p:ext>
            </p:extLst>
          </p:nvPr>
        </p:nvGraphicFramePr>
        <p:xfrm>
          <a:off x="611560" y="1684857"/>
          <a:ext cx="7488832"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547664" y="1197912"/>
            <a:ext cx="5616624" cy="430887"/>
          </a:xfrm>
          <a:prstGeom prst="rect">
            <a:avLst/>
          </a:prstGeom>
          <a:noFill/>
        </p:spPr>
        <p:txBody>
          <a:bodyPr wrap="square" rtlCol="0">
            <a:spAutoFit/>
          </a:bodyPr>
          <a:lstStyle/>
          <a:p>
            <a:pPr algn="ctr"/>
            <a:r>
              <a:rPr lang="es-MX" sz="1100" b="1" dirty="0">
                <a:solidFill>
                  <a:schemeClr val="tx2">
                    <a:lumMod val="75000"/>
                  </a:schemeClr>
                </a:solidFill>
                <a:latin typeface="Arial" pitchFamily="34" charset="0"/>
                <a:cs typeface="Arial" pitchFamily="34" charset="0"/>
              </a:rPr>
              <a:t>Evolución de cantidad de jóvenes </a:t>
            </a:r>
            <a:r>
              <a:rPr lang="es-MX" sz="1100" b="1" dirty="0" smtClean="0">
                <a:solidFill>
                  <a:schemeClr val="tx2">
                    <a:lumMod val="75000"/>
                  </a:schemeClr>
                </a:solidFill>
                <a:latin typeface="Arial" pitchFamily="34" charset="0"/>
                <a:cs typeface="Arial" pitchFamily="34" charset="0"/>
              </a:rPr>
              <a:t>encarcelados/as </a:t>
            </a:r>
            <a:endParaRPr lang="es-MX" sz="1100" b="1" dirty="0">
              <a:solidFill>
                <a:schemeClr val="tx2">
                  <a:lumMod val="75000"/>
                </a:schemeClr>
              </a:solidFill>
              <a:latin typeface="Arial" pitchFamily="34" charset="0"/>
              <a:cs typeface="Arial" pitchFamily="34" charset="0"/>
            </a:endParaRPr>
          </a:p>
          <a:p>
            <a:pPr algn="ctr"/>
            <a:r>
              <a:rPr lang="es-MX" sz="1100" b="1" dirty="0" smtClean="0">
                <a:solidFill>
                  <a:schemeClr val="tx2">
                    <a:lumMod val="75000"/>
                  </a:schemeClr>
                </a:solidFill>
                <a:latin typeface="Arial" pitchFamily="34" charset="0"/>
                <a:cs typeface="Arial" pitchFamily="34" charset="0"/>
              </a:rPr>
              <a:t>Octubre 2013 - Junio 2014</a:t>
            </a:r>
            <a:endParaRPr lang="es-MX" sz="11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16704" y="6125815"/>
            <a:ext cx="9091800" cy="615553"/>
          </a:xfrm>
          <a:prstGeom prst="rect">
            <a:avLst/>
          </a:prstGeom>
          <a:noFill/>
        </p:spPr>
        <p:txBody>
          <a:bodyPr wrap="square" rtlCol="0">
            <a:spAutoFit/>
          </a:bodyPr>
          <a:lstStyle/>
          <a:p>
            <a:r>
              <a:rPr lang="es-MX" sz="1700" b="1" dirty="0" smtClean="0">
                <a:solidFill>
                  <a:schemeClr val="bg1"/>
                </a:solidFill>
                <a:latin typeface="Arial" pitchFamily="34" charset="0"/>
                <a:cs typeface="Arial" pitchFamily="34" charset="0"/>
              </a:rPr>
              <a:t>Sigue en aumento el encarcelamiento del colectivo de jóvenes adultos. Desde diciembre de 2013 al cierre del semestre se verifica un incremento acumulado del 8% </a:t>
            </a:r>
            <a:endParaRPr lang="es-AR" sz="1700" b="1" dirty="0">
              <a:solidFill>
                <a:schemeClr val="bg1"/>
              </a:solidFill>
              <a:latin typeface="Arial" pitchFamily="34" charset="0"/>
              <a:cs typeface="Arial" pitchFamily="34" charset="0"/>
            </a:endParaRPr>
          </a:p>
        </p:txBody>
      </p:sp>
      <p:sp>
        <p:nvSpPr>
          <p:cNvPr id="2" name="1 Elipse"/>
          <p:cNvSpPr/>
          <p:nvPr/>
        </p:nvSpPr>
        <p:spPr>
          <a:xfrm>
            <a:off x="7164288" y="1628800"/>
            <a:ext cx="576064" cy="560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4" name="23 Gráfico"/>
          <p:cNvGraphicFramePr/>
          <p:nvPr>
            <p:extLst>
              <p:ext uri="{D42A27DB-BD31-4B8C-83A1-F6EECF244321}">
                <p14:modId xmlns:p14="http://schemas.microsoft.com/office/powerpoint/2010/main" val="2538884482"/>
              </p:ext>
            </p:extLst>
          </p:nvPr>
        </p:nvGraphicFramePr>
        <p:xfrm>
          <a:off x="815752" y="3669477"/>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4130259084"/>
              </p:ext>
            </p:extLst>
          </p:nvPr>
        </p:nvGraphicFramePr>
        <p:xfrm>
          <a:off x="5269718" y="3674834"/>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197514" y="4437112"/>
            <a:ext cx="1188132" cy="430887"/>
          </a:xfrm>
          <a:prstGeom prst="rect">
            <a:avLst/>
          </a:prstGeom>
          <a:noFill/>
        </p:spPr>
        <p:txBody>
          <a:bodyPr wrap="square" rtlCol="0">
            <a:spAutoFit/>
          </a:bodyPr>
          <a:lstStyle/>
          <a:p>
            <a:pPr algn="r"/>
            <a:r>
              <a:rPr lang="es-MX" sz="1100" b="1" dirty="0">
                <a:solidFill>
                  <a:srgbClr val="1F497D">
                    <a:lumMod val="75000"/>
                  </a:srgbClr>
                </a:solidFill>
                <a:latin typeface="Arial" pitchFamily="34" charset="0"/>
                <a:cs typeface="Arial" pitchFamily="34" charset="0"/>
              </a:rPr>
              <a:t>Distribución según género</a:t>
            </a:r>
            <a:endParaRPr lang="es-AR" sz="11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6276503" y="5605209"/>
            <a:ext cx="1236236" cy="200055"/>
          </a:xfrm>
          <a:prstGeom prst="rect">
            <a:avLst/>
          </a:prstGeom>
          <a:noFill/>
        </p:spPr>
        <p:txBody>
          <a:bodyPr wrap="none" rtlCol="0">
            <a:spAutoFit/>
          </a:bodyPr>
          <a:lstStyle/>
          <a:p>
            <a:r>
              <a:rPr lang="es-MX" sz="700" dirty="0" smtClean="0">
                <a:solidFill>
                  <a:prstClr val="black"/>
                </a:solidFill>
                <a:latin typeface="Arial" pitchFamily="34" charset="0"/>
                <a:cs typeface="Arial" pitchFamily="34" charset="0"/>
              </a:rPr>
              <a:t>Base: 452 jóvenes adultos</a:t>
            </a:r>
            <a:endParaRPr lang="es-AR" sz="700" dirty="0">
              <a:solidFill>
                <a:prstClr val="black"/>
              </a:solidFill>
              <a:latin typeface="Arial" pitchFamily="34" charset="0"/>
              <a:cs typeface="Arial" pitchFamily="34" charset="0"/>
            </a:endParaRPr>
          </a:p>
        </p:txBody>
      </p:sp>
      <p:sp>
        <p:nvSpPr>
          <p:cNvPr id="47" name="46 CuadroTexto"/>
          <p:cNvSpPr txBox="1"/>
          <p:nvPr/>
        </p:nvSpPr>
        <p:spPr>
          <a:xfrm>
            <a:off x="1636604" y="5605209"/>
            <a:ext cx="1236236" cy="200055"/>
          </a:xfrm>
          <a:prstGeom prst="rect">
            <a:avLst/>
          </a:prstGeom>
          <a:noFill/>
        </p:spPr>
        <p:txBody>
          <a:bodyPr wrap="none" rtlCol="0">
            <a:spAutoFit/>
          </a:bodyPr>
          <a:lstStyle/>
          <a:p>
            <a:r>
              <a:rPr lang="es-MX" sz="700" dirty="0" smtClean="0">
                <a:solidFill>
                  <a:prstClr val="black"/>
                </a:solidFill>
                <a:latin typeface="Arial" pitchFamily="34" charset="0"/>
                <a:cs typeface="Arial" pitchFamily="34" charset="0"/>
              </a:rPr>
              <a:t>Base: 452 jóvenes adultos</a:t>
            </a:r>
            <a:endParaRPr lang="es-AR" sz="700" dirty="0">
              <a:solidFill>
                <a:prstClr val="black"/>
              </a:solidFill>
              <a:latin typeface="Arial" pitchFamily="34" charset="0"/>
              <a:cs typeface="Arial" pitchFamily="34" charset="0"/>
            </a:endParaRPr>
          </a:p>
        </p:txBody>
      </p:sp>
      <p:sp>
        <p:nvSpPr>
          <p:cNvPr id="48" name="47 CuadroTexto"/>
          <p:cNvSpPr txBox="1"/>
          <p:nvPr/>
        </p:nvSpPr>
        <p:spPr>
          <a:xfrm>
            <a:off x="4214380" y="4365104"/>
            <a:ext cx="1331471" cy="600164"/>
          </a:xfrm>
          <a:prstGeom prst="rect">
            <a:avLst/>
          </a:prstGeom>
          <a:noFill/>
        </p:spPr>
        <p:txBody>
          <a:bodyPr wrap="square" rtlCol="0">
            <a:spAutoFit/>
          </a:bodyPr>
          <a:lstStyle/>
          <a:p>
            <a:pPr algn="r"/>
            <a:r>
              <a:rPr lang="es-MX" sz="1100" b="1" dirty="0">
                <a:solidFill>
                  <a:srgbClr val="1F497D">
                    <a:lumMod val="75000"/>
                  </a:srgbClr>
                </a:solidFill>
                <a:latin typeface="Arial" pitchFamily="34" charset="0"/>
                <a:cs typeface="Arial" pitchFamily="34" charset="0"/>
              </a:rPr>
              <a:t>Unidades en las que están alojados</a:t>
            </a:r>
            <a:endParaRPr lang="es-AR" sz="1100" b="1" dirty="0">
              <a:solidFill>
                <a:srgbClr val="1F497D">
                  <a:lumMod val="75000"/>
                </a:srgbClr>
              </a:solidFill>
              <a:latin typeface="Arial" pitchFamily="34" charset="0"/>
              <a:cs typeface="Arial" pitchFamily="34" charset="0"/>
            </a:endParaRPr>
          </a:p>
        </p:txBody>
      </p:sp>
      <p:sp>
        <p:nvSpPr>
          <p:cNvPr id="49" name="48 Flecha derecha"/>
          <p:cNvSpPr/>
          <p:nvPr/>
        </p:nvSpPr>
        <p:spPr>
          <a:xfrm>
            <a:off x="3323381" y="3020187"/>
            <a:ext cx="2217846" cy="27356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1er Trimestre 2014 </a:t>
            </a:r>
            <a:endParaRPr lang="es-AR" sz="900" b="1" dirty="0"/>
          </a:p>
        </p:txBody>
      </p:sp>
      <p:sp>
        <p:nvSpPr>
          <p:cNvPr id="50" name="49 Flecha derecha"/>
          <p:cNvSpPr/>
          <p:nvPr/>
        </p:nvSpPr>
        <p:spPr>
          <a:xfrm>
            <a:off x="5580112" y="3052333"/>
            <a:ext cx="2160240" cy="226085"/>
          </a:xfrm>
          <a:prstGeom prst="rightArrow">
            <a:avLst>
              <a:gd name="adj1" fmla="val 641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t>2er Trimestre 2014 </a:t>
            </a:r>
            <a:endParaRPr lang="es-AR" sz="900" b="1" dirty="0"/>
          </a:p>
        </p:txBody>
      </p:sp>
      <p:sp>
        <p:nvSpPr>
          <p:cNvPr id="53" name="52 Rectángulo"/>
          <p:cNvSpPr/>
          <p:nvPr/>
        </p:nvSpPr>
        <p:spPr>
          <a:xfrm>
            <a:off x="3296472" y="3322326"/>
            <a:ext cx="4434355" cy="207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smtClean="0"/>
              <a:t>Se contabiliza un adicional de 33 detenidos/as desde diciembre de 2013.</a:t>
            </a:r>
            <a:endParaRPr lang="es-AR" sz="1050" dirty="0"/>
          </a:p>
        </p:txBody>
      </p: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2746950490"/>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1113670" y="1364340"/>
            <a:ext cx="2738250" cy="261610"/>
          </a:xfrm>
          <a:prstGeom prst="rect">
            <a:avLst/>
          </a:prstGeom>
          <a:noFill/>
        </p:spPr>
        <p:txBody>
          <a:bodyPr wrap="none" rtlCol="0">
            <a:spAutoFit/>
          </a:bodyPr>
          <a:lstStyle/>
          <a:p>
            <a:pPr algn="ctr"/>
            <a:r>
              <a:rPr lang="es-MX" sz="1100" b="1" dirty="0">
                <a:solidFill>
                  <a:srgbClr val="1F497D">
                    <a:lumMod val="75000"/>
                  </a:srgbClr>
                </a:solidFill>
                <a:latin typeface="Arial" pitchFamily="34" charset="0"/>
                <a:cs typeface="Arial" pitchFamily="34" charset="0"/>
              </a:rPr>
              <a:t>Distribución según situación procesal</a:t>
            </a:r>
            <a:endParaRPr lang="es-AR" sz="11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3503491999"/>
              </p:ext>
            </p:extLst>
          </p:nvPr>
        </p:nvGraphicFramePr>
        <p:xfrm>
          <a:off x="467544" y="4437112"/>
          <a:ext cx="4248472" cy="857894"/>
        </p:xfrm>
        <a:graphic>
          <a:graphicData uri="http://schemas.openxmlformats.org/drawingml/2006/table">
            <a:tbl>
              <a:tblPr firstRow="1" bandRow="1">
                <a:tableStyleId>{5C22544A-7EE6-4342-B048-85BDC9FD1C3A}</a:tableStyleId>
              </a:tblPr>
              <a:tblGrid>
                <a:gridCol w="531059"/>
                <a:gridCol w="531059"/>
                <a:gridCol w="531059"/>
                <a:gridCol w="531059"/>
                <a:gridCol w="531059"/>
                <a:gridCol w="531059"/>
                <a:gridCol w="531059"/>
                <a:gridCol w="531059"/>
              </a:tblGrid>
              <a:tr h="168682">
                <a:tc gridSpan="8">
                  <a:txBody>
                    <a:bodyPr/>
                    <a:lstStyle/>
                    <a:p>
                      <a:pPr algn="ctr"/>
                      <a:r>
                        <a:rPr lang="es-MX" sz="1000" dirty="0" smtClean="0"/>
                        <a:t>Jóvenes adultos/as</a:t>
                      </a:r>
                      <a:r>
                        <a:rPr lang="es-MX" sz="1000" baseline="0" dirty="0" smtClean="0"/>
                        <a:t> </a:t>
                      </a:r>
                      <a:r>
                        <a:rPr lang="es-MX" sz="1000" dirty="0" smtClean="0"/>
                        <a:t>encarcelados/as preventivamente</a:t>
                      </a:r>
                      <a:endParaRPr lang="es-AR" sz="10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r>
              <a:tr h="265072">
                <a:tc>
                  <a:txBody>
                    <a:bodyPr/>
                    <a:lstStyle/>
                    <a:p>
                      <a:pPr algn="ctr"/>
                      <a:r>
                        <a:rPr lang="es-MX" sz="900" dirty="0" smtClean="0"/>
                        <a:t>Oct</a:t>
                      </a:r>
                      <a:r>
                        <a:rPr lang="es-MX" sz="900" baseline="0" dirty="0" smtClean="0"/>
                        <a:t> ’13</a:t>
                      </a:r>
                      <a:endParaRPr lang="es-AR" sz="900" dirty="0"/>
                    </a:p>
                  </a:txBody>
                  <a:tcPr anchor="ctr"/>
                </a:tc>
                <a:tc>
                  <a:txBody>
                    <a:bodyPr/>
                    <a:lstStyle/>
                    <a:p>
                      <a:pPr algn="ctr"/>
                      <a:r>
                        <a:rPr lang="es-MX" sz="900" dirty="0" smtClean="0"/>
                        <a:t>Nov ‘13</a:t>
                      </a:r>
                      <a:endParaRPr lang="es-AR" sz="900" dirty="0"/>
                    </a:p>
                  </a:txBody>
                  <a:tcPr anchor="ctr"/>
                </a:tc>
                <a:tc>
                  <a:txBody>
                    <a:bodyPr/>
                    <a:lstStyle/>
                    <a:p>
                      <a:pPr algn="ctr"/>
                      <a:r>
                        <a:rPr lang="es-MX" sz="900" dirty="0" smtClean="0"/>
                        <a:t>Dic ’13</a:t>
                      </a:r>
                      <a:endParaRPr lang="es-AR" sz="900" dirty="0"/>
                    </a:p>
                  </a:txBody>
                  <a:tcPr anchor="ctr"/>
                </a:tc>
                <a:tc>
                  <a:txBody>
                    <a:bodyPr/>
                    <a:lstStyle/>
                    <a:p>
                      <a:pPr algn="ctr"/>
                      <a:r>
                        <a:rPr lang="es-MX" sz="900" dirty="0" smtClean="0"/>
                        <a:t>Ene ‘14 </a:t>
                      </a:r>
                      <a:endParaRPr lang="es-AR" sz="900" dirty="0"/>
                    </a:p>
                  </a:txBody>
                  <a:tcPr anchor="ctr"/>
                </a:tc>
                <a:tc>
                  <a:txBody>
                    <a:bodyPr/>
                    <a:lstStyle/>
                    <a:p>
                      <a:pPr algn="ctr"/>
                      <a:r>
                        <a:rPr lang="es-MX" sz="900" dirty="0" smtClean="0"/>
                        <a:t>Feb ´14</a:t>
                      </a:r>
                      <a:endParaRPr lang="es-AR" sz="900" dirty="0"/>
                    </a:p>
                  </a:txBody>
                  <a:tcPr anchor="ctr"/>
                </a:tc>
                <a:tc>
                  <a:txBody>
                    <a:bodyPr/>
                    <a:lstStyle/>
                    <a:p>
                      <a:pPr algn="ctr"/>
                      <a:r>
                        <a:rPr lang="es-MX" sz="900" dirty="0" smtClean="0"/>
                        <a:t>Mar ‘14</a:t>
                      </a:r>
                    </a:p>
                  </a:txBody>
                  <a:tcPr anchor="ctr"/>
                </a:tc>
                <a:tc>
                  <a:txBody>
                    <a:bodyPr/>
                    <a:lstStyle/>
                    <a:p>
                      <a:pPr algn="ctr"/>
                      <a:r>
                        <a:rPr lang="es-MX" sz="900" dirty="0" smtClean="0"/>
                        <a:t>Abr ’14</a:t>
                      </a:r>
                      <a:endParaRPr lang="es-AR" sz="900" dirty="0"/>
                    </a:p>
                  </a:txBody>
                  <a:tcPr anchor="ctr"/>
                </a:tc>
                <a:tc>
                  <a:txBody>
                    <a:bodyPr/>
                    <a:lstStyle/>
                    <a:p>
                      <a:pPr algn="ctr"/>
                      <a:r>
                        <a:rPr lang="es-MX" sz="900" dirty="0" smtClean="0"/>
                        <a:t>May’14</a:t>
                      </a:r>
                      <a:endParaRPr lang="es-AR" sz="900" dirty="0"/>
                    </a:p>
                  </a:txBody>
                  <a:tcPr anchor="ctr"/>
                </a:tc>
              </a:tr>
              <a:tr h="248294">
                <a:tc>
                  <a:txBody>
                    <a:bodyPr/>
                    <a:lstStyle/>
                    <a:p>
                      <a:pPr algn="ctr"/>
                      <a:r>
                        <a:rPr lang="es-MX" sz="900" dirty="0" smtClean="0"/>
                        <a:t>79%</a:t>
                      </a:r>
                      <a:endParaRPr lang="es-AR" sz="900" dirty="0"/>
                    </a:p>
                  </a:txBody>
                  <a:tcPr anchor="ctr"/>
                </a:tc>
                <a:tc>
                  <a:txBody>
                    <a:bodyPr/>
                    <a:lstStyle/>
                    <a:p>
                      <a:pPr algn="ctr"/>
                      <a:r>
                        <a:rPr lang="es-MX" sz="900" dirty="0" smtClean="0"/>
                        <a:t>77%</a:t>
                      </a:r>
                      <a:endParaRPr lang="es-AR" sz="900" dirty="0"/>
                    </a:p>
                  </a:txBody>
                  <a:tcPr anchor="ctr"/>
                </a:tc>
                <a:tc>
                  <a:txBody>
                    <a:bodyPr/>
                    <a:lstStyle/>
                    <a:p>
                      <a:pPr algn="ctr"/>
                      <a:r>
                        <a:rPr lang="es-MX" sz="900" dirty="0" smtClean="0"/>
                        <a:t>79%</a:t>
                      </a:r>
                      <a:endParaRPr lang="es-AR" sz="900" dirty="0"/>
                    </a:p>
                  </a:txBody>
                  <a:tcPr anchor="ctr"/>
                </a:tc>
                <a:tc>
                  <a:txBody>
                    <a:bodyPr/>
                    <a:lstStyle/>
                    <a:p>
                      <a:pPr algn="ctr"/>
                      <a:r>
                        <a:rPr lang="es-MX" sz="900" dirty="0" smtClean="0"/>
                        <a:t>80%</a:t>
                      </a:r>
                      <a:endParaRPr lang="es-AR" sz="900" dirty="0"/>
                    </a:p>
                  </a:txBody>
                  <a:tcPr anchor="ctr"/>
                </a:tc>
                <a:tc>
                  <a:txBody>
                    <a:bodyPr/>
                    <a:lstStyle/>
                    <a:p>
                      <a:pPr algn="ctr"/>
                      <a:r>
                        <a:rPr lang="es-MX" sz="900" dirty="0" smtClean="0"/>
                        <a:t>81%</a:t>
                      </a:r>
                      <a:endParaRPr lang="es-AR" sz="900" dirty="0"/>
                    </a:p>
                  </a:txBody>
                  <a:tcPr anchor="ctr"/>
                </a:tc>
                <a:tc>
                  <a:txBody>
                    <a:bodyPr/>
                    <a:lstStyle/>
                    <a:p>
                      <a:pPr algn="ctr"/>
                      <a:r>
                        <a:rPr lang="es-MX" sz="900" dirty="0" smtClean="0"/>
                        <a:t>82%</a:t>
                      </a:r>
                      <a:endParaRPr lang="es-AR" sz="900" dirty="0"/>
                    </a:p>
                  </a:txBody>
                  <a:tcPr anchor="ctr"/>
                </a:tc>
                <a:tc>
                  <a:txBody>
                    <a:bodyPr/>
                    <a:lstStyle/>
                    <a:p>
                      <a:pPr algn="ctr"/>
                      <a:r>
                        <a:rPr lang="es-MX" sz="900" dirty="0" smtClean="0"/>
                        <a:t>84%</a:t>
                      </a:r>
                      <a:endParaRPr lang="es-AR" sz="900" dirty="0"/>
                    </a:p>
                  </a:txBody>
                  <a:tcPr anchor="ctr"/>
                </a:tc>
                <a:tc>
                  <a:txBody>
                    <a:bodyPr/>
                    <a:lstStyle/>
                    <a:p>
                      <a:pPr algn="ctr"/>
                      <a:r>
                        <a:rPr lang="es-MX" sz="900" dirty="0" smtClean="0"/>
                        <a:t>84%</a:t>
                      </a:r>
                      <a:endParaRPr lang="es-AR" sz="900" dirty="0"/>
                    </a:p>
                  </a:txBody>
                  <a:tcPr anchor="ctr"/>
                </a:tc>
              </a:tr>
            </a:tbl>
          </a:graphicData>
        </a:graphic>
      </p:graphicFrame>
      <p:sp>
        <p:nvSpPr>
          <p:cNvPr id="36" name="35 Flecha abajo"/>
          <p:cNvSpPr/>
          <p:nvPr/>
        </p:nvSpPr>
        <p:spPr>
          <a:xfrm>
            <a:off x="3421818" y="4149080"/>
            <a:ext cx="288032" cy="15019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345290"/>
            <a:ext cx="2672848" cy="261610"/>
          </a:xfrm>
          <a:prstGeom prst="rect">
            <a:avLst/>
          </a:prstGeom>
          <a:noFill/>
        </p:spPr>
        <p:txBody>
          <a:bodyPr wrap="square" rtlCol="0">
            <a:spAutoFit/>
          </a:bodyPr>
          <a:lstStyle/>
          <a:p>
            <a:pPr algn="ctr"/>
            <a:r>
              <a:rPr lang="es-MX" sz="1100" b="1" dirty="0">
                <a:solidFill>
                  <a:srgbClr val="1F497D">
                    <a:lumMod val="75000"/>
                  </a:srgbClr>
                </a:solidFill>
                <a:latin typeface="Arial" pitchFamily="34" charset="0"/>
                <a:cs typeface="Arial" pitchFamily="34" charset="0"/>
              </a:rPr>
              <a:t>Distribución según </a:t>
            </a:r>
            <a:r>
              <a:rPr lang="es-MX" sz="1100" b="1" dirty="0" smtClean="0">
                <a:solidFill>
                  <a:srgbClr val="1F497D">
                    <a:lumMod val="75000"/>
                  </a:srgbClr>
                </a:solidFill>
                <a:latin typeface="Arial" pitchFamily="34" charset="0"/>
                <a:cs typeface="Arial" pitchFamily="34" charset="0"/>
              </a:rPr>
              <a:t>jurisdicción</a:t>
            </a:r>
            <a:endParaRPr lang="es-AR" sz="11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1213757085"/>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44" name="43 CuadroTexto"/>
          <p:cNvSpPr txBox="1"/>
          <p:nvPr/>
        </p:nvSpPr>
        <p:spPr>
          <a:xfrm>
            <a:off x="48727" y="6125815"/>
            <a:ext cx="8987769" cy="615553"/>
          </a:xfrm>
          <a:prstGeom prst="rect">
            <a:avLst/>
          </a:prstGeom>
          <a:noFill/>
        </p:spPr>
        <p:txBody>
          <a:bodyPr wrap="square" rtlCol="0">
            <a:spAutoFit/>
          </a:bodyPr>
          <a:lstStyle/>
          <a:p>
            <a:r>
              <a:rPr lang="es-MX" sz="1700" b="1" dirty="0" smtClean="0">
                <a:solidFill>
                  <a:prstClr val="white"/>
                </a:solidFill>
                <a:latin typeface="Arial" pitchFamily="34" charset="0"/>
                <a:cs typeface="Arial" pitchFamily="34" charset="0"/>
              </a:rPr>
              <a:t>Se mantiene estable el conjunto de jóvenes adultos encerrados preventivamente. La Justicia Nacional sigue a cargo del mayor número de causas de este colectivo. </a:t>
            </a:r>
            <a:endParaRPr lang="es-AR" sz="17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Síntesis General</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3" name="2 Marcador de contenido"/>
          <p:cNvSpPr txBox="1">
            <a:spLocks/>
          </p:cNvSpPr>
          <p:nvPr/>
        </p:nvSpPr>
        <p:spPr>
          <a:xfrm>
            <a:off x="198705" y="1052736"/>
            <a:ext cx="8566259" cy="5707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MX" sz="1600" u="sng" dirty="0">
                <a:solidFill>
                  <a:schemeClr val="tx2">
                    <a:lumMod val="75000"/>
                  </a:schemeClr>
                </a:solidFill>
                <a:latin typeface="Arial"/>
                <a:cs typeface="Arial"/>
              </a:rPr>
              <a:t>Los indicadores más significativos del primer semestre de 2014</a:t>
            </a:r>
            <a:r>
              <a:rPr lang="es-MX" sz="1600" u="sng" dirty="0" smtClean="0">
                <a:solidFill>
                  <a:schemeClr val="tx2">
                    <a:lumMod val="75000"/>
                  </a:schemeClr>
                </a:solidFill>
                <a:latin typeface="Arial"/>
                <a:cs typeface="Arial"/>
              </a:rPr>
              <a:t>:</a:t>
            </a:r>
          </a:p>
          <a:p>
            <a:pPr algn="just"/>
            <a:endParaRPr lang="es-AR" sz="1400" dirty="0">
              <a:solidFill>
                <a:schemeClr val="tx2">
                  <a:lumMod val="75000"/>
                </a:schemeClr>
              </a:solidFill>
              <a:latin typeface="Arial"/>
              <a:cs typeface="Arial"/>
            </a:endParaRPr>
          </a:p>
          <a:p>
            <a:pPr algn="just"/>
            <a:r>
              <a:rPr lang="es-MX" sz="1400" dirty="0" smtClean="0">
                <a:solidFill>
                  <a:schemeClr val="tx2">
                    <a:lumMod val="75000"/>
                  </a:schemeClr>
                </a:solidFill>
                <a:latin typeface="Arial"/>
                <a:cs typeface="Arial"/>
              </a:rPr>
              <a:t>Se consolida el </a:t>
            </a:r>
            <a:r>
              <a:rPr lang="es-MX" sz="1400" dirty="0">
                <a:solidFill>
                  <a:schemeClr val="tx2">
                    <a:lumMod val="75000"/>
                  </a:schemeClr>
                </a:solidFill>
                <a:latin typeface="Arial"/>
                <a:cs typeface="Arial"/>
              </a:rPr>
              <a:t>incremento de la población encarcelada en dependencias </a:t>
            </a:r>
            <a:r>
              <a:rPr lang="es-MX" sz="1400" dirty="0" smtClean="0">
                <a:solidFill>
                  <a:schemeClr val="tx2">
                    <a:lumMod val="75000"/>
                  </a:schemeClr>
                </a:solidFill>
                <a:latin typeface="Arial"/>
                <a:cs typeface="Arial"/>
              </a:rPr>
              <a:t>penitenciarias federales. En el semestre la suba fue </a:t>
            </a:r>
            <a:r>
              <a:rPr lang="es-MX" sz="1400" dirty="0">
                <a:solidFill>
                  <a:schemeClr val="tx2">
                    <a:lumMod val="75000"/>
                  </a:schemeClr>
                </a:solidFill>
                <a:latin typeface="Arial"/>
                <a:cs typeface="Arial"/>
              </a:rPr>
              <a:t>del 3% y la cantidad de detenidos es el más alto desde que se dio inicio </a:t>
            </a:r>
            <a:r>
              <a:rPr lang="es-MX" sz="1400" dirty="0" smtClean="0">
                <a:solidFill>
                  <a:schemeClr val="tx2">
                    <a:lumMod val="75000"/>
                  </a:schemeClr>
                </a:solidFill>
                <a:latin typeface="Arial"/>
                <a:cs typeface="Arial"/>
              </a:rPr>
              <a:t>a la confección de estos reportes</a:t>
            </a:r>
            <a:r>
              <a:rPr lang="es-MX" sz="1400" dirty="0">
                <a:solidFill>
                  <a:schemeClr val="tx2">
                    <a:lumMod val="75000"/>
                  </a:schemeClr>
                </a:solidFill>
                <a:latin typeface="Arial"/>
                <a:cs typeface="Arial"/>
              </a:rPr>
              <a:t>. </a:t>
            </a:r>
            <a:endParaRPr lang="es-MX" sz="1400" dirty="0" smtClean="0">
              <a:solidFill>
                <a:schemeClr val="tx2">
                  <a:lumMod val="75000"/>
                </a:schemeClr>
              </a:solidFill>
              <a:latin typeface="Arial"/>
              <a:cs typeface="Arial"/>
            </a:endParaRPr>
          </a:p>
          <a:p>
            <a:pPr algn="just"/>
            <a:endParaRPr lang="es-AR" sz="1400" dirty="0">
              <a:solidFill>
                <a:schemeClr val="tx2">
                  <a:lumMod val="75000"/>
                </a:schemeClr>
              </a:solidFill>
              <a:latin typeface="Arial"/>
              <a:cs typeface="Arial"/>
            </a:endParaRPr>
          </a:p>
          <a:p>
            <a:pPr algn="just"/>
            <a:r>
              <a:rPr lang="es-ES" sz="1400" dirty="0" smtClean="0">
                <a:solidFill>
                  <a:schemeClr val="tx2">
                    <a:lumMod val="75000"/>
                  </a:schemeClr>
                </a:solidFill>
                <a:latin typeface="Arial"/>
                <a:cs typeface="Arial"/>
              </a:rPr>
              <a:t>La suba en la proporción de personas encarceladas preventivamente corrobora una práctica que se torna excesiva y que se consolida como mecanismo habitual. </a:t>
            </a:r>
            <a:r>
              <a:rPr lang="es-MX" sz="1400" dirty="0" smtClean="0">
                <a:solidFill>
                  <a:schemeClr val="tx2">
                    <a:lumMod val="75000"/>
                  </a:schemeClr>
                </a:solidFill>
                <a:latin typeface="Arial"/>
                <a:cs typeface="Arial"/>
              </a:rPr>
              <a:t>Pasando del 57,6</a:t>
            </a:r>
            <a:r>
              <a:rPr lang="es-MX" sz="1400" dirty="0">
                <a:solidFill>
                  <a:schemeClr val="tx2">
                    <a:lumMod val="75000"/>
                  </a:schemeClr>
                </a:solidFill>
                <a:latin typeface="Arial"/>
                <a:cs typeface="Arial"/>
              </a:rPr>
              <a:t>% al </a:t>
            </a:r>
            <a:r>
              <a:rPr lang="es-MX" sz="1400" dirty="0" smtClean="0">
                <a:solidFill>
                  <a:schemeClr val="tx2">
                    <a:lumMod val="75000"/>
                  </a:schemeClr>
                </a:solidFill>
                <a:latin typeface="Arial"/>
                <a:cs typeface="Arial"/>
              </a:rPr>
              <a:t>60,5% en seis meses, se registra el número más </a:t>
            </a:r>
            <a:r>
              <a:rPr lang="es-MX" sz="1400" dirty="0">
                <a:solidFill>
                  <a:schemeClr val="tx2">
                    <a:lumMod val="75000"/>
                  </a:schemeClr>
                </a:solidFill>
                <a:latin typeface="Arial"/>
                <a:cs typeface="Arial"/>
              </a:rPr>
              <a:t>alto </a:t>
            </a:r>
            <a:r>
              <a:rPr lang="es-MX" sz="1400" dirty="0" smtClean="0">
                <a:solidFill>
                  <a:schemeClr val="tx2">
                    <a:lumMod val="75000"/>
                  </a:schemeClr>
                </a:solidFill>
                <a:latin typeface="Arial"/>
                <a:cs typeface="Arial"/>
              </a:rPr>
              <a:t>de personas sin condena firme desde 2002. </a:t>
            </a:r>
          </a:p>
          <a:p>
            <a:pPr algn="just"/>
            <a:endParaRPr lang="es-AR" sz="1400" dirty="0">
              <a:solidFill>
                <a:schemeClr val="tx2">
                  <a:lumMod val="75000"/>
                </a:schemeClr>
              </a:solidFill>
              <a:latin typeface="Arial"/>
              <a:cs typeface="Arial"/>
            </a:endParaRPr>
          </a:p>
          <a:p>
            <a:pPr algn="just"/>
            <a:r>
              <a:rPr lang="es-MX" sz="1400" dirty="0">
                <a:solidFill>
                  <a:schemeClr val="tx2">
                    <a:lumMod val="75000"/>
                  </a:schemeClr>
                </a:solidFill>
                <a:latin typeface="Arial"/>
                <a:cs typeface="Arial"/>
              </a:rPr>
              <a:t>Las dependencias penitenciarias que atrajeron la mayor cantidad de detenidos </a:t>
            </a:r>
            <a:r>
              <a:rPr lang="es-MX" sz="1400" dirty="0" smtClean="0">
                <a:solidFill>
                  <a:schemeClr val="tx2">
                    <a:lumMod val="75000"/>
                  </a:schemeClr>
                </a:solidFill>
                <a:latin typeface="Arial"/>
                <a:cs typeface="Arial"/>
              </a:rPr>
              <a:t>en el período, </a:t>
            </a:r>
            <a:r>
              <a:rPr lang="es-MX" sz="1400" dirty="0">
                <a:solidFill>
                  <a:schemeClr val="tx2">
                    <a:lumMod val="75000"/>
                  </a:schemeClr>
                </a:solidFill>
                <a:latin typeface="Arial"/>
                <a:cs typeface="Arial"/>
              </a:rPr>
              <a:t>son el </a:t>
            </a:r>
            <a:r>
              <a:rPr lang="es-MX" sz="1400" dirty="0" smtClean="0">
                <a:solidFill>
                  <a:schemeClr val="tx2">
                    <a:lumMod val="75000"/>
                  </a:schemeClr>
                </a:solidFill>
                <a:latin typeface="Arial"/>
                <a:cs typeface="Arial"/>
              </a:rPr>
              <a:t>CPFJA, la cual sumó 70 personas y </a:t>
            </a:r>
            <a:r>
              <a:rPr lang="es-MX" sz="1400" dirty="0">
                <a:solidFill>
                  <a:schemeClr val="tx2">
                    <a:lumMod val="75000"/>
                  </a:schemeClr>
                </a:solidFill>
                <a:latin typeface="Arial"/>
                <a:cs typeface="Arial"/>
              </a:rPr>
              <a:t>la Unidad 31. Esta última comenzó a recibir detenidos acusados </a:t>
            </a:r>
            <a:r>
              <a:rPr lang="es-MX" sz="1400" dirty="0" smtClean="0">
                <a:solidFill>
                  <a:schemeClr val="tx2">
                    <a:lumMod val="75000"/>
                  </a:schemeClr>
                </a:solidFill>
                <a:latin typeface="Arial"/>
                <a:cs typeface="Arial"/>
              </a:rPr>
              <a:t>por </a:t>
            </a:r>
            <a:r>
              <a:rPr lang="es-MX" sz="1400" dirty="0">
                <a:solidFill>
                  <a:schemeClr val="tx2">
                    <a:lumMod val="75000"/>
                  </a:schemeClr>
                </a:solidFill>
                <a:latin typeface="Arial"/>
                <a:cs typeface="Arial"/>
              </a:rPr>
              <a:t>crímenes de lesa humanidad provenientes del CPF II. En este </a:t>
            </a:r>
            <a:r>
              <a:rPr lang="es-MX" sz="1400" dirty="0" smtClean="0">
                <a:solidFill>
                  <a:schemeClr val="tx2">
                    <a:lumMod val="75000"/>
                  </a:schemeClr>
                </a:solidFill>
                <a:latin typeface="Arial"/>
                <a:cs typeface="Arial"/>
              </a:rPr>
              <a:t>caso, </a:t>
            </a:r>
            <a:r>
              <a:rPr lang="es-MX" sz="1400" dirty="0">
                <a:solidFill>
                  <a:schemeClr val="tx2">
                    <a:lumMod val="75000"/>
                  </a:schemeClr>
                </a:solidFill>
                <a:latin typeface="Arial"/>
                <a:cs typeface="Arial"/>
              </a:rPr>
              <a:t>la población paso de 136 detenidas a 195 personas (ya no aloja mujeres exclusivamente), lo que da cuenta de un incremento del 43%. Con menor incidencia relativa también sumaron cantidad de detenidos el CPF I, CPF CABA, y la Unidad 6 de Rawson.   </a:t>
            </a:r>
            <a:endParaRPr lang="es-MX" sz="1400" dirty="0" smtClean="0">
              <a:solidFill>
                <a:schemeClr val="tx2">
                  <a:lumMod val="75000"/>
                </a:schemeClr>
              </a:solidFill>
              <a:latin typeface="Arial"/>
              <a:cs typeface="Arial"/>
            </a:endParaRPr>
          </a:p>
          <a:p>
            <a:pPr algn="just"/>
            <a:endParaRPr lang="es-AR" sz="1400" dirty="0">
              <a:solidFill>
                <a:schemeClr val="tx2">
                  <a:lumMod val="75000"/>
                </a:schemeClr>
              </a:solidFill>
              <a:latin typeface="Arial"/>
              <a:cs typeface="Arial"/>
            </a:endParaRPr>
          </a:p>
          <a:p>
            <a:pPr algn="just"/>
            <a:r>
              <a:rPr lang="es-MX" sz="1400" dirty="0" smtClean="0">
                <a:solidFill>
                  <a:schemeClr val="tx2">
                    <a:lumMod val="75000"/>
                  </a:schemeClr>
                </a:solidFill>
                <a:latin typeface="Arial"/>
                <a:cs typeface="Arial"/>
              </a:rPr>
              <a:t>La </a:t>
            </a:r>
            <a:r>
              <a:rPr lang="es-MX" sz="1400" dirty="0">
                <a:solidFill>
                  <a:schemeClr val="tx2">
                    <a:lumMod val="75000"/>
                  </a:schemeClr>
                </a:solidFill>
                <a:latin typeface="Arial"/>
                <a:cs typeface="Arial"/>
              </a:rPr>
              <a:t>cantidad de mujeres detenidas muestra constante descenso, disminuyendo un 4% durante el período de referencia. </a:t>
            </a:r>
            <a:r>
              <a:rPr lang="es-MX" sz="1400" dirty="0" smtClean="0">
                <a:solidFill>
                  <a:schemeClr val="tx2">
                    <a:lumMod val="75000"/>
                  </a:schemeClr>
                </a:solidFill>
                <a:latin typeface="Arial"/>
                <a:cs typeface="Arial"/>
              </a:rPr>
              <a:t>Dentro de este conjunto, el 64% se encuentran encarceladas sin condena.  </a:t>
            </a:r>
          </a:p>
          <a:p>
            <a:pPr algn="just"/>
            <a:endParaRPr lang="es-AR" sz="1400" dirty="0">
              <a:solidFill>
                <a:schemeClr val="tx2">
                  <a:lumMod val="75000"/>
                </a:schemeClr>
              </a:solidFill>
              <a:latin typeface="Arial"/>
              <a:cs typeface="Arial"/>
            </a:endParaRPr>
          </a:p>
          <a:p>
            <a:pPr algn="just"/>
            <a:r>
              <a:rPr lang="es-MX" sz="1400" dirty="0">
                <a:solidFill>
                  <a:schemeClr val="tx2">
                    <a:lumMod val="75000"/>
                  </a:schemeClr>
                </a:solidFill>
                <a:latin typeface="Arial"/>
                <a:cs typeface="Arial"/>
              </a:rPr>
              <a:t>Por el contrario, el colectivo de jóvenes adultos se ve afectado por las políticas de encarcelamiento advirtiéndose un </a:t>
            </a:r>
            <a:r>
              <a:rPr lang="es-MX" sz="1400" dirty="0" smtClean="0">
                <a:solidFill>
                  <a:schemeClr val="tx2">
                    <a:lumMod val="75000"/>
                  </a:schemeClr>
                </a:solidFill>
                <a:latin typeface="Arial"/>
                <a:cs typeface="Arial"/>
              </a:rPr>
              <a:t>incremento de la población del </a:t>
            </a:r>
            <a:r>
              <a:rPr lang="es-MX" sz="1400" dirty="0">
                <a:solidFill>
                  <a:schemeClr val="tx2">
                    <a:lumMod val="75000"/>
                  </a:schemeClr>
                </a:solidFill>
                <a:latin typeface="Arial"/>
                <a:cs typeface="Arial"/>
              </a:rPr>
              <a:t>orden del 8% durante el semestre. </a:t>
            </a:r>
            <a:r>
              <a:rPr lang="es-MX" sz="1400" dirty="0" smtClean="0">
                <a:solidFill>
                  <a:schemeClr val="tx2">
                    <a:lumMod val="75000"/>
                  </a:schemeClr>
                </a:solidFill>
                <a:latin typeface="Arial"/>
                <a:cs typeface="Arial"/>
              </a:rPr>
              <a:t>La </a:t>
            </a:r>
            <a:r>
              <a:rPr lang="es-MX" sz="1400" dirty="0">
                <a:solidFill>
                  <a:schemeClr val="tx2">
                    <a:lumMod val="75000"/>
                  </a:schemeClr>
                </a:solidFill>
                <a:latin typeface="Arial"/>
                <a:cs typeface="Arial"/>
              </a:rPr>
              <a:t>situación procesal de este colectivo sigue mostrando niveles preocupantes, estando 8 de cada 10 jóvenes sin condena firme. </a:t>
            </a:r>
            <a:endParaRPr lang="es-AR" sz="1400" dirty="0">
              <a:solidFill>
                <a:schemeClr val="tx2">
                  <a:lumMod val="75000"/>
                </a:schemeClr>
              </a:solidFill>
              <a:latin typeface="Arial"/>
              <a:cs typeface="Arial"/>
            </a:endParaRPr>
          </a:p>
        </p:txBody>
      </p:sp>
    </p:spTree>
    <p:extLst>
      <p:ext uri="{BB962C8B-B14F-4D97-AF65-F5344CB8AC3E}">
        <p14:creationId xmlns:p14="http://schemas.microsoft.com/office/powerpoint/2010/main" val="615689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1960240"/>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penitenciaria.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8" name="2 Marcador de contenido"/>
          <p:cNvSpPr>
            <a:spLocks noGrp="1"/>
          </p:cNvSpPr>
          <p:nvPr>
            <p:ph idx="1"/>
          </p:nvPr>
        </p:nvSpPr>
        <p:spPr>
          <a:xfrm>
            <a:off x="601216" y="1844824"/>
            <a:ext cx="8003232" cy="4608512"/>
          </a:xfrm>
          <a:prstGeom prst="rect">
            <a:avLst/>
          </a:prstGeom>
        </p:spPr>
        <p:txBody>
          <a:bodyPr>
            <a:noAutofit/>
          </a:bodyPr>
          <a:lstStyle/>
          <a:p>
            <a:pPr algn="just">
              <a:spcBef>
                <a:spcPts val="0"/>
              </a:spcBef>
              <a:defRPr/>
            </a:pPr>
            <a:r>
              <a:rPr lang="es-MX" sz="16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600" dirty="0" smtClean="0">
                <a:solidFill>
                  <a:schemeClr val="tx2">
                    <a:lumMod val="75000"/>
                  </a:schemeClr>
                </a:solidFill>
                <a:latin typeface="Arial"/>
                <a:cs typeface="Arial"/>
              </a:rPr>
              <a:t>.</a:t>
            </a:r>
          </a:p>
          <a:p>
            <a:pPr algn="just">
              <a:spcBef>
                <a:spcPts val="0"/>
              </a:spcBef>
              <a:defRPr/>
            </a:pPr>
            <a:endParaRPr lang="es-MX" sz="1600" dirty="0">
              <a:solidFill>
                <a:schemeClr val="tx2">
                  <a:lumMod val="75000"/>
                </a:schemeClr>
              </a:solidFill>
              <a:latin typeface="Arial"/>
              <a:cs typeface="Arial"/>
            </a:endParaRPr>
          </a:p>
          <a:p>
            <a:pPr algn="just">
              <a:spcBef>
                <a:spcPts val="0"/>
              </a:spcBef>
              <a:defRPr/>
            </a:pPr>
            <a:r>
              <a:rPr lang="es-MX" sz="1600" dirty="0" smtClean="0">
                <a:solidFill>
                  <a:schemeClr val="tx2">
                    <a:lumMod val="75000"/>
                  </a:schemeClr>
                </a:solidFill>
                <a:latin typeface="Arial"/>
                <a:cs typeface="Arial"/>
              </a:rPr>
              <a:t>El parte tomado para elaborar el informe siempre se corresponde al de la </a:t>
            </a:r>
            <a:r>
              <a:rPr lang="es-MX" sz="1600" u="sng" dirty="0" smtClean="0">
                <a:solidFill>
                  <a:schemeClr val="tx2">
                    <a:lumMod val="75000"/>
                  </a:schemeClr>
                </a:solidFill>
                <a:latin typeface="Arial"/>
                <a:cs typeface="Arial"/>
              </a:rPr>
              <a:t>última semana de cada mes</a:t>
            </a:r>
            <a:r>
              <a:rPr lang="es-MX" sz="1600" dirty="0" smtClean="0">
                <a:solidFill>
                  <a:schemeClr val="tx2">
                    <a:lumMod val="75000"/>
                  </a:schemeClr>
                </a:solidFill>
                <a:latin typeface="Arial"/>
                <a:cs typeface="Arial"/>
              </a:rPr>
              <a:t>. Esta decisión se sustenta en representar </a:t>
            </a:r>
            <a:r>
              <a:rPr lang="es-MX" sz="1600" u="sng" dirty="0" smtClean="0">
                <a:solidFill>
                  <a:schemeClr val="tx2">
                    <a:lumMod val="75000"/>
                  </a:schemeClr>
                </a:solidFill>
                <a:latin typeface="Arial"/>
                <a:cs typeface="Arial"/>
              </a:rPr>
              <a:t>el último dato del período</a:t>
            </a:r>
            <a:r>
              <a:rPr lang="es-MX" sz="1600" dirty="0" smtClean="0">
                <a:solidFill>
                  <a:schemeClr val="tx2">
                    <a:lumMod val="75000"/>
                  </a:schemeClr>
                </a:solidFill>
                <a:latin typeface="Arial"/>
                <a:cs typeface="Arial"/>
              </a:rPr>
              <a:t> independientemente de sus movimientos previos, siempre considerando que la población alojada es un dato variable. </a:t>
            </a:r>
            <a:endParaRPr lang="es-MX" sz="1600" dirty="0">
              <a:solidFill>
                <a:schemeClr val="tx2">
                  <a:lumMod val="75000"/>
                </a:schemeClr>
              </a:solidFill>
              <a:latin typeface="Arial"/>
              <a:cs typeface="Arial"/>
            </a:endParaRPr>
          </a:p>
          <a:p>
            <a:pPr marL="0" indent="0" algn="just">
              <a:spcBef>
                <a:spcPts val="0"/>
              </a:spcBef>
              <a:buNone/>
              <a:defRPr/>
            </a:pPr>
            <a:endParaRPr lang="es-MX" sz="1600" dirty="0">
              <a:solidFill>
                <a:schemeClr val="tx2">
                  <a:lumMod val="75000"/>
                </a:schemeClr>
              </a:solidFill>
              <a:latin typeface="Arial"/>
              <a:cs typeface="Arial"/>
            </a:endParaRPr>
          </a:p>
          <a:p>
            <a:pPr algn="just">
              <a:spcBef>
                <a:spcPts val="0"/>
              </a:spcBef>
              <a:defRPr/>
            </a:pPr>
            <a:r>
              <a:rPr lang="es-MX" sz="16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600" dirty="0">
              <a:solidFill>
                <a:schemeClr val="tx2">
                  <a:lumMod val="75000"/>
                </a:schemeClr>
              </a:solidFill>
              <a:latin typeface="Arial"/>
              <a:cs typeface="Arial"/>
            </a:endParaRPr>
          </a:p>
          <a:p>
            <a:pPr algn="just">
              <a:spcBef>
                <a:spcPts val="0"/>
              </a:spcBef>
              <a:defRPr/>
            </a:pPr>
            <a:r>
              <a:rPr lang="es-MX" sz="16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600" dirty="0" smtClean="0">
                <a:solidFill>
                  <a:schemeClr val="tx2">
                    <a:lumMod val="75000"/>
                  </a:schemeClr>
                </a:solidFill>
                <a:latin typeface="Arial"/>
                <a:cs typeface="Arial"/>
              </a:rPr>
              <a:t>federales, </a:t>
            </a:r>
            <a:r>
              <a:rPr lang="es-MX" sz="1600" dirty="0">
                <a:solidFill>
                  <a:schemeClr val="tx2">
                    <a:lumMod val="75000"/>
                  </a:schemeClr>
                </a:solidFill>
                <a:latin typeface="Arial"/>
                <a:cs typeface="Arial"/>
              </a:rPr>
              <a:t>debido a que el SPF no incluye en su reporte la información referida a detenidos bajo jurisdicción federal y nacional </a:t>
            </a:r>
            <a:r>
              <a:rPr lang="es-MX" sz="1600" dirty="0" smtClean="0">
                <a:solidFill>
                  <a:schemeClr val="tx2">
                    <a:lumMod val="75000"/>
                  </a:schemeClr>
                </a:solidFill>
                <a:latin typeface="Arial"/>
                <a:cs typeface="Arial"/>
              </a:rPr>
              <a:t>alojados </a:t>
            </a:r>
            <a:r>
              <a:rPr lang="es-MX" sz="1600" dirty="0">
                <a:solidFill>
                  <a:schemeClr val="tx2">
                    <a:lumMod val="75000"/>
                  </a:schemeClr>
                </a:solidFill>
                <a:latin typeface="Arial"/>
                <a:cs typeface="Arial"/>
              </a:rPr>
              <a:t>en cárceles provinciales (por ej: Mendoza, Córdoba, San Juan, etc</a:t>
            </a:r>
            <a:r>
              <a:rPr lang="es-MX" sz="1600" dirty="0" smtClean="0">
                <a:solidFill>
                  <a:schemeClr val="tx2">
                    <a:lumMod val="75000"/>
                  </a:schemeClr>
                </a:solidFill>
                <a:latin typeface="Arial"/>
                <a:cs typeface="Arial"/>
              </a:rPr>
              <a:t>.) o institutos de menores y/o otros dispositivos tales como escuadrones de gendarmería que alojan detenidos, etc. </a:t>
            </a:r>
            <a:endParaRPr lang="es-MX" sz="16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6361" y="2890302"/>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Junio 2014</a:t>
            </a:r>
            <a:endParaRPr lang="es-ES" dirty="0">
              <a:solidFill>
                <a:schemeClr val="bg1"/>
              </a:solidFill>
              <a:latin typeface="Arial Black"/>
              <a:cs typeface="Arial Black"/>
            </a:endParaRPr>
          </a:p>
        </p:txBody>
      </p:sp>
      <p:cxnSp>
        <p:nvCxnSpPr>
          <p:cNvPr id="3" name="Conector recto 8"/>
          <p:cNvCxnSpPr/>
          <p:nvPr/>
        </p:nvCxnSpPr>
        <p:spPr>
          <a:xfrm>
            <a:off x="775531" y="2740005"/>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775531" y="3583470"/>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132856"/>
            <a:ext cx="619533" cy="67973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731" y="2182496"/>
            <a:ext cx="619533" cy="67973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591" y="2241623"/>
            <a:ext cx="619533" cy="679732"/>
          </a:xfrm>
          <a:prstGeom prst="rect">
            <a:avLst/>
          </a:prstGeom>
        </p:spPr>
      </p:pic>
      <p:pic>
        <p:nvPicPr>
          <p:cNvPr id="10" name="9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194323" y="2276872"/>
            <a:ext cx="619533" cy="67973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242964"/>
            <a:ext cx="619533" cy="679732"/>
          </a:xfrm>
          <a:prstGeom prst="rect">
            <a:avLst/>
          </a:prstGeom>
        </p:spPr>
      </p:pic>
      <p:pic>
        <p:nvPicPr>
          <p:cNvPr id="12" name="11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48211" y="2211375"/>
            <a:ext cx="619533" cy="679732"/>
          </a:xfrm>
          <a:prstGeom prst="rect">
            <a:avLst/>
          </a:prstGeom>
        </p:spPr>
      </p:pic>
      <p:pic>
        <p:nvPicPr>
          <p:cNvPr id="13" name="12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78290" y="2196757"/>
            <a:ext cx="619533" cy="679732"/>
          </a:xfrm>
          <a:prstGeom prst="rect">
            <a:avLst/>
          </a:prstGeom>
        </p:spPr>
      </p:pic>
      <p:pic>
        <p:nvPicPr>
          <p:cNvPr id="14" name="13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430774" y="2179093"/>
            <a:ext cx="619533" cy="679732"/>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679" y="2204864"/>
            <a:ext cx="619533" cy="679732"/>
          </a:xfrm>
          <a:prstGeom prst="rect">
            <a:avLst/>
          </a:prstGeom>
        </p:spPr>
      </p:pic>
      <p:pic>
        <p:nvPicPr>
          <p:cNvPr id="33"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8336" y="2170469"/>
            <a:ext cx="619533" cy="679732"/>
          </a:xfrm>
          <a:prstGeom prst="rect">
            <a:avLst/>
          </a:prstGeom>
        </p:spPr>
      </p:pic>
      <p:graphicFrame>
        <p:nvGraphicFramePr>
          <p:cNvPr id="16" name="15 Gráfico"/>
          <p:cNvGraphicFramePr/>
          <p:nvPr>
            <p:extLst>
              <p:ext uri="{D42A27DB-BD31-4B8C-83A1-F6EECF244321}">
                <p14:modId xmlns:p14="http://schemas.microsoft.com/office/powerpoint/2010/main" val="1146136423"/>
              </p:ext>
            </p:extLst>
          </p:nvPr>
        </p:nvGraphicFramePr>
        <p:xfrm>
          <a:off x="682941" y="2191331"/>
          <a:ext cx="8064896" cy="2372759"/>
        </p:xfrm>
        <a:graphic>
          <a:graphicData uri="http://schemas.openxmlformats.org/drawingml/2006/chart">
            <c:chart xmlns:c="http://schemas.openxmlformats.org/drawingml/2006/chart" xmlns:r="http://schemas.openxmlformats.org/officeDocument/2006/relationships" r:id="rId4"/>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96328" y="5661248"/>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
        <p:nvSpPr>
          <p:cNvPr id="18" name="17 CuadroTexto"/>
          <p:cNvSpPr txBox="1"/>
          <p:nvPr/>
        </p:nvSpPr>
        <p:spPr>
          <a:xfrm>
            <a:off x="611560" y="4505345"/>
            <a:ext cx="1117783" cy="507831"/>
          </a:xfrm>
          <a:prstGeom prst="rect">
            <a:avLst/>
          </a:prstGeom>
          <a:noFill/>
          <a:ln>
            <a:solidFill>
              <a:schemeClr val="accent1"/>
            </a:solidFill>
          </a:ln>
        </p:spPr>
        <p:txBody>
          <a:bodyPr wrap="square" rtlCol="0">
            <a:spAutoFit/>
          </a:bodyPr>
          <a:lstStyle/>
          <a:p>
            <a:pPr algn="ctr"/>
            <a:r>
              <a:rPr lang="es-MX" sz="900" dirty="0" smtClean="0">
                <a:latin typeface="Arial" pitchFamily="34" charset="0"/>
                <a:cs typeface="Arial" pitchFamily="34" charset="0"/>
              </a:rPr>
              <a:t>Se inicia recepción de partes semanales</a:t>
            </a:r>
            <a:endParaRPr lang="es-AR" sz="900" dirty="0">
              <a:latin typeface="Arial" pitchFamily="34" charset="0"/>
              <a:cs typeface="Arial" pitchFamily="34" charset="0"/>
            </a:endParaRPr>
          </a:p>
        </p:txBody>
      </p:sp>
      <p:sp>
        <p:nvSpPr>
          <p:cNvPr id="19" name="18 Flecha abajo"/>
          <p:cNvSpPr/>
          <p:nvPr/>
        </p:nvSpPr>
        <p:spPr>
          <a:xfrm>
            <a:off x="1047753" y="4221088"/>
            <a:ext cx="244903" cy="1334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20" name="19 CuadroTexto"/>
          <p:cNvSpPr txBox="1"/>
          <p:nvPr/>
        </p:nvSpPr>
        <p:spPr>
          <a:xfrm>
            <a:off x="2427293" y="1628800"/>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SPF a 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1" name="30 CuadroTexto"/>
          <p:cNvSpPr txBox="1"/>
          <p:nvPr/>
        </p:nvSpPr>
        <p:spPr>
          <a:xfrm>
            <a:off x="-36512" y="6095037"/>
            <a:ext cx="9145016" cy="646331"/>
          </a:xfrm>
          <a:prstGeom prst="rect">
            <a:avLst/>
          </a:prstGeom>
          <a:noFill/>
        </p:spPr>
        <p:txBody>
          <a:bodyPr wrap="square" rtlCol="0">
            <a:spAutoFit/>
          </a:bodyPr>
          <a:lstStyle/>
          <a:p>
            <a:r>
              <a:rPr lang="es-MX" dirty="0" smtClean="0">
                <a:solidFill>
                  <a:schemeClr val="bg1"/>
                </a:solidFill>
                <a:latin typeface="Arial" pitchFamily="34" charset="0"/>
                <a:cs typeface="Arial" pitchFamily="34" charset="0"/>
              </a:rPr>
              <a:t>En el primer semestre de 2014 se consolida la tendencia de crecimiento de la población encarcelada. En junio se registró el número más alto de personas detenidas.</a:t>
            </a:r>
            <a:endParaRPr lang="es-AR" dirty="0">
              <a:solidFill>
                <a:schemeClr val="bg1"/>
              </a:solidFill>
              <a:latin typeface="Arial" pitchFamily="34" charset="0"/>
              <a:cs typeface="Arial" pitchFamily="34" charset="0"/>
            </a:endParaRPr>
          </a:p>
        </p:txBody>
      </p:sp>
      <p:sp>
        <p:nvSpPr>
          <p:cNvPr id="32"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26/06/2014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10.111</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58960814"/>
              </p:ext>
            </p:extLst>
          </p:nvPr>
        </p:nvGraphicFramePr>
        <p:xfrm>
          <a:off x="326221" y="3453760"/>
          <a:ext cx="8134210" cy="335280"/>
        </p:xfrm>
        <a:graphic>
          <a:graphicData uri="http://schemas.openxmlformats.org/drawingml/2006/table">
            <a:tbl>
              <a:tblPr firstRow="1" bandRow="1">
                <a:tableStyleId>{5C22544A-7EE6-4342-B048-85BDC9FD1C3A}</a:tableStyleId>
              </a:tblPr>
              <a:tblGrid>
                <a:gridCol w="813421"/>
                <a:gridCol w="813421"/>
                <a:gridCol w="813421"/>
                <a:gridCol w="813421"/>
                <a:gridCol w="813421"/>
                <a:gridCol w="813421"/>
                <a:gridCol w="813421"/>
                <a:gridCol w="813421"/>
                <a:gridCol w="813421"/>
                <a:gridCol w="813421"/>
              </a:tblGrid>
              <a:tr h="298832">
                <a:tc>
                  <a:txBody>
                    <a:bodyPr/>
                    <a:lstStyle/>
                    <a:p>
                      <a:pPr algn="ctr"/>
                      <a:r>
                        <a:rPr lang="es-MX" sz="800" dirty="0" smtClean="0">
                          <a:solidFill>
                            <a:schemeClr val="tx2">
                              <a:lumMod val="75000"/>
                            </a:schemeClr>
                          </a:solidFill>
                        </a:rPr>
                        <a:t>Variación mensual</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+22</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+67</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-48</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+55</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+24</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+28</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+181</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-9</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rPr>
                        <a:t>+37</a:t>
                      </a:r>
                      <a:endParaRPr lang="es-AR" sz="800" dirty="0">
                        <a:solidFill>
                          <a:schemeClr val="tx2">
                            <a:lumMod val="75000"/>
                          </a:schemeClr>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4" name="3 Conector recto de flecha"/>
          <p:cNvCxnSpPr/>
          <p:nvPr/>
        </p:nvCxnSpPr>
        <p:spPr>
          <a:xfrm flipV="1">
            <a:off x="4355976" y="2731746"/>
            <a:ext cx="3848502" cy="26520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Flecha derecha"/>
          <p:cNvSpPr/>
          <p:nvPr/>
        </p:nvSpPr>
        <p:spPr>
          <a:xfrm>
            <a:off x="4067944" y="4221088"/>
            <a:ext cx="2016224" cy="44057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1er Trimestre 2014 </a:t>
            </a:r>
            <a:endParaRPr lang="es-AR" sz="1200" dirty="0"/>
          </a:p>
        </p:txBody>
      </p:sp>
      <p:sp>
        <p:nvSpPr>
          <p:cNvPr id="28" name="27 Flecha derecha"/>
          <p:cNvSpPr/>
          <p:nvPr/>
        </p:nvSpPr>
        <p:spPr>
          <a:xfrm>
            <a:off x="6302858" y="4221088"/>
            <a:ext cx="2016224" cy="44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2er Trimestre 2014 </a:t>
            </a:r>
            <a:endParaRPr lang="es-AR" sz="1200" dirty="0"/>
          </a:p>
        </p:txBody>
      </p:sp>
      <p:sp>
        <p:nvSpPr>
          <p:cNvPr id="22" name="21 Rectángulo"/>
          <p:cNvSpPr/>
          <p:nvPr/>
        </p:nvSpPr>
        <p:spPr>
          <a:xfrm>
            <a:off x="4067944" y="4810442"/>
            <a:ext cx="2016224" cy="5422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Incremento de 107 personas</a:t>
            </a:r>
            <a:endParaRPr lang="es-AR" sz="1600" dirty="0"/>
          </a:p>
        </p:txBody>
      </p:sp>
      <p:sp>
        <p:nvSpPr>
          <p:cNvPr id="34" name="33 Rectángulo"/>
          <p:cNvSpPr/>
          <p:nvPr/>
        </p:nvSpPr>
        <p:spPr>
          <a:xfrm>
            <a:off x="6302858" y="4810442"/>
            <a:ext cx="2016224" cy="542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Incremento de 209 personas</a:t>
            </a:r>
            <a:endParaRPr lang="es-AR" sz="1600" dirty="0"/>
          </a:p>
        </p:txBody>
      </p: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Evolución mensual de la población del SPF</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1" name="30 CuadroTexto"/>
          <p:cNvSpPr txBox="1"/>
          <p:nvPr/>
        </p:nvSpPr>
        <p:spPr>
          <a:xfrm>
            <a:off x="467544" y="1833786"/>
            <a:ext cx="8136904" cy="3539430"/>
          </a:xfrm>
          <a:prstGeom prst="rect">
            <a:avLst/>
          </a:prstGeom>
          <a:noFill/>
        </p:spPr>
        <p:txBody>
          <a:bodyPr wrap="square" rtlCol="0">
            <a:spAutoFit/>
          </a:bodyPr>
          <a:lstStyle/>
          <a:p>
            <a:pPr marL="457200" indent="-457200">
              <a:buFont typeface="Arial" pitchFamily="34" charset="0"/>
              <a:buChar char="•"/>
            </a:pPr>
            <a:endParaRPr lang="es-MX" sz="2800" dirty="0" smtClean="0">
              <a:solidFill>
                <a:schemeClr val="tx2">
                  <a:lumMod val="75000"/>
                </a:schemeClr>
              </a:solidFill>
              <a:latin typeface="Arial" pitchFamily="34" charset="0"/>
              <a:cs typeface="Arial" pitchFamily="34" charset="0"/>
            </a:endParaRPr>
          </a:p>
          <a:p>
            <a:pPr marL="457200" indent="-457200">
              <a:buFont typeface="Arial" pitchFamily="34" charset="0"/>
              <a:buChar char="•"/>
            </a:pPr>
            <a:r>
              <a:rPr lang="es-MX" sz="2800" dirty="0" smtClean="0">
                <a:solidFill>
                  <a:schemeClr val="tx2">
                    <a:lumMod val="75000"/>
                  </a:schemeClr>
                </a:solidFill>
                <a:latin typeface="Arial" pitchFamily="34" charset="0"/>
                <a:cs typeface="Arial" pitchFamily="34" charset="0"/>
              </a:rPr>
              <a:t>El incremento durante el primer semestre de 2014 en relación a la última medición de 2013 es de 316 detenidos. </a:t>
            </a:r>
          </a:p>
          <a:p>
            <a:pPr marL="457200" indent="-457200">
              <a:buFont typeface="Arial" pitchFamily="34" charset="0"/>
              <a:buChar char="•"/>
            </a:pPr>
            <a:endParaRPr lang="es-MX" sz="2800" dirty="0">
              <a:solidFill>
                <a:schemeClr val="tx2">
                  <a:lumMod val="75000"/>
                </a:schemeClr>
              </a:solidFill>
              <a:latin typeface="Arial" pitchFamily="34" charset="0"/>
              <a:cs typeface="Arial" pitchFamily="34" charset="0"/>
            </a:endParaRPr>
          </a:p>
          <a:p>
            <a:pPr marL="457200" indent="-457200">
              <a:buFont typeface="Arial" pitchFamily="34" charset="0"/>
              <a:buChar char="•"/>
            </a:pPr>
            <a:r>
              <a:rPr lang="es-MX" sz="2800" dirty="0" smtClean="0">
                <a:solidFill>
                  <a:schemeClr val="tx2">
                    <a:lumMod val="75000"/>
                  </a:schemeClr>
                </a:solidFill>
                <a:latin typeface="Arial" pitchFamily="34" charset="0"/>
                <a:cs typeface="Arial" pitchFamily="34" charset="0"/>
              </a:rPr>
              <a:t>Esto representa un </a:t>
            </a:r>
            <a:r>
              <a:rPr lang="es-MX" sz="2800" dirty="0">
                <a:solidFill>
                  <a:schemeClr val="tx2">
                    <a:lumMod val="75000"/>
                  </a:schemeClr>
                </a:solidFill>
                <a:latin typeface="Arial" pitchFamily="34" charset="0"/>
                <a:cs typeface="Arial" pitchFamily="34" charset="0"/>
              </a:rPr>
              <a:t>crecimiento acumulado de la población </a:t>
            </a:r>
            <a:r>
              <a:rPr lang="es-MX" sz="2800" dirty="0" smtClean="0">
                <a:solidFill>
                  <a:schemeClr val="tx2">
                    <a:lumMod val="75000"/>
                  </a:schemeClr>
                </a:solidFill>
                <a:latin typeface="Arial" pitchFamily="34" charset="0"/>
                <a:cs typeface="Arial" pitchFamily="34" charset="0"/>
              </a:rPr>
              <a:t>penal del orden </a:t>
            </a:r>
            <a:r>
              <a:rPr lang="es-MX" sz="2800" dirty="0">
                <a:solidFill>
                  <a:schemeClr val="tx2">
                    <a:lumMod val="75000"/>
                  </a:schemeClr>
                </a:solidFill>
                <a:latin typeface="Arial" pitchFamily="34" charset="0"/>
                <a:cs typeface="Arial" pitchFamily="34" charset="0"/>
              </a:rPr>
              <a:t>del </a:t>
            </a:r>
            <a:r>
              <a:rPr lang="es-MX" sz="2800" b="1" dirty="0">
                <a:solidFill>
                  <a:schemeClr val="tx2">
                    <a:lumMod val="75000"/>
                  </a:schemeClr>
                </a:solidFill>
                <a:latin typeface="Arial" pitchFamily="34" charset="0"/>
                <a:cs typeface="Arial" pitchFamily="34" charset="0"/>
              </a:rPr>
              <a:t>3</a:t>
            </a:r>
            <a:r>
              <a:rPr lang="es-MX" sz="2800" b="1" dirty="0" smtClean="0">
                <a:solidFill>
                  <a:schemeClr val="tx2">
                    <a:lumMod val="75000"/>
                  </a:schemeClr>
                </a:solidFill>
                <a:latin typeface="Arial" pitchFamily="34" charset="0"/>
                <a:cs typeface="Arial" pitchFamily="34" charset="0"/>
              </a:rPr>
              <a:t>%</a:t>
            </a:r>
            <a:r>
              <a:rPr lang="es-MX" sz="2800" dirty="0" smtClean="0">
                <a:solidFill>
                  <a:schemeClr val="tx2">
                    <a:lumMod val="75000"/>
                  </a:schemeClr>
                </a:solidFill>
                <a:latin typeface="Arial" pitchFamily="34" charset="0"/>
                <a:cs typeface="Arial" pitchFamily="34" charset="0"/>
              </a:rPr>
              <a:t>.  </a:t>
            </a:r>
            <a:endParaRPr lang="es-MX" sz="2800" dirty="0">
              <a:solidFill>
                <a:schemeClr val="tx2">
                  <a:lumMod val="75000"/>
                </a:schemeClr>
              </a:solidFill>
              <a:latin typeface="Arial" pitchFamily="34" charset="0"/>
              <a:cs typeface="Arial" pitchFamily="34" charset="0"/>
            </a:endParaRPr>
          </a:p>
          <a:p>
            <a:endParaRPr lang="es-AR" sz="28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7702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3995509475"/>
              </p:ext>
            </p:extLst>
          </p:nvPr>
        </p:nvGraphicFramePr>
        <p:xfrm>
          <a:off x="611560" y="1834370"/>
          <a:ext cx="8136904" cy="238671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2166247" y="1196752"/>
            <a:ext cx="5227714" cy="246221"/>
          </a:xfrm>
          <a:prstGeom prst="rect">
            <a:avLst/>
          </a:prstGeom>
          <a:noFill/>
        </p:spPr>
        <p:txBody>
          <a:bodyPr wrap="none" rtlCol="0">
            <a:spAutoFit/>
          </a:bodyPr>
          <a:lstStyle/>
          <a:p>
            <a:pPr algn="ctr"/>
            <a:r>
              <a:rPr lang="es-MX" sz="10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0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369534" y="4365104"/>
            <a:ext cx="8229600" cy="6375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sz="1600" dirty="0" smtClean="0">
                <a:solidFill>
                  <a:srgbClr val="1F497D">
                    <a:lumMod val="75000"/>
                  </a:srgbClr>
                </a:solidFill>
                <a:latin typeface="Arial" pitchFamily="34" charset="0"/>
                <a:cs typeface="Arial" pitchFamily="34" charset="0"/>
              </a:rPr>
              <a:t>Cada mes </a:t>
            </a:r>
            <a:r>
              <a:rPr lang="es-AR" sz="1600" dirty="0">
                <a:solidFill>
                  <a:srgbClr val="1F497D">
                    <a:lumMod val="75000"/>
                  </a:srgbClr>
                </a:solidFill>
                <a:latin typeface="Arial" pitchFamily="34" charset="0"/>
                <a:cs typeface="Arial" pitchFamily="34" charset="0"/>
              </a:rPr>
              <a:t>el SPF publica </a:t>
            </a:r>
            <a:r>
              <a:rPr lang="es-AR" sz="1600" dirty="0" smtClean="0">
                <a:solidFill>
                  <a:srgbClr val="1F497D">
                    <a:lumMod val="75000"/>
                  </a:srgbClr>
                </a:solidFill>
                <a:latin typeface="Arial" pitchFamily="34" charset="0"/>
                <a:cs typeface="Arial" pitchFamily="34" charset="0"/>
              </a:rPr>
              <a:t>-junto </a:t>
            </a:r>
            <a:r>
              <a:rPr lang="es-AR" sz="1600" dirty="0">
                <a:solidFill>
                  <a:srgbClr val="1F497D">
                    <a:lumMod val="75000"/>
                  </a:srgbClr>
                </a:solidFill>
                <a:latin typeface="Arial" pitchFamily="34" charset="0"/>
                <a:cs typeface="Arial" pitchFamily="34" charset="0"/>
              </a:rPr>
              <a:t>con los datos de población </a:t>
            </a:r>
            <a:r>
              <a:rPr lang="es-AR" sz="1600" dirty="0" smtClean="0">
                <a:solidFill>
                  <a:srgbClr val="1F497D">
                    <a:lumMod val="75000"/>
                  </a:srgbClr>
                </a:solidFill>
                <a:latin typeface="Arial" pitchFamily="34" charset="0"/>
                <a:cs typeface="Arial" pitchFamily="34" charset="0"/>
              </a:rPr>
              <a:t>penitenciaria- </a:t>
            </a:r>
            <a:r>
              <a:rPr lang="es-AR" sz="1600" dirty="0">
                <a:solidFill>
                  <a:srgbClr val="1F497D">
                    <a:lumMod val="75000"/>
                  </a:srgbClr>
                </a:solidFill>
                <a:latin typeface="Arial" pitchFamily="34" charset="0"/>
                <a:cs typeface="Arial" pitchFamily="34" charset="0"/>
              </a:rPr>
              <a:t>el cupo de </a:t>
            </a:r>
            <a:r>
              <a:rPr lang="es-AR" sz="1600" dirty="0" smtClean="0">
                <a:solidFill>
                  <a:srgbClr val="1F497D">
                    <a:lumMod val="75000"/>
                  </a:srgbClr>
                </a:solidFill>
                <a:latin typeface="Arial" pitchFamily="34" charset="0"/>
                <a:cs typeface="Arial" pitchFamily="34" charset="0"/>
              </a:rPr>
              <a:t>sus</a:t>
            </a:r>
          </a:p>
          <a:p>
            <a:pPr marL="0" indent="0">
              <a:buNone/>
            </a:pPr>
            <a:r>
              <a:rPr lang="es-AR" sz="1600" dirty="0" smtClean="0">
                <a:solidFill>
                  <a:srgbClr val="1F497D">
                    <a:lumMod val="75000"/>
                  </a:srgbClr>
                </a:solidFill>
                <a:latin typeface="Arial" pitchFamily="34" charset="0"/>
                <a:cs typeface="Arial" pitchFamily="34" charset="0"/>
              </a:rPr>
              <a:t>establecimientos denominado </a:t>
            </a:r>
            <a:r>
              <a:rPr lang="es-AR" sz="1600" b="1" dirty="0" smtClean="0">
                <a:solidFill>
                  <a:srgbClr val="1F497D">
                    <a:lumMod val="75000"/>
                  </a:srgbClr>
                </a:solidFill>
                <a:latin typeface="Arial" pitchFamily="34" charset="0"/>
                <a:cs typeface="Arial" pitchFamily="34" charset="0"/>
              </a:rPr>
              <a:t>“capacidad </a:t>
            </a:r>
            <a:r>
              <a:rPr lang="es-AR" sz="1600" b="1" dirty="0">
                <a:solidFill>
                  <a:srgbClr val="1F497D">
                    <a:lumMod val="75000"/>
                  </a:srgbClr>
                </a:solidFill>
                <a:latin typeface="Arial" pitchFamily="34" charset="0"/>
                <a:cs typeface="Arial" pitchFamily="34" charset="0"/>
              </a:rPr>
              <a:t>real de alojamiento”</a:t>
            </a:r>
            <a:r>
              <a:rPr lang="es-AR" sz="1600" dirty="0">
                <a:solidFill>
                  <a:srgbClr val="1F497D">
                    <a:lumMod val="75000"/>
                  </a:srgbClr>
                </a:solidFill>
                <a:latin typeface="Arial" pitchFamily="34" charset="0"/>
                <a:cs typeface="Arial" pitchFamily="34" charset="0"/>
              </a:rPr>
              <a:t>. E</a:t>
            </a:r>
            <a:r>
              <a:rPr lang="es-AR" sz="1600" dirty="0" smtClean="0">
                <a:solidFill>
                  <a:srgbClr val="1F497D">
                    <a:lumMod val="75000"/>
                  </a:srgbClr>
                </a:solidFill>
                <a:latin typeface="Arial" pitchFamily="34" charset="0"/>
                <a:cs typeface="Arial" pitchFamily="34" charset="0"/>
              </a:rPr>
              <a:t>l </a:t>
            </a:r>
            <a:r>
              <a:rPr lang="es-AR" sz="1600" dirty="0">
                <a:solidFill>
                  <a:srgbClr val="1F497D">
                    <a:lumMod val="75000"/>
                  </a:srgbClr>
                </a:solidFill>
                <a:latin typeface="Arial" pitchFamily="34" charset="0"/>
                <a:cs typeface="Arial" pitchFamily="34" charset="0"/>
              </a:rPr>
              <a:t>SPF </a:t>
            </a:r>
            <a:r>
              <a:rPr lang="es-AR" sz="1600" b="1" dirty="0">
                <a:solidFill>
                  <a:srgbClr val="1F497D">
                    <a:lumMod val="75000"/>
                  </a:srgbClr>
                </a:solidFill>
                <a:latin typeface="Arial" pitchFamily="34" charset="0"/>
                <a:cs typeface="Arial" pitchFamily="34" charset="0"/>
              </a:rPr>
              <a:t>no define cuál es el estándar de metros</a:t>
            </a:r>
            <a:r>
              <a:rPr lang="es-AR" sz="1600" dirty="0">
                <a:solidFill>
                  <a:srgbClr val="1F497D">
                    <a:lumMod val="75000"/>
                  </a:srgbClr>
                </a:solidFill>
                <a:latin typeface="Arial" pitchFamily="34" charset="0"/>
                <a:cs typeface="Arial" pitchFamily="34" charset="0"/>
              </a:rPr>
              <a:t> por persona que utiliza, ni la metodología de </a:t>
            </a:r>
            <a:r>
              <a:rPr lang="es-AR" sz="1600" dirty="0" smtClean="0">
                <a:solidFill>
                  <a:srgbClr val="1F497D">
                    <a:lumMod val="75000"/>
                  </a:srgbClr>
                </a:solidFill>
                <a:latin typeface="Arial" pitchFamily="34" charset="0"/>
                <a:cs typeface="Arial" pitchFamily="34" charset="0"/>
              </a:rPr>
              <a:t>cálculo.</a:t>
            </a:r>
            <a:r>
              <a:rPr lang="es-AR" sz="1050" dirty="0" smtClean="0">
                <a:solidFill>
                  <a:srgbClr val="CC3300"/>
                </a:solidFill>
                <a:latin typeface="Arial" pitchFamily="34" charset="0"/>
                <a:cs typeface="Arial" pitchFamily="34" charset="0"/>
              </a:rPr>
              <a:t> </a:t>
            </a:r>
            <a:endParaRPr lang="es-AR" sz="1050" dirty="0">
              <a:solidFill>
                <a:srgbClr val="CC3300"/>
              </a:solidFill>
              <a:latin typeface="Arial" pitchFamily="34" charset="0"/>
              <a:cs typeface="Arial" pitchFamily="34" charset="0"/>
            </a:endParaRPr>
          </a:p>
          <a:p>
            <a:pPr marL="0" indent="0">
              <a:buNone/>
            </a:pPr>
            <a:endParaRPr lang="es-AR" sz="2000" dirty="0">
              <a:solidFill>
                <a:srgbClr val="1F497D">
                  <a:lumMod val="75000"/>
                </a:srgbClr>
              </a:solidFill>
              <a:latin typeface="Arial" pitchFamily="34" charset="0"/>
              <a:cs typeface="Arial" pitchFamily="34" charset="0"/>
            </a:endParaRPr>
          </a:p>
        </p:txBody>
      </p:sp>
      <p:graphicFrame>
        <p:nvGraphicFramePr>
          <p:cNvPr id="23" name="22 Tabla"/>
          <p:cNvGraphicFramePr>
            <a:graphicFrameLocks noGrp="1"/>
          </p:cNvGraphicFramePr>
          <p:nvPr>
            <p:extLst>
              <p:ext uri="{D42A27DB-BD31-4B8C-83A1-F6EECF244321}">
                <p14:modId xmlns:p14="http://schemas.microsoft.com/office/powerpoint/2010/main" val="1753145740"/>
              </p:ext>
            </p:extLst>
          </p:nvPr>
        </p:nvGraphicFramePr>
        <p:xfrm>
          <a:off x="611563" y="3274184"/>
          <a:ext cx="7992890" cy="298832"/>
        </p:xfrm>
        <a:graphic>
          <a:graphicData uri="http://schemas.openxmlformats.org/drawingml/2006/table">
            <a:tbl>
              <a:tblPr firstRow="1" bandRow="1">
                <a:tableStyleId>{5C22544A-7EE6-4342-B048-85BDC9FD1C3A}</a:tableStyleId>
              </a:tblPr>
              <a:tblGrid>
                <a:gridCol w="677363"/>
                <a:gridCol w="812836"/>
                <a:gridCol w="812836"/>
                <a:gridCol w="812836"/>
                <a:gridCol w="812836"/>
                <a:gridCol w="812836"/>
                <a:gridCol w="812836"/>
                <a:gridCol w="812836"/>
                <a:gridCol w="826386"/>
                <a:gridCol w="799289"/>
              </a:tblGrid>
              <a:tr h="298832">
                <a:tc>
                  <a:txBody>
                    <a:bodyPr/>
                    <a:lstStyle/>
                    <a:p>
                      <a:pPr algn="ctr"/>
                      <a:r>
                        <a:rPr lang="es-MX" sz="900" dirty="0" smtClean="0"/>
                        <a:t>Diferencia</a:t>
                      </a:r>
                      <a:endParaRPr lang="es-AR" sz="900" dirty="0"/>
                    </a:p>
                  </a:txBody>
                  <a:tcPr anchor="ctr"/>
                </a:tc>
                <a:tc>
                  <a:txBody>
                    <a:bodyPr/>
                    <a:lstStyle/>
                    <a:p>
                      <a:pPr algn="ctr"/>
                      <a:r>
                        <a:rPr lang="es-MX" sz="900" dirty="0" smtClean="0"/>
                        <a:t>886</a:t>
                      </a:r>
                      <a:endParaRPr lang="es-AR" sz="900" dirty="0"/>
                    </a:p>
                  </a:txBody>
                  <a:tcPr anchor="ctr"/>
                </a:tc>
                <a:tc>
                  <a:txBody>
                    <a:bodyPr/>
                    <a:lstStyle/>
                    <a:p>
                      <a:pPr algn="ctr"/>
                      <a:r>
                        <a:rPr lang="es-MX" sz="900" dirty="0" smtClean="0"/>
                        <a:t>787</a:t>
                      </a:r>
                      <a:endParaRPr lang="es-AR" sz="900" dirty="0"/>
                    </a:p>
                  </a:txBody>
                  <a:tcPr anchor="ctr"/>
                </a:tc>
                <a:tc>
                  <a:txBody>
                    <a:bodyPr/>
                    <a:lstStyle/>
                    <a:p>
                      <a:pPr algn="ctr"/>
                      <a:r>
                        <a:rPr lang="es-MX" sz="900" dirty="0" smtClean="0"/>
                        <a:t>747</a:t>
                      </a:r>
                      <a:endParaRPr lang="es-AR" sz="900" dirty="0"/>
                    </a:p>
                  </a:txBody>
                  <a:tcPr anchor="ctr"/>
                </a:tc>
                <a:tc>
                  <a:txBody>
                    <a:bodyPr/>
                    <a:lstStyle/>
                    <a:p>
                      <a:pPr algn="ctr"/>
                      <a:r>
                        <a:rPr lang="es-MX" sz="900" dirty="0" smtClean="0"/>
                        <a:t>988</a:t>
                      </a:r>
                      <a:endParaRPr lang="es-AR" sz="900" dirty="0"/>
                    </a:p>
                  </a:txBody>
                  <a:tcPr anchor="ctr"/>
                </a:tc>
                <a:tc>
                  <a:txBody>
                    <a:bodyPr/>
                    <a:lstStyle/>
                    <a:p>
                      <a:pPr algn="ctr"/>
                      <a:r>
                        <a:rPr lang="es-MX" sz="900" dirty="0" smtClean="0"/>
                        <a:t>940</a:t>
                      </a:r>
                      <a:endParaRPr lang="es-AR" sz="900" dirty="0"/>
                    </a:p>
                  </a:txBody>
                  <a:tcPr anchor="ctr"/>
                </a:tc>
                <a:tc>
                  <a:txBody>
                    <a:bodyPr/>
                    <a:lstStyle/>
                    <a:p>
                      <a:pPr algn="ctr"/>
                      <a:r>
                        <a:rPr lang="es-MX" sz="900" dirty="0" smtClean="0"/>
                        <a:t>901</a:t>
                      </a:r>
                      <a:endParaRPr lang="es-AR" sz="900" dirty="0"/>
                    </a:p>
                  </a:txBody>
                  <a:tcPr anchor="ctr"/>
                </a:tc>
                <a:tc>
                  <a:txBody>
                    <a:bodyPr/>
                    <a:lstStyle/>
                    <a:p>
                      <a:pPr algn="ctr"/>
                      <a:r>
                        <a:rPr lang="es-MX" sz="900" dirty="0" smtClean="0"/>
                        <a:t>924</a:t>
                      </a:r>
                      <a:endParaRPr lang="es-AR" sz="900" dirty="0"/>
                    </a:p>
                  </a:txBody>
                  <a:tcPr anchor="ctr"/>
                </a:tc>
                <a:tc>
                  <a:txBody>
                    <a:bodyPr/>
                    <a:lstStyle/>
                    <a:p>
                      <a:pPr algn="ctr"/>
                      <a:r>
                        <a:rPr lang="es-MX" sz="900" dirty="0" smtClean="0"/>
                        <a:t>765</a:t>
                      </a:r>
                      <a:endParaRPr lang="es-AR" sz="900" dirty="0"/>
                    </a:p>
                  </a:txBody>
                  <a:tcPr anchor="ctr"/>
                </a:tc>
                <a:tc>
                  <a:txBody>
                    <a:bodyPr/>
                    <a:lstStyle/>
                    <a:p>
                      <a:pPr algn="ctr"/>
                      <a:r>
                        <a:rPr lang="es-MX" sz="900" dirty="0" smtClean="0"/>
                        <a:t>774</a:t>
                      </a:r>
                      <a:endParaRPr lang="es-AR" sz="900" dirty="0"/>
                    </a:p>
                  </a:txBody>
                  <a:tcPr anchor="ctr"/>
                </a:tc>
              </a:tr>
            </a:tbl>
          </a:graphicData>
        </a:graphic>
      </p:graphicFrame>
      <p:sp>
        <p:nvSpPr>
          <p:cNvPr id="12" name="11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Rectángulo"/>
          <p:cNvSpPr/>
          <p:nvPr/>
        </p:nvSpPr>
        <p:spPr>
          <a:xfrm>
            <a:off x="179512" y="6028546"/>
            <a:ext cx="8784976" cy="784830"/>
          </a:xfrm>
          <a:prstGeom prst="rect">
            <a:avLst/>
          </a:prstGeom>
        </p:spPr>
        <p:txBody>
          <a:bodyPr wrap="square">
            <a:spAutoFit/>
          </a:bodyPr>
          <a:lstStyle/>
          <a:p>
            <a:r>
              <a:rPr lang="es-AR" sz="1500" dirty="0" smtClean="0">
                <a:solidFill>
                  <a:schemeClr val="bg1"/>
                </a:solidFill>
                <a:latin typeface="Arial" pitchFamily="34" charset="0"/>
                <a:cs typeface="Arial" pitchFamily="34" charset="0"/>
              </a:rPr>
              <a:t>Acompañando el incremento de la población alojada en las distintas dependencias, el SPF reporta una nueva variación de su capacidad real de alojamiento incorporando 69 plazas. Se desconoce si se debe a la construcción/habilitación de nuevas celdas y pabellones o al reajuste de los existentes.  </a:t>
            </a:r>
            <a:endParaRPr lang="es-AR" sz="1500" dirty="0">
              <a:solidFill>
                <a:schemeClr val="bg1"/>
              </a:solidFill>
              <a:latin typeface="Arial" pitchFamily="34" charset="0"/>
              <a:cs typeface="Arial" pitchFamily="34" charset="0"/>
            </a:endParaRPr>
          </a:p>
        </p:txBody>
      </p:sp>
      <p:sp>
        <p:nvSpPr>
          <p:cNvPr id="14" name="13 CuadroTexto"/>
          <p:cNvSpPr txBox="1"/>
          <p:nvPr/>
        </p:nvSpPr>
        <p:spPr>
          <a:xfrm>
            <a:off x="96328" y="5661248"/>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a:t>
            </a:r>
            <a:r>
              <a:rPr lang="es-MX" sz="800" dirty="0" smtClean="0">
                <a:latin typeface="Arial" pitchFamily="34" charset="0"/>
                <a:cs typeface="Arial" pitchFamily="34" charset="0"/>
              </a:rPr>
              <a:t>Junio 2014</a:t>
            </a:r>
            <a:endParaRPr lang="es-AR" sz="800" dirty="0">
              <a:latin typeface="Arial" pitchFamily="34" charset="0"/>
              <a:cs typeface="Arial" pitchFamily="34" charset="0"/>
            </a:endParaRPr>
          </a:p>
        </p:txBody>
      </p:sp>
      <p:grpSp>
        <p:nvGrpSpPr>
          <p:cNvPr id="9" name="8 Grupo"/>
          <p:cNvGrpSpPr/>
          <p:nvPr/>
        </p:nvGrpSpPr>
        <p:grpSpPr>
          <a:xfrm>
            <a:off x="198355" y="2069530"/>
            <a:ext cx="432805" cy="49183"/>
            <a:chOff x="547384" y="2452787"/>
            <a:chExt cx="432805" cy="49183"/>
          </a:xfrm>
        </p:grpSpPr>
        <p:cxnSp>
          <p:nvCxnSpPr>
            <p:cNvPr id="15" name="14 Conector recto"/>
            <p:cNvCxnSpPr/>
            <p:nvPr/>
          </p:nvCxnSpPr>
          <p:spPr>
            <a:xfrm>
              <a:off x="547384" y="2472680"/>
              <a:ext cx="432805"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8" name="7 Grupo"/>
          <p:cNvGrpSpPr/>
          <p:nvPr/>
        </p:nvGrpSpPr>
        <p:grpSpPr>
          <a:xfrm>
            <a:off x="179512" y="2431660"/>
            <a:ext cx="432805" cy="72008"/>
            <a:chOff x="539174" y="2284276"/>
            <a:chExt cx="432805" cy="72008"/>
          </a:xfrm>
        </p:grpSpPr>
        <p:cxnSp>
          <p:nvCxnSpPr>
            <p:cNvPr id="3" name="2 Conector recto"/>
            <p:cNvCxnSpPr/>
            <p:nvPr/>
          </p:nvCxnSpPr>
          <p:spPr>
            <a:xfrm>
              <a:off x="539174" y="2320280"/>
              <a:ext cx="432805"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0" name="9 CuadroTexto"/>
          <p:cNvSpPr txBox="1"/>
          <p:nvPr/>
        </p:nvSpPr>
        <p:spPr>
          <a:xfrm>
            <a:off x="467544" y="1947029"/>
            <a:ext cx="917239" cy="369332"/>
          </a:xfrm>
          <a:prstGeom prst="rect">
            <a:avLst/>
          </a:prstGeom>
          <a:noFill/>
        </p:spPr>
        <p:txBody>
          <a:bodyPr wrap="none" rtlCol="0">
            <a:spAutoFit/>
          </a:bodyPr>
          <a:lstStyle/>
          <a:p>
            <a:pPr algn="ctr"/>
            <a:r>
              <a:rPr lang="es-MX" sz="900" dirty="0" smtClean="0"/>
              <a:t>Capacidad</a:t>
            </a:r>
          </a:p>
          <a:p>
            <a:pPr algn="ctr"/>
            <a:r>
              <a:rPr lang="es-MX" sz="900" dirty="0" smtClean="0"/>
              <a:t> de alojamiento</a:t>
            </a:r>
            <a:endParaRPr lang="es-AR" sz="900" dirty="0"/>
          </a:p>
        </p:txBody>
      </p:sp>
      <p:sp>
        <p:nvSpPr>
          <p:cNvPr id="19" name="18 CuadroTexto"/>
          <p:cNvSpPr txBox="1"/>
          <p:nvPr/>
        </p:nvSpPr>
        <p:spPr>
          <a:xfrm>
            <a:off x="571451" y="2353865"/>
            <a:ext cx="644728" cy="230832"/>
          </a:xfrm>
          <a:prstGeom prst="rect">
            <a:avLst/>
          </a:prstGeom>
          <a:noFill/>
        </p:spPr>
        <p:txBody>
          <a:bodyPr wrap="none" rtlCol="0">
            <a:spAutoFit/>
          </a:bodyPr>
          <a:lstStyle/>
          <a:p>
            <a:r>
              <a:rPr lang="es-MX" sz="900" dirty="0" smtClean="0"/>
              <a:t>Población</a:t>
            </a:r>
            <a:endParaRPr lang="es-AR" sz="900" dirty="0"/>
          </a:p>
        </p:txBody>
      </p: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48407123"/>
              </p:ext>
            </p:extLst>
          </p:nvPr>
        </p:nvGraphicFramePr>
        <p:xfrm>
          <a:off x="4662090"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3450018575"/>
              </p:ext>
            </p:extLst>
          </p:nvPr>
        </p:nvGraphicFramePr>
        <p:xfrm>
          <a:off x="68482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2483981954"/>
              </p:ext>
            </p:extLst>
          </p:nvPr>
        </p:nvGraphicFramePr>
        <p:xfrm>
          <a:off x="739747" y="3356992"/>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812675" y="5520232"/>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10111 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3146080345"/>
              </p:ext>
            </p:extLst>
          </p:nvPr>
        </p:nvGraphicFramePr>
        <p:xfrm>
          <a:off x="4644008" y="3356992"/>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796884" y="5520232"/>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10111 personas</a:t>
            </a:r>
            <a:endParaRPr lang="es-AR" sz="700" dirty="0">
              <a:latin typeface="Arial" pitchFamily="34" charset="0"/>
              <a:cs typeface="Arial" pitchFamily="34" charset="0"/>
            </a:endParaRPr>
          </a:p>
        </p:txBody>
      </p:sp>
      <p:sp>
        <p:nvSpPr>
          <p:cNvPr id="38" name="37 CuadroTexto"/>
          <p:cNvSpPr txBox="1"/>
          <p:nvPr/>
        </p:nvSpPr>
        <p:spPr>
          <a:xfrm>
            <a:off x="1778171" y="3391496"/>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10111 personas</a:t>
            </a:r>
            <a:endParaRPr lang="es-AR" sz="700" dirty="0">
              <a:latin typeface="Arial" pitchFamily="34" charset="0"/>
              <a:cs typeface="Arial" pitchFamily="34" charset="0"/>
            </a:endParaRPr>
          </a:p>
        </p:txBody>
      </p:sp>
      <p:sp>
        <p:nvSpPr>
          <p:cNvPr id="39" name="38 CuadroTexto"/>
          <p:cNvSpPr txBox="1"/>
          <p:nvPr/>
        </p:nvSpPr>
        <p:spPr>
          <a:xfrm>
            <a:off x="5814136" y="3391496"/>
            <a:ext cx="1082348" cy="200055"/>
          </a:xfrm>
          <a:prstGeom prst="rect">
            <a:avLst/>
          </a:prstGeom>
          <a:noFill/>
        </p:spPr>
        <p:txBody>
          <a:bodyPr wrap="none" rtlCol="0">
            <a:spAutoFit/>
          </a:bodyPr>
          <a:lstStyle/>
          <a:p>
            <a:r>
              <a:rPr lang="es-MX" sz="700" dirty="0" smtClean="0">
                <a:latin typeface="Arial" pitchFamily="34" charset="0"/>
                <a:cs typeface="Arial" pitchFamily="34" charset="0"/>
              </a:rPr>
              <a:t>Base: 10111 personas</a:t>
            </a:r>
            <a:endParaRPr lang="es-AR" sz="700" dirty="0">
              <a:latin typeface="Arial" pitchFamily="34" charset="0"/>
              <a:cs typeface="Arial" pitchFamily="34" charset="0"/>
            </a:endParaRPr>
          </a:p>
        </p:txBody>
      </p:sp>
      <p:sp>
        <p:nvSpPr>
          <p:cNvPr id="40" name="39 CuadroTexto"/>
          <p:cNvSpPr txBox="1"/>
          <p:nvPr/>
        </p:nvSpPr>
        <p:spPr>
          <a:xfrm>
            <a:off x="951622" y="1480141"/>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769661"/>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75949"/>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39846" y="3769661"/>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65872"/>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39,5%</a:t>
            </a:r>
            <a:endParaRPr lang="es-AR" sz="900" dirty="0">
              <a:latin typeface="Arial" pitchFamily="34" charset="0"/>
              <a:cs typeface="Arial" pitchFamily="34" charset="0"/>
            </a:endParaRPr>
          </a:p>
        </p:txBody>
      </p:sp>
      <p:sp>
        <p:nvSpPr>
          <p:cNvPr id="45" name="44 CuadroTexto"/>
          <p:cNvSpPr txBox="1"/>
          <p:nvPr/>
        </p:nvSpPr>
        <p:spPr>
          <a:xfrm>
            <a:off x="2996481" y="2204864"/>
            <a:ext cx="1349151" cy="646331"/>
          </a:xfrm>
          <a:prstGeom prst="rect">
            <a:avLst/>
          </a:prstGeom>
          <a:noFill/>
        </p:spPr>
        <p:txBody>
          <a:bodyPr wrap="square" rtlCol="0">
            <a:spAutoFit/>
          </a:bodyPr>
          <a:lstStyle/>
          <a:p>
            <a:pPr algn="ctr"/>
            <a:r>
              <a:rPr lang="es-MX" sz="900" dirty="0" smtClean="0">
                <a:latin typeface="Arial" pitchFamily="34" charset="0"/>
                <a:cs typeface="Arial" pitchFamily="34" charset="0"/>
              </a:rPr>
              <a:t>Personas encarceladas preventivamente </a:t>
            </a:r>
            <a:r>
              <a:rPr lang="es-MX" sz="900" b="1" dirty="0" smtClean="0">
                <a:latin typeface="Arial" pitchFamily="34" charset="0"/>
                <a:cs typeface="Arial" pitchFamily="34" charset="0"/>
              </a:rPr>
              <a:t>60,5%</a:t>
            </a:r>
            <a:endParaRPr lang="es-AR" sz="900" b="1" dirty="0">
              <a:latin typeface="Arial" pitchFamily="34" charset="0"/>
              <a:cs typeface="Arial" pitchFamily="34" charset="0"/>
            </a:endParaRPr>
          </a:p>
        </p:txBody>
      </p:sp>
      <p:sp>
        <p:nvSpPr>
          <p:cNvPr id="48" name="47 Flecha arriba"/>
          <p:cNvSpPr/>
          <p:nvPr/>
        </p:nvSpPr>
        <p:spPr>
          <a:xfrm>
            <a:off x="4139952" y="2564904"/>
            <a:ext cx="196450" cy="2303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49" name="48 Rectángulo"/>
          <p:cNvSpPr/>
          <p:nvPr/>
        </p:nvSpPr>
        <p:spPr>
          <a:xfrm>
            <a:off x="3203849" y="2863568"/>
            <a:ext cx="1010306" cy="627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latin typeface="Arial" pitchFamily="34" charset="0"/>
                <a:cs typeface="Arial" pitchFamily="34" charset="0"/>
              </a:rPr>
              <a:t>Mayo: 59,7%</a:t>
            </a:r>
            <a:endParaRPr lang="es-MX" sz="800" dirty="0">
              <a:latin typeface="Arial" pitchFamily="34" charset="0"/>
              <a:cs typeface="Arial" pitchFamily="34" charset="0"/>
            </a:endParaRPr>
          </a:p>
          <a:p>
            <a:pPr algn="ctr"/>
            <a:r>
              <a:rPr lang="es-MX" sz="800" dirty="0" smtClean="0">
                <a:latin typeface="Arial" pitchFamily="34" charset="0"/>
                <a:cs typeface="Arial" pitchFamily="34" charset="0"/>
              </a:rPr>
              <a:t>Abril: 59,8%</a:t>
            </a:r>
          </a:p>
          <a:p>
            <a:pPr algn="ctr"/>
            <a:r>
              <a:rPr lang="es-MX" sz="800" dirty="0" smtClean="0">
                <a:latin typeface="Arial" pitchFamily="34" charset="0"/>
                <a:cs typeface="Arial" pitchFamily="34" charset="0"/>
              </a:rPr>
              <a:t>Marzo. 58,8%</a:t>
            </a:r>
          </a:p>
          <a:p>
            <a:pPr algn="ctr"/>
            <a:r>
              <a:rPr lang="es-MX" sz="800" dirty="0" smtClean="0">
                <a:latin typeface="Arial" pitchFamily="34" charset="0"/>
                <a:cs typeface="Arial" pitchFamily="34" charset="0"/>
              </a:rPr>
              <a:t>Feb</a:t>
            </a:r>
            <a:r>
              <a:rPr lang="es-MX" sz="800" dirty="0">
                <a:latin typeface="Arial" pitchFamily="34" charset="0"/>
                <a:cs typeface="Arial" pitchFamily="34" charset="0"/>
              </a:rPr>
              <a:t>. </a:t>
            </a:r>
            <a:r>
              <a:rPr lang="es-MX" sz="800" dirty="0" smtClean="0">
                <a:latin typeface="Arial" pitchFamily="34" charset="0"/>
                <a:cs typeface="Arial" pitchFamily="34" charset="0"/>
              </a:rPr>
              <a:t>58,6</a:t>
            </a:r>
            <a:r>
              <a:rPr lang="es-MX" sz="800" dirty="0">
                <a:latin typeface="Arial" pitchFamily="34" charset="0"/>
                <a:cs typeface="Arial" pitchFamily="34" charset="0"/>
              </a:rPr>
              <a:t>%</a:t>
            </a:r>
          </a:p>
          <a:p>
            <a:pPr algn="ctr"/>
            <a:r>
              <a:rPr lang="es-MX" sz="800" dirty="0" smtClean="0">
                <a:latin typeface="Arial" pitchFamily="34" charset="0"/>
                <a:cs typeface="Arial" pitchFamily="34" charset="0"/>
              </a:rPr>
              <a:t>Ene. 57,6</a:t>
            </a:r>
            <a:r>
              <a:rPr lang="es-MX" sz="800" dirty="0">
                <a:latin typeface="Arial" pitchFamily="34" charset="0"/>
                <a:cs typeface="Arial" pitchFamily="34" charset="0"/>
              </a:rPr>
              <a:t>%</a:t>
            </a:r>
            <a:endParaRPr lang="es-AR" sz="800" dirty="0">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Junio 2014</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26/06/2014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10.111</a:t>
            </a:r>
            <a:r>
              <a:rPr lang="es-MX" sz="2800" dirty="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54" name="53 CuadroTexto"/>
          <p:cNvSpPr txBox="1"/>
          <p:nvPr/>
        </p:nvSpPr>
        <p:spPr>
          <a:xfrm>
            <a:off x="53459" y="6021288"/>
            <a:ext cx="9087068" cy="830997"/>
          </a:xfrm>
          <a:prstGeom prst="rect">
            <a:avLst/>
          </a:prstGeom>
          <a:noFill/>
        </p:spPr>
        <p:txBody>
          <a:bodyPr wrap="square" rtlCol="0">
            <a:spAutoFit/>
          </a:bodyPr>
          <a:lstStyle/>
          <a:p>
            <a:r>
              <a:rPr lang="es-MX" sz="1600" b="1" dirty="0" smtClean="0">
                <a:solidFill>
                  <a:schemeClr val="bg1"/>
                </a:solidFill>
                <a:latin typeface="Arial" pitchFamily="34" charset="0"/>
                <a:cs typeface="Arial" pitchFamily="34" charset="0"/>
              </a:rPr>
              <a:t>Dentro del contexto de crecimiento de la población penal, los indicadores de clasificación se mantienen estables, con excepción de la proporción de personas encarceladas preventivamente. </a:t>
            </a:r>
            <a:endParaRPr lang="es-MX" sz="1600" b="1" dirty="0">
              <a:solidFill>
                <a:schemeClr val="bg1"/>
              </a:solidFill>
              <a:latin typeface="Arial" pitchFamily="34" charset="0"/>
              <a:cs typeface="Arial" pitchFamily="34" charset="0"/>
            </a:endParaRPr>
          </a:p>
        </p:txBody>
      </p:sp>
      <p:sp>
        <p:nvSpPr>
          <p:cNvPr id="25" name="24 CuadroTexto"/>
          <p:cNvSpPr txBox="1"/>
          <p:nvPr/>
        </p:nvSpPr>
        <p:spPr>
          <a:xfrm>
            <a:off x="96328" y="5805844"/>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2465</Words>
  <Application>Microsoft Office PowerPoint</Application>
  <PresentationFormat>Presentación en pantalla (4:3)</PresentationFormat>
  <Paragraphs>454</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10</vt:i4>
      </vt:variant>
      <vt:variant>
        <vt:lpstr>Títulos de diapositiva</vt:lpstr>
      </vt:variant>
      <vt:variant>
        <vt:i4>23</vt:i4>
      </vt:variant>
    </vt:vector>
  </HeadingPairs>
  <TitlesOfParts>
    <vt:vector size="36" baseType="lpstr">
      <vt:lpstr>Arial</vt:lpstr>
      <vt:lpstr>Arial Black</vt:lpstr>
      <vt:lpstr>Calibri</vt: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GONZALO, Maria Belen</cp:lastModifiedBy>
  <cp:revision>238</cp:revision>
  <dcterms:created xsi:type="dcterms:W3CDTF">2014-04-29T17:52:53Z</dcterms:created>
  <dcterms:modified xsi:type="dcterms:W3CDTF">2014-07-16T12:36:00Z</dcterms:modified>
</cp:coreProperties>
</file>