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9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5.xml" ContentType="application/vnd.openxmlformats-officedocument.drawingml.chart+xml"/>
  <Override PartName="/ppt/notesSlides/notesSlide12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3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14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5" r:id="rId2"/>
    <p:sldMasterId id="2147483726" r:id="rId3"/>
    <p:sldMasterId id="2147483737" r:id="rId4"/>
    <p:sldMasterId id="2147483781" r:id="rId5"/>
    <p:sldMasterId id="2147483936" r:id="rId6"/>
    <p:sldMasterId id="2147483969" r:id="rId7"/>
  </p:sldMasterIdLst>
  <p:notesMasterIdLst>
    <p:notesMasterId r:id="rId57"/>
  </p:notesMasterIdLst>
  <p:sldIdLst>
    <p:sldId id="257" r:id="rId8"/>
    <p:sldId id="420" r:id="rId9"/>
    <p:sldId id="421" r:id="rId10"/>
    <p:sldId id="422" r:id="rId11"/>
    <p:sldId id="260" r:id="rId12"/>
    <p:sldId id="296" r:id="rId13"/>
    <p:sldId id="470" r:id="rId14"/>
    <p:sldId id="467" r:id="rId15"/>
    <p:sldId id="468" r:id="rId16"/>
    <p:sldId id="329" r:id="rId17"/>
    <p:sldId id="267" r:id="rId18"/>
    <p:sldId id="469" r:id="rId19"/>
    <p:sldId id="410" r:id="rId20"/>
    <p:sldId id="269" r:id="rId21"/>
    <p:sldId id="382" r:id="rId22"/>
    <p:sldId id="298" r:id="rId23"/>
    <p:sldId id="452" r:id="rId24"/>
    <p:sldId id="270" r:id="rId25"/>
    <p:sldId id="283" r:id="rId26"/>
    <p:sldId id="279" r:id="rId27"/>
    <p:sldId id="272" r:id="rId28"/>
    <p:sldId id="273" r:id="rId29"/>
    <p:sldId id="462" r:id="rId30"/>
    <p:sldId id="275" r:id="rId31"/>
    <p:sldId id="403" r:id="rId32"/>
    <p:sldId id="425" r:id="rId33"/>
    <p:sldId id="286" r:id="rId34"/>
    <p:sldId id="277" r:id="rId35"/>
    <p:sldId id="408" r:id="rId36"/>
    <p:sldId id="433" r:id="rId37"/>
    <p:sldId id="357" r:id="rId38"/>
    <p:sldId id="453" r:id="rId39"/>
    <p:sldId id="359" r:id="rId40"/>
    <p:sldId id="458" r:id="rId41"/>
    <p:sldId id="466" r:id="rId42"/>
    <p:sldId id="459" r:id="rId43"/>
    <p:sldId id="460" r:id="rId44"/>
    <p:sldId id="448" r:id="rId45"/>
    <p:sldId id="449" r:id="rId46"/>
    <p:sldId id="445" r:id="rId47"/>
    <p:sldId id="444" r:id="rId48"/>
    <p:sldId id="441" r:id="rId49"/>
    <p:sldId id="442" r:id="rId50"/>
    <p:sldId id="450" r:id="rId51"/>
    <p:sldId id="373" r:id="rId52"/>
    <p:sldId id="446" r:id="rId53"/>
    <p:sldId id="447" r:id="rId54"/>
    <p:sldId id="427" r:id="rId55"/>
    <p:sldId id="262" r:id="rId56"/>
  </p:sldIdLst>
  <p:sldSz cx="9144000" cy="6858000" type="screen4x3"/>
  <p:notesSz cx="6797675" cy="9926638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0000"/>
    <a:srgbClr val="CC3300"/>
    <a:srgbClr val="FF99CC"/>
    <a:srgbClr val="FFCCFF"/>
    <a:srgbClr val="FF7C80"/>
    <a:srgbClr val="FF6699"/>
    <a:srgbClr val="17375E"/>
    <a:srgbClr val="000000"/>
    <a:srgbClr val="A8B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7192" autoAdjust="0"/>
  </p:normalViewPr>
  <p:slideViewPr>
    <p:cSldViewPr>
      <p:cViewPr varScale="1">
        <p:scale>
          <a:sx n="104" d="100"/>
          <a:sy n="104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92354427918731E-2"/>
          <c:y val="6.3910722882642968E-4"/>
          <c:w val="0.97307207799553797"/>
          <c:h val="0.7841206301151724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dLbl>
              <c:idx val="11"/>
              <c:layout>
                <c:manualLayout>
                  <c:x val="-4.3611111111111114E-2"/>
                  <c:y val="-5.4169328407954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746378924856614E-2"/>
                  <c:y val="-4.970281079880013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latin typeface="Century Gothic" panose="020B0502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 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 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#,##0</c:formatCode>
                <c:ptCount val="13"/>
                <c:pt idx="0">
                  <c:v>10985</c:v>
                </c:pt>
                <c:pt idx="1">
                  <c:v>11084</c:v>
                </c:pt>
                <c:pt idx="2">
                  <c:v>11160</c:v>
                </c:pt>
                <c:pt idx="3">
                  <c:v>11233</c:v>
                </c:pt>
                <c:pt idx="4">
                  <c:v>11292</c:v>
                </c:pt>
                <c:pt idx="5">
                  <c:v>11464</c:v>
                </c:pt>
                <c:pt idx="6">
                  <c:v>11561</c:v>
                </c:pt>
                <c:pt idx="7">
                  <c:v>11629</c:v>
                </c:pt>
                <c:pt idx="8">
                  <c:v>11673</c:v>
                </c:pt>
                <c:pt idx="9">
                  <c:v>11824</c:v>
                </c:pt>
                <c:pt idx="10">
                  <c:v>11870</c:v>
                </c:pt>
                <c:pt idx="11">
                  <c:v>11896</c:v>
                </c:pt>
                <c:pt idx="12">
                  <c:v>11874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387904"/>
        <c:axId val="149406080"/>
      </c:lineChart>
      <c:catAx>
        <c:axId val="14938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es-AR"/>
          </a:p>
        </c:txPr>
        <c:crossAx val="149406080"/>
        <c:crosses val="autoZero"/>
        <c:auto val="1"/>
        <c:lblAlgn val="ctr"/>
        <c:lblOffset val="100"/>
        <c:noMultiLvlLbl val="1"/>
      </c:catAx>
      <c:valAx>
        <c:axId val="149406080"/>
        <c:scaling>
          <c:orientation val="minMax"/>
          <c:min val="9000"/>
        </c:scaling>
        <c:delete val="1"/>
        <c:axPos val="l"/>
        <c:numFmt formatCode="#,##0" sourceLinked="1"/>
        <c:majorTickMark val="out"/>
        <c:minorTickMark val="none"/>
        <c:tickLblPos val="nextTo"/>
        <c:crossAx val="14938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4743284905933"/>
          <c:y val="8.2001069311301383E-2"/>
          <c:w val="0.86408268457714632"/>
          <c:h val="0.7380739110543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AR"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61,0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61,0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AR" sz="10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59.5</c:v>
                </c:pt>
                <c:pt idx="1">
                  <c:v>59.7</c:v>
                </c:pt>
                <c:pt idx="2">
                  <c:v>60.6</c:v>
                </c:pt>
                <c:pt idx="3">
                  <c:v>60.3</c:v>
                </c:pt>
                <c:pt idx="4">
                  <c:v>60</c:v>
                </c:pt>
                <c:pt idx="5">
                  <c:v>60</c:v>
                </c:pt>
                <c:pt idx="6">
                  <c:v>59.7</c:v>
                </c:pt>
                <c:pt idx="7">
                  <c:v>59.8</c:v>
                </c:pt>
                <c:pt idx="8">
                  <c:v>59.6</c:v>
                </c:pt>
                <c:pt idx="9">
                  <c:v>58.7</c:v>
                </c:pt>
                <c:pt idx="10">
                  <c:v>58.3</c:v>
                </c:pt>
                <c:pt idx="11">
                  <c:v>57.7</c:v>
                </c:pt>
                <c:pt idx="12">
                  <c:v>57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AR"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39,0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39,0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AR" sz="10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40.5</c:v>
                </c:pt>
                <c:pt idx="1">
                  <c:v>40.299999999999997</c:v>
                </c:pt>
                <c:pt idx="2">
                  <c:v>39.4</c:v>
                </c:pt>
                <c:pt idx="3">
                  <c:v>39.700000000000003</c:v>
                </c:pt>
                <c:pt idx="4">
                  <c:v>40</c:v>
                </c:pt>
                <c:pt idx="5">
                  <c:v>40</c:v>
                </c:pt>
                <c:pt idx="6">
                  <c:v>40.299999999999997</c:v>
                </c:pt>
                <c:pt idx="7">
                  <c:v>40.200000000000003</c:v>
                </c:pt>
                <c:pt idx="8">
                  <c:v>40.4</c:v>
                </c:pt>
                <c:pt idx="9">
                  <c:v>41.3</c:v>
                </c:pt>
                <c:pt idx="10">
                  <c:v>41.7</c:v>
                </c:pt>
                <c:pt idx="11">
                  <c:v>42.3</c:v>
                </c:pt>
                <c:pt idx="1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3988096"/>
        <c:axId val="154014464"/>
      </c:barChart>
      <c:catAx>
        <c:axId val="1539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AR" sz="900" b="0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  <c:crossAx val="154014464"/>
        <c:crosses val="autoZero"/>
        <c:auto val="1"/>
        <c:lblAlgn val="ctr"/>
        <c:lblOffset val="100"/>
        <c:noMultiLvlLbl val="1"/>
      </c:catAx>
      <c:valAx>
        <c:axId val="1540144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39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22854786008891748"/>
          <c:w val="0.12667520394780979"/>
          <c:h val="0.6111521774063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AR" sz="900" b="0" i="0" u="none" strike="noStrike" kern="1200" baseline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es-AR" sz="800" b="0" i="0" u="none" strike="noStrike" kern="1200" baseline="0">
          <a:solidFill>
            <a:prstClr val="black"/>
          </a:solidFill>
          <a:latin typeface="Century Gothic" panose="020B0502020202020204" pitchFamily="34" charset="0"/>
          <a:ea typeface="+mn-ea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8777442540693E-2"/>
          <c:y val="0"/>
          <c:w val="0.94875819077932799"/>
          <c:h val="0.8203179543590913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Procesados/as</c:v>
                </c:pt>
              </c:strCache>
            </c:strRef>
          </c:tx>
          <c:spPr>
            <a:ln w="47625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bg1">
                  <a:lumMod val="50000"/>
                </a:schemeClr>
              </a:solidFill>
              <a:ln w="476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3.2856878213962125E-2"/>
                  <c:y val="0.104497507194003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036202784113428E-2"/>
                  <c:y val="7.7388623486279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64062302378315E-2"/>
                  <c:y val="9.918565549086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pPr>
                <a:noFill/>
                <a:ln w="2533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533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7638799390441E-2"/>
                  <c:y val="6.9433257415842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3.8386675827859942E-2"/>
                  <c:y val="6.9433257415842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3.3144509752202074E-2"/>
                  <c:y val="6.4494975289192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3.2117758020888142E-2"/>
                  <c:y val="7.1843412328710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3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6532</c:v>
                </c:pt>
                <c:pt idx="1">
                  <c:v>6618</c:v>
                </c:pt>
                <c:pt idx="2">
                  <c:v>6757</c:v>
                </c:pt>
                <c:pt idx="3">
                  <c:v>6773</c:v>
                </c:pt>
                <c:pt idx="4">
                  <c:v>6778</c:v>
                </c:pt>
                <c:pt idx="5">
                  <c:v>6852</c:v>
                </c:pt>
                <c:pt idx="6">
                  <c:v>6896</c:v>
                </c:pt>
                <c:pt idx="7">
                  <c:v>6956</c:v>
                </c:pt>
                <c:pt idx="8">
                  <c:v>6949</c:v>
                </c:pt>
                <c:pt idx="9">
                  <c:v>6938</c:v>
                </c:pt>
                <c:pt idx="10">
                  <c:v>6922</c:v>
                </c:pt>
                <c:pt idx="11">
                  <c:v>6864</c:v>
                </c:pt>
                <c:pt idx="12">
                  <c:v>6772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dLbls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4448</c:v>
                </c:pt>
                <c:pt idx="1">
                  <c:v>4461</c:v>
                </c:pt>
                <c:pt idx="2">
                  <c:v>4398</c:v>
                </c:pt>
                <c:pt idx="3">
                  <c:v>4456</c:v>
                </c:pt>
                <c:pt idx="4">
                  <c:v>4514</c:v>
                </c:pt>
                <c:pt idx="5">
                  <c:v>4611</c:v>
                </c:pt>
                <c:pt idx="6">
                  <c:v>4663</c:v>
                </c:pt>
                <c:pt idx="7">
                  <c:v>4668</c:v>
                </c:pt>
                <c:pt idx="8">
                  <c:v>4719</c:v>
                </c:pt>
                <c:pt idx="9">
                  <c:v>4883</c:v>
                </c:pt>
                <c:pt idx="10">
                  <c:v>4945</c:v>
                </c:pt>
                <c:pt idx="11">
                  <c:v>5031</c:v>
                </c:pt>
                <c:pt idx="12">
                  <c:v>5098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253568"/>
        <c:axId val="154267648"/>
      </c:lineChart>
      <c:catAx>
        <c:axId val="1542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AR"/>
          </a:p>
        </c:txPr>
        <c:crossAx val="154267648"/>
        <c:crosses val="autoZero"/>
        <c:auto val="1"/>
        <c:lblAlgn val="ctr"/>
        <c:lblOffset val="100"/>
        <c:noMultiLvlLbl val="1"/>
      </c:catAx>
      <c:valAx>
        <c:axId val="154267648"/>
        <c:scaling>
          <c:orientation val="minMax"/>
          <c:max val="8000"/>
          <c:min val="3000"/>
        </c:scaling>
        <c:delete val="1"/>
        <c:axPos val="l"/>
        <c:numFmt formatCode="General" sourceLinked="1"/>
        <c:majorTickMark val="out"/>
        <c:minorTickMark val="none"/>
        <c:tickLblPos val="nextTo"/>
        <c:crossAx val="15425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9.9660094355400519E-2"/>
          <c:y val="0.35701200936550515"/>
          <c:w val="0.1914677065573514"/>
          <c:h val="0.14721256033507873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87330578778342E-2"/>
          <c:y val="3.437493030559368E-2"/>
          <c:w val="0.89404568355484404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 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52.4</c:v>
                </c:pt>
                <c:pt idx="1">
                  <c:v>52.1</c:v>
                </c:pt>
                <c:pt idx="2">
                  <c:v>52.2</c:v>
                </c:pt>
                <c:pt idx="3">
                  <c:v>51.7</c:v>
                </c:pt>
                <c:pt idx="4">
                  <c:v>51.8</c:v>
                </c:pt>
                <c:pt idx="5">
                  <c:v>51.6</c:v>
                </c:pt>
                <c:pt idx="6">
                  <c:v>51.4</c:v>
                </c:pt>
                <c:pt idx="7">
                  <c:v>51.2</c:v>
                </c:pt>
                <c:pt idx="8">
                  <c:v>50.8</c:v>
                </c:pt>
                <c:pt idx="9">
                  <c:v>50</c:v>
                </c:pt>
                <c:pt idx="10">
                  <c:v>49.9</c:v>
                </c:pt>
                <c:pt idx="11">
                  <c:v>51.1</c:v>
                </c:pt>
                <c:pt idx="12">
                  <c:v>49.9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5240341988487583E-3"/>
                  <c:y val="1.994634276737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080113996162527E-3"/>
                  <c:y val="1.5957074213902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5080113996162527E-3"/>
                  <c:y val="-3.989268553475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39,0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39,0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 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41.6</c:v>
                </c:pt>
                <c:pt idx="1">
                  <c:v>41.9</c:v>
                </c:pt>
                <c:pt idx="2">
                  <c:v>42</c:v>
                </c:pt>
                <c:pt idx="3">
                  <c:v>42.6</c:v>
                </c:pt>
                <c:pt idx="4">
                  <c:v>42.6</c:v>
                </c:pt>
                <c:pt idx="5">
                  <c:v>42.7</c:v>
                </c:pt>
                <c:pt idx="6">
                  <c:v>43</c:v>
                </c:pt>
                <c:pt idx="7">
                  <c:v>43.2</c:v>
                </c:pt>
                <c:pt idx="8">
                  <c:v>43.6</c:v>
                </c:pt>
                <c:pt idx="9">
                  <c:v>44.4</c:v>
                </c:pt>
                <c:pt idx="10">
                  <c:v>44.7</c:v>
                </c:pt>
                <c:pt idx="11">
                  <c:v>43.6</c:v>
                </c:pt>
                <c:pt idx="12">
                  <c:v>44.7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7,0</a:t>
                    </a:r>
                    <a:endParaRPr lang="en-US" sz="11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 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Hoja1!$D$2:$D$14</c:f>
              <c:numCache>
                <c:formatCode>General</c:formatCode>
                <c:ptCount val="13"/>
                <c:pt idx="0">
                  <c:v>6</c:v>
                </c:pt>
                <c:pt idx="1">
                  <c:v>6</c:v>
                </c:pt>
                <c:pt idx="2">
                  <c:v>5.8</c:v>
                </c:pt>
                <c:pt idx="3">
                  <c:v>5.7</c:v>
                </c:pt>
                <c:pt idx="4">
                  <c:v>5.6</c:v>
                </c:pt>
                <c:pt idx="5">
                  <c:v>5.7</c:v>
                </c:pt>
                <c:pt idx="6">
                  <c:v>5.6</c:v>
                </c:pt>
                <c:pt idx="7">
                  <c:v>5.6</c:v>
                </c:pt>
                <c:pt idx="8">
                  <c:v>5.6</c:v>
                </c:pt>
                <c:pt idx="9">
                  <c:v>5.6</c:v>
                </c:pt>
                <c:pt idx="10">
                  <c:v>5.4</c:v>
                </c:pt>
                <c:pt idx="11">
                  <c:v>5.3</c:v>
                </c:pt>
                <c:pt idx="12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54650496"/>
        <c:axId val="154652032"/>
      </c:barChart>
      <c:catAx>
        <c:axId val="15465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  <c:crossAx val="154652032"/>
        <c:crosses val="autoZero"/>
        <c:auto val="1"/>
        <c:lblAlgn val="ctr"/>
        <c:lblOffset val="100"/>
        <c:noMultiLvlLbl val="1"/>
      </c:catAx>
      <c:valAx>
        <c:axId val="154652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465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25079992612804136"/>
          <c:w val="9.6596916983497483E-2"/>
          <c:h val="0.45467033867362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51564110107916E-2"/>
          <c:y val="1.6002851535014632E-2"/>
          <c:w val="0.90244843588989199"/>
          <c:h val="0.83809032792652671"/>
        </c:manualLayout>
      </c:layou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marker>
            <c:spPr>
              <a:solidFill>
                <a:srgbClr val="FF66CC"/>
              </a:solidFill>
              <a:ln>
                <a:solidFill>
                  <a:srgbClr val="FF66CC"/>
                </a:solidFill>
              </a:ln>
            </c:spPr>
          </c:marker>
          <c:dLbls>
            <c:dLbl>
              <c:idx val="9"/>
              <c:layout>
                <c:manualLayout>
                  <c:x val="-3.4978496004399007E-2"/>
                  <c:y val="-4.1731474280635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5674631980614761E-2"/>
                  <c:y val="-4.1731474280635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674631980614761E-2"/>
                  <c:y val="-3.4382753768099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464058510536066E-2"/>
                  <c:y val="-4.17314742806354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latin typeface="Century Gothic" panose="020B0502020202020204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39,0</a:t>
                    </a:r>
                    <a:endParaRPr lang="en-US" dirty="0" smtClean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39,0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latin typeface="Century Gothic" panose="020B0502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4572</c:v>
                </c:pt>
                <c:pt idx="1">
                  <c:v>4654</c:v>
                </c:pt>
                <c:pt idx="2">
                  <c:v>4691</c:v>
                </c:pt>
                <c:pt idx="3">
                  <c:v>4782</c:v>
                </c:pt>
                <c:pt idx="4">
                  <c:v>4805</c:v>
                </c:pt>
                <c:pt idx="5">
                  <c:v>4893</c:v>
                </c:pt>
                <c:pt idx="6">
                  <c:v>4975</c:v>
                </c:pt>
                <c:pt idx="7">
                  <c:v>5025</c:v>
                </c:pt>
                <c:pt idx="8">
                  <c:v>5087</c:v>
                </c:pt>
                <c:pt idx="9">
                  <c:v>5254</c:v>
                </c:pt>
                <c:pt idx="10">
                  <c:v>5313</c:v>
                </c:pt>
                <c:pt idx="11">
                  <c:v>5181</c:v>
                </c:pt>
                <c:pt idx="12">
                  <c:v>5311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663</a:t>
                    </a:r>
                    <a:endParaRPr lang="en-US" sz="1100" dirty="0">
                      <a:latin typeface="Century Gothic" panose="020B0502020202020204" pitchFamily="34" charset="0"/>
                    </a:endParaRP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latin typeface="Century Gothic" panose="020B0502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Hoja1!$D$2:$D$14</c:f>
              <c:numCache>
                <c:formatCode>General</c:formatCode>
                <c:ptCount val="13"/>
                <c:pt idx="0">
                  <c:v>655</c:v>
                </c:pt>
                <c:pt idx="1">
                  <c:v>663</c:v>
                </c:pt>
                <c:pt idx="2">
                  <c:v>648</c:v>
                </c:pt>
                <c:pt idx="3">
                  <c:v>642</c:v>
                </c:pt>
                <c:pt idx="4">
                  <c:v>633</c:v>
                </c:pt>
                <c:pt idx="5">
                  <c:v>650</c:v>
                </c:pt>
                <c:pt idx="6">
                  <c:v>647</c:v>
                </c:pt>
                <c:pt idx="7">
                  <c:v>647</c:v>
                </c:pt>
                <c:pt idx="8">
                  <c:v>650</c:v>
                </c:pt>
                <c:pt idx="9">
                  <c:v>658</c:v>
                </c:pt>
                <c:pt idx="10">
                  <c:v>637</c:v>
                </c:pt>
                <c:pt idx="11">
                  <c:v>633</c:v>
                </c:pt>
                <c:pt idx="12">
                  <c:v>637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latin typeface="Century Gothic" panose="020B0502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latin typeface="Century Gothic" panose="020B0502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5758</c:v>
                </c:pt>
                <c:pt idx="1">
                  <c:v>5767</c:v>
                </c:pt>
                <c:pt idx="2">
                  <c:v>5821</c:v>
                </c:pt>
                <c:pt idx="3">
                  <c:v>5809</c:v>
                </c:pt>
                <c:pt idx="4">
                  <c:v>5854</c:v>
                </c:pt>
                <c:pt idx="5">
                  <c:v>5921</c:v>
                </c:pt>
                <c:pt idx="6">
                  <c:v>5939</c:v>
                </c:pt>
                <c:pt idx="7">
                  <c:v>5957</c:v>
                </c:pt>
                <c:pt idx="8">
                  <c:v>5936</c:v>
                </c:pt>
                <c:pt idx="9">
                  <c:v>5912</c:v>
                </c:pt>
                <c:pt idx="10">
                  <c:v>5920</c:v>
                </c:pt>
                <c:pt idx="11">
                  <c:v>6082</c:v>
                </c:pt>
                <c:pt idx="12">
                  <c:v>5926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04448"/>
        <c:axId val="154905984"/>
      </c:lineChart>
      <c:catAx>
        <c:axId val="15490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es-AR"/>
          </a:p>
        </c:txPr>
        <c:crossAx val="154905984"/>
        <c:crosses val="autoZero"/>
        <c:auto val="1"/>
        <c:lblAlgn val="ctr"/>
        <c:lblOffset val="100"/>
        <c:noMultiLvlLbl val="1"/>
      </c:catAx>
      <c:valAx>
        <c:axId val="154905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90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024336847893428E-3"/>
          <c:y val="0.41796744806132652"/>
          <c:w val="0.12584479119869721"/>
          <c:h val="0.24295014674295448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2031504233658"/>
          <c:y val="3.4374781402889389E-2"/>
          <c:w val="0.8388060897986116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Total población diciembre 2017</c:v>
                </c:pt>
                <c:pt idx="1">
                  <c:v>Nacional</c:v>
                </c:pt>
                <c:pt idx="2">
                  <c:v>Federal</c:v>
                </c:pt>
                <c:pt idx="3">
                  <c:v>Provincial en SPF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 formatCode="0">
                  <c:v>57</c:v>
                </c:pt>
                <c:pt idx="1">
                  <c:v>48.6</c:v>
                </c:pt>
                <c:pt idx="2">
                  <c:v>70.5</c:v>
                </c:pt>
                <c:pt idx="3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6181229773462784E-3"/>
                  <c:y val="-8.95698457342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Total población diciembre 2017</c:v>
                </c:pt>
                <c:pt idx="1">
                  <c:v>Nacional</c:v>
                </c:pt>
                <c:pt idx="2">
                  <c:v>Federal</c:v>
                </c:pt>
                <c:pt idx="3">
                  <c:v>Provincial en SPF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 formatCode="0">
                  <c:v>43</c:v>
                </c:pt>
                <c:pt idx="1">
                  <c:v>51.4</c:v>
                </c:pt>
                <c:pt idx="2">
                  <c:v>29.5</c:v>
                </c:pt>
                <c:pt idx="3">
                  <c:v>76.599999999999994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685312"/>
        <c:axId val="162686848"/>
      </c:barChart>
      <c:catAx>
        <c:axId val="16268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  <c:crossAx val="162686848"/>
        <c:crosses val="autoZero"/>
        <c:auto val="1"/>
        <c:lblAlgn val="ctr"/>
        <c:lblOffset val="100"/>
        <c:noMultiLvlLbl val="0"/>
      </c:catAx>
      <c:valAx>
        <c:axId val="162686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268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1454976574669844"/>
          <c:w val="0.16232730134827139"/>
          <c:h val="0.4287776041941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7793419778754743E-2"/>
          <c:w val="0.95185984920605371"/>
          <c:h val="0.6815101708419448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Justicia Nacional</c:v>
                </c:pt>
              </c:strCache>
            </c:strRef>
          </c:tx>
          <c:marker>
            <c:symbol val="diamond"/>
            <c:size val="8"/>
          </c:marker>
          <c:dLbls>
            <c:dLbl>
              <c:idx val="12"/>
              <c:layout/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en-US" sz="1050" b="1" dirty="0" smtClean="0"/>
                      <a:t>48,6</a:t>
                    </a:r>
                    <a:endParaRPr lang="en-US" b="1" dirty="0"/>
                  </a:p>
                </c:rich>
              </c:tx>
              <c:spPr>
                <a:noFill/>
                <a:ln w="25320">
                  <a:noFill/>
                </a:ln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noFill/>
                <a:ln w="25320">
                  <a:noFill/>
                </a:ln>
              </c:spPr>
              <c:txPr>
                <a:bodyPr/>
                <a:lstStyle/>
                <a:p>
                  <a:pPr>
                    <a:defRPr sz="1050" b="1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3.0683711383331393E-2"/>
                  <c:y val="-4.433165209187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050" dirty="0"/>
                      <a:t>55,6</a:t>
                    </a:r>
                    <a:endParaRPr lang="es-AR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050" dirty="0"/>
                      <a:t>55</a:t>
                    </a:r>
                    <a:endParaRPr lang="es-AR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52.4</c:v>
                </c:pt>
                <c:pt idx="1">
                  <c:v>52.4</c:v>
                </c:pt>
                <c:pt idx="2">
                  <c:v>53.3</c:v>
                </c:pt>
                <c:pt idx="3">
                  <c:v>52.6</c:v>
                </c:pt>
                <c:pt idx="4">
                  <c:v>52.3</c:v>
                </c:pt>
                <c:pt idx="5">
                  <c:v>51.9</c:v>
                </c:pt>
                <c:pt idx="6">
                  <c:v>51.6</c:v>
                </c:pt>
                <c:pt idx="7">
                  <c:v>51.6</c:v>
                </c:pt>
                <c:pt idx="8">
                  <c:v>51.2</c:v>
                </c:pt>
                <c:pt idx="9">
                  <c:v>49.8</c:v>
                </c:pt>
                <c:pt idx="10">
                  <c:v>51.4</c:v>
                </c:pt>
                <c:pt idx="11">
                  <c:v>50.5</c:v>
                </c:pt>
                <c:pt idx="12">
                  <c:v>48.6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Justicia Federal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marker>
            <c:symbol val="square"/>
            <c:size val="8"/>
            <c:spPr>
              <a:solidFill>
                <a:srgbClr val="FF66CC"/>
              </a:solidFill>
              <a:ln>
                <a:solidFill>
                  <a:srgbClr val="FF66CC"/>
                </a:solidFill>
              </a:ln>
            </c:spPr>
          </c:marker>
          <c:dLbls>
            <c:dLbl>
              <c:idx val="12"/>
              <c:spPr>
                <a:noFill/>
                <a:ln w="25320">
                  <a:noFill/>
                </a:ln>
              </c:spPr>
              <c:txPr>
                <a:bodyPr/>
                <a:lstStyle/>
                <a:p>
                  <a:pPr>
                    <a:defRPr sz="1050" b="1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5320">
                  <a:noFill/>
                </a:ln>
              </c:spPr>
              <c:txPr>
                <a:bodyPr/>
                <a:lstStyle/>
                <a:p>
                  <a:pPr>
                    <a:defRPr sz="1050" b="1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050" dirty="0"/>
                      <a:t>74,6</a:t>
                    </a:r>
                    <a:endParaRPr lang="es-AR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050" b="0" dirty="0" smtClean="0"/>
                      <a:t>74,6</a:t>
                    </a:r>
                    <a:endParaRPr lang="es-AR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sz="1050" b="0" dirty="0" smtClean="0"/>
                      <a:t>74,0</a:t>
                    </a:r>
                    <a:endParaRPr lang="en-US" b="0" dirty="0" smtClean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73.5</c:v>
                </c:pt>
                <c:pt idx="1">
                  <c:v>74.099999999999994</c:v>
                </c:pt>
                <c:pt idx="2">
                  <c:v>74.7</c:v>
                </c:pt>
                <c:pt idx="3">
                  <c:v>74.8</c:v>
                </c:pt>
                <c:pt idx="4">
                  <c:v>74.400000000000006</c:v>
                </c:pt>
                <c:pt idx="5">
                  <c:v>74</c:v>
                </c:pt>
                <c:pt idx="6">
                  <c:v>73.900000000000006</c:v>
                </c:pt>
                <c:pt idx="7">
                  <c:v>74.2</c:v>
                </c:pt>
                <c:pt idx="8">
                  <c:v>73.900000000000006</c:v>
                </c:pt>
                <c:pt idx="9">
                  <c:v>72.900000000000006</c:v>
                </c:pt>
                <c:pt idx="10">
                  <c:v>70.099999999999994</c:v>
                </c:pt>
                <c:pt idx="11">
                  <c:v>70.5</c:v>
                </c:pt>
                <c:pt idx="12">
                  <c:v>70.5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Justicia Provincial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triangle"/>
            <c:size val="8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12"/>
              <c:spPr>
                <a:noFill/>
                <a:ln w="25320">
                  <a:noFill/>
                </a:ln>
              </c:spPr>
              <c:txPr>
                <a:bodyPr/>
                <a:lstStyle/>
                <a:p>
                  <a:pPr>
                    <a:defRPr sz="1050" b="1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5320">
                  <a:noFill/>
                </a:ln>
              </c:spPr>
              <c:txPr>
                <a:bodyPr/>
                <a:lstStyle/>
                <a:p>
                  <a:pPr>
                    <a:defRPr sz="1050" b="1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050" b="0" dirty="0" smtClean="0"/>
                      <a:t>28,5</a:t>
                    </a:r>
                    <a:endParaRPr lang="es-AR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050" b="0" dirty="0" smtClean="0"/>
                      <a:t>27,5</a:t>
                    </a:r>
                    <a:endParaRPr lang="es-AR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2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Hoja1!$D$2:$D$14</c:f>
              <c:numCache>
                <c:formatCode>General</c:formatCode>
                <c:ptCount val="13"/>
                <c:pt idx="0">
                  <c:v>23.8</c:v>
                </c:pt>
                <c:pt idx="1">
                  <c:v>22.8</c:v>
                </c:pt>
                <c:pt idx="2">
                  <c:v>23.5</c:v>
                </c:pt>
                <c:pt idx="3">
                  <c:v>22.7</c:v>
                </c:pt>
                <c:pt idx="4">
                  <c:v>23.1</c:v>
                </c:pt>
                <c:pt idx="5">
                  <c:v>24.8</c:v>
                </c:pt>
                <c:pt idx="6">
                  <c:v>23.6</c:v>
                </c:pt>
                <c:pt idx="7">
                  <c:v>24</c:v>
                </c:pt>
                <c:pt idx="8">
                  <c:v>23.5</c:v>
                </c:pt>
                <c:pt idx="9">
                  <c:v>24.9</c:v>
                </c:pt>
                <c:pt idx="10">
                  <c:v>24.3</c:v>
                </c:pt>
                <c:pt idx="11">
                  <c:v>22.3</c:v>
                </c:pt>
                <c:pt idx="12">
                  <c:v>23.4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62112"/>
        <c:axId val="162780288"/>
      </c:lineChart>
      <c:catAx>
        <c:axId val="1627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780288"/>
        <c:crosses val="autoZero"/>
        <c:auto val="1"/>
        <c:lblAlgn val="ctr"/>
        <c:lblOffset val="100"/>
        <c:noMultiLvlLbl val="1"/>
      </c:catAx>
      <c:valAx>
        <c:axId val="162780288"/>
        <c:scaling>
          <c:orientation val="minMax"/>
          <c:min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162762112"/>
        <c:crosses val="autoZero"/>
        <c:crossBetween val="between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7.9181300839424901E-2"/>
          <c:y val="0.86052460923345853"/>
          <c:w val="0.68058678091922487"/>
          <c:h val="0.116439492834129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002142602239081E-2"/>
          <c:y val="4.01286290139952E-2"/>
          <c:w val="0.93532286904642681"/>
          <c:h val="0.7637912490580102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</c:v>
                </c:pt>
              </c:strCache>
            </c:strRef>
          </c:tx>
          <c:marker>
            <c:symbol val="diamond"/>
            <c:size val="8"/>
          </c:marker>
          <c:dLbls>
            <c:dLbl>
              <c:idx val="1"/>
              <c:layout>
                <c:manualLayout>
                  <c:x val="-4.2224356831431227E-2"/>
                  <c:y val="-0.128702408710888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238725008263385E-2"/>
                  <c:y val="-4.5539920449950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16975127100931E-2"/>
                  <c:y val="-4.5262712155747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802606950268779E-2"/>
                  <c:y val="-5.1142050177873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281054685020542E-2"/>
                  <c:y val="-4.7505266892643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309791038684858E-2"/>
                  <c:y val="-4.0231700322184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802606950268779E-2"/>
                  <c:y val="-6.9325966604020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141446540969216E-2"/>
                  <c:y val="-7.2962749889249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1127078364137058E-2"/>
                  <c:y val="-4.7505266892643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082107226028313E-2"/>
                  <c:y val="-3.7722319855376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618027668108597E-2"/>
                  <c:y val="-5.5906236281523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112521175652478E-2"/>
                  <c:y val="-4.1359103140605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tx2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203482798293895E-2"/>
                  <c:y val="6.943327927763899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tx2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tx2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8386675827859942E-2"/>
                  <c:y val="6.9433257415842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3.3144509752202074E-2"/>
                  <c:y val="6.4494975289192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3.2117758020888142E-2"/>
                  <c:y val="7.1843412328710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3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  <a:latin typeface="Century Gothic" panose="020B0502020202020204" pitchFamily="34" charset="0"/>
                    <a:cs typeface="Arial" pitchFamily="34" charset="0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#,##0</c:formatCode>
                <c:ptCount val="13"/>
                <c:pt idx="0">
                  <c:v>10985</c:v>
                </c:pt>
                <c:pt idx="1">
                  <c:v>11084</c:v>
                </c:pt>
                <c:pt idx="2">
                  <c:v>11160</c:v>
                </c:pt>
                <c:pt idx="3">
                  <c:v>11233</c:v>
                </c:pt>
                <c:pt idx="4">
                  <c:v>11292</c:v>
                </c:pt>
                <c:pt idx="5">
                  <c:v>11464</c:v>
                </c:pt>
                <c:pt idx="6">
                  <c:v>11561</c:v>
                </c:pt>
                <c:pt idx="7">
                  <c:v>11629</c:v>
                </c:pt>
                <c:pt idx="8">
                  <c:v>11673</c:v>
                </c:pt>
                <c:pt idx="9">
                  <c:v>11824</c:v>
                </c:pt>
                <c:pt idx="10">
                  <c:v>11870</c:v>
                </c:pt>
                <c:pt idx="11">
                  <c:v>11896</c:v>
                </c:pt>
                <c:pt idx="12">
                  <c:v>11874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Capacidad utilizable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marker>
            <c:symbol val="square"/>
            <c:size val="8"/>
            <c:spPr>
              <a:solidFill>
                <a:srgbClr val="FF66CC"/>
              </a:solidFill>
              <a:ln>
                <a:solidFill>
                  <a:srgbClr val="FF66CC"/>
                </a:solidFill>
              </a:ln>
            </c:spPr>
          </c:marker>
          <c:dLbls>
            <c:dLbl>
              <c:idx val="0"/>
              <c:layout>
                <c:manualLayout>
                  <c:x val="-4.1802606950268779E-2"/>
                  <c:y val="-4.8727815833286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788356317996589E-2"/>
                  <c:y val="5.1760190815347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759502419772312E-2"/>
                  <c:y val="6.562060552550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rgbClr val="FF66CC"/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66CC"/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rgbClr val="FF66CC"/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rgbClr val="FF66CC"/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66CC"/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 w="25330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66CC"/>
                      </a:solidFill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3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rgbClr val="FF66CC"/>
                    </a:solidFill>
                    <a:latin typeface="Century Gothic" panose="020B0502020202020204" pitchFamily="34" charset="0"/>
                    <a:cs typeface="Arial" pitchFamily="34" charset="0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Hoja1!$C$2:$C$14</c:f>
              <c:numCache>
                <c:formatCode>#,##0</c:formatCode>
                <c:ptCount val="13"/>
                <c:pt idx="0">
                  <c:v>11038</c:v>
                </c:pt>
                <c:pt idx="1">
                  <c:v>11074</c:v>
                </c:pt>
                <c:pt idx="2">
                  <c:v>11143</c:v>
                </c:pt>
                <c:pt idx="3">
                  <c:v>11130</c:v>
                </c:pt>
                <c:pt idx="4">
                  <c:v>11266</c:v>
                </c:pt>
                <c:pt idx="5">
                  <c:v>11313</c:v>
                </c:pt>
                <c:pt idx="6">
                  <c:v>11314</c:v>
                </c:pt>
                <c:pt idx="7">
                  <c:v>11317</c:v>
                </c:pt>
                <c:pt idx="8">
                  <c:v>11324</c:v>
                </c:pt>
                <c:pt idx="9">
                  <c:v>11576</c:v>
                </c:pt>
                <c:pt idx="10">
                  <c:v>11576</c:v>
                </c:pt>
                <c:pt idx="11">
                  <c:v>11577</c:v>
                </c:pt>
                <c:pt idx="12">
                  <c:v>11577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23584"/>
        <c:axId val="166725120"/>
      </c:lineChart>
      <c:catAx>
        <c:axId val="16672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entury Gothic" panose="020B0502020202020204" pitchFamily="34" charset="0"/>
                <a:cs typeface="Arial" pitchFamily="34" charset="0"/>
              </a:defRPr>
            </a:pPr>
            <a:endParaRPr lang="es-AR"/>
          </a:p>
        </c:txPr>
        <c:crossAx val="166725120"/>
        <c:crosses val="autoZero"/>
        <c:auto val="1"/>
        <c:lblAlgn val="ctr"/>
        <c:lblOffset val="100"/>
        <c:noMultiLvlLbl val="1"/>
      </c:catAx>
      <c:valAx>
        <c:axId val="166725120"/>
        <c:scaling>
          <c:orientation val="minMax"/>
          <c:max val="12500"/>
          <c:min val="10000"/>
        </c:scaling>
        <c:delete val="1"/>
        <c:axPos val="l"/>
        <c:numFmt formatCode="#,##0" sourceLinked="1"/>
        <c:majorTickMark val="out"/>
        <c:minorTickMark val="none"/>
        <c:tickLblPos val="nextTo"/>
        <c:crossAx val="16672358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es-A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41728078048949E-2"/>
          <c:y val="0.34243394858356757"/>
          <c:w val="0.98025821425099635"/>
          <c:h val="0.39825525040387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septiembre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CPF JOV. ADULTOS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U.34</c:v>
                </c:pt>
                <c:pt idx="15">
                  <c:v>U. 35</c:v>
                </c:pt>
              </c:strCache>
            </c:strRef>
          </c:cat>
          <c:val>
            <c:numRef>
              <c:f>Hoja1!$B$2:$B$17</c:f>
              <c:numCache>
                <c:formatCode>General</c:formatCode>
                <c:ptCount val="16"/>
                <c:pt idx="0">
                  <c:v>52</c:v>
                </c:pt>
                <c:pt idx="1">
                  <c:v>130</c:v>
                </c:pt>
                <c:pt idx="2">
                  <c:v>111</c:v>
                </c:pt>
                <c:pt idx="3">
                  <c:v>142</c:v>
                </c:pt>
                <c:pt idx="4">
                  <c:v>199</c:v>
                </c:pt>
                <c:pt idx="5">
                  <c:v>3</c:v>
                </c:pt>
                <c:pt idx="6">
                  <c:v>250</c:v>
                </c:pt>
                <c:pt idx="7">
                  <c:v>13</c:v>
                </c:pt>
                <c:pt idx="8">
                  <c:v>101</c:v>
                </c:pt>
                <c:pt idx="9">
                  <c:v>21</c:v>
                </c:pt>
                <c:pt idx="10">
                  <c:v>346</c:v>
                </c:pt>
                <c:pt idx="11">
                  <c:v>39</c:v>
                </c:pt>
                <c:pt idx="12">
                  <c:v>23</c:v>
                </c:pt>
                <c:pt idx="13">
                  <c:v>201</c:v>
                </c:pt>
                <c:pt idx="14">
                  <c:v>92</c:v>
                </c:pt>
                <c:pt idx="15">
                  <c:v>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37984"/>
        <c:axId val="152939520"/>
      </c:barChart>
      <c:catAx>
        <c:axId val="15293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s-AR"/>
          </a:p>
        </c:txPr>
        <c:crossAx val="152939520"/>
        <c:crosses val="autoZero"/>
        <c:auto val="1"/>
        <c:lblAlgn val="ctr"/>
        <c:lblOffset val="100"/>
        <c:noMultiLvlLbl val="0"/>
      </c:catAx>
      <c:valAx>
        <c:axId val="152939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93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6.3226778691824165E-2"/>
          <c:w val="0.98025821425099635"/>
          <c:h val="0.76964775638767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Septiembre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6.39962838364067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CPF I</c:v>
                </c:pt>
                <c:pt idx="1">
                  <c:v>CPF II</c:v>
                </c:pt>
                <c:pt idx="2">
                  <c:v>CPF III - CFNOA</c:v>
                </c:pt>
                <c:pt idx="3">
                  <c:v>CPF - CABA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Anexo senillosa</c:v>
                </c:pt>
                <c:pt idx="12">
                  <c:v>U. 10</c:v>
                </c:pt>
                <c:pt idx="13">
                  <c:v>U. 11</c:v>
                </c:pt>
                <c:pt idx="14">
                  <c:v>U. 12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2057</c:v>
                </c:pt>
                <c:pt idx="1">
                  <c:v>2167</c:v>
                </c:pt>
                <c:pt idx="2">
                  <c:v>472</c:v>
                </c:pt>
                <c:pt idx="3">
                  <c:v>1797</c:v>
                </c:pt>
                <c:pt idx="4">
                  <c:v>625</c:v>
                </c:pt>
                <c:pt idx="5">
                  <c:v>461</c:v>
                </c:pt>
                <c:pt idx="6">
                  <c:v>306</c:v>
                </c:pt>
                <c:pt idx="7">
                  <c:v>492</c:v>
                </c:pt>
                <c:pt idx="8">
                  <c:v>392</c:v>
                </c:pt>
                <c:pt idx="9">
                  <c:v>169</c:v>
                </c:pt>
                <c:pt idx="10">
                  <c:v>196</c:v>
                </c:pt>
                <c:pt idx="11">
                  <c:v>257</c:v>
                </c:pt>
                <c:pt idx="12">
                  <c:v>115</c:v>
                </c:pt>
                <c:pt idx="13">
                  <c:v>189</c:v>
                </c:pt>
                <c:pt idx="14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32736"/>
        <c:axId val="153334528"/>
      </c:barChart>
      <c:catAx>
        <c:axId val="1533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s-AR"/>
          </a:p>
        </c:txPr>
        <c:crossAx val="153334528"/>
        <c:crosses val="autoZero"/>
        <c:auto val="1"/>
        <c:lblAlgn val="ctr"/>
        <c:lblOffset val="100"/>
        <c:noMultiLvlLbl val="0"/>
      </c:catAx>
      <c:valAx>
        <c:axId val="153334528"/>
        <c:scaling>
          <c:orientation val="minMax"/>
          <c:max val="2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333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70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6.3226778691824165E-2"/>
          <c:w val="0.98025821425099635"/>
          <c:h val="0.76964775638767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Noviembre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4910179640718561E-3"/>
                  <c:y val="6.3995305936249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9101796407185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850299401197327E-3"/>
                  <c:y val="1.169785372777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CPF I</c:v>
                </c:pt>
                <c:pt idx="1">
                  <c:v>CPF II</c:v>
                </c:pt>
                <c:pt idx="2">
                  <c:v>C.P.F. III - CFNOA</c:v>
                </c:pt>
                <c:pt idx="3">
                  <c:v>C.P.F. C.A.B.A.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Anexo senillosa</c:v>
                </c:pt>
                <c:pt idx="12">
                  <c:v>U. 10</c:v>
                </c:pt>
                <c:pt idx="13">
                  <c:v>U. 11</c:v>
                </c:pt>
                <c:pt idx="14">
                  <c:v>U. 12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2087</c:v>
                </c:pt>
                <c:pt idx="1">
                  <c:v>2124</c:v>
                </c:pt>
                <c:pt idx="2">
                  <c:v>467</c:v>
                </c:pt>
                <c:pt idx="3">
                  <c:v>1812</c:v>
                </c:pt>
                <c:pt idx="4">
                  <c:v>619</c:v>
                </c:pt>
                <c:pt idx="5">
                  <c:v>461</c:v>
                </c:pt>
                <c:pt idx="6">
                  <c:v>311</c:v>
                </c:pt>
                <c:pt idx="7">
                  <c:v>492</c:v>
                </c:pt>
                <c:pt idx="8">
                  <c:v>393</c:v>
                </c:pt>
                <c:pt idx="9">
                  <c:v>165</c:v>
                </c:pt>
                <c:pt idx="10">
                  <c:v>199</c:v>
                </c:pt>
                <c:pt idx="11">
                  <c:v>256</c:v>
                </c:pt>
                <c:pt idx="12">
                  <c:v>117</c:v>
                </c:pt>
                <c:pt idx="13">
                  <c:v>184</c:v>
                </c:pt>
                <c:pt idx="14">
                  <c:v>287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Diciembre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800" b="0" i="0" u="none" strike="noStrike" kern="1200" baseline="0">
                    <a:solidFill>
                      <a:prstClr val="black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CPF I</c:v>
                </c:pt>
                <c:pt idx="1">
                  <c:v>CPF II</c:v>
                </c:pt>
                <c:pt idx="2">
                  <c:v>C.P.F. III - CFNOA</c:v>
                </c:pt>
                <c:pt idx="3">
                  <c:v>C.P.F. C.A.B.A.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Anexo senillosa</c:v>
                </c:pt>
                <c:pt idx="12">
                  <c:v>U. 10</c:v>
                </c:pt>
                <c:pt idx="13">
                  <c:v>U. 11</c:v>
                </c:pt>
                <c:pt idx="14">
                  <c:v>U. 12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2057</c:v>
                </c:pt>
                <c:pt idx="1">
                  <c:v>2167</c:v>
                </c:pt>
                <c:pt idx="2">
                  <c:v>472</c:v>
                </c:pt>
                <c:pt idx="3">
                  <c:v>1797</c:v>
                </c:pt>
                <c:pt idx="4">
                  <c:v>625</c:v>
                </c:pt>
                <c:pt idx="5">
                  <c:v>461</c:v>
                </c:pt>
                <c:pt idx="6">
                  <c:v>306</c:v>
                </c:pt>
                <c:pt idx="7">
                  <c:v>492</c:v>
                </c:pt>
                <c:pt idx="8">
                  <c:v>392</c:v>
                </c:pt>
                <c:pt idx="9">
                  <c:v>169</c:v>
                </c:pt>
                <c:pt idx="10">
                  <c:v>196</c:v>
                </c:pt>
                <c:pt idx="11">
                  <c:v>257</c:v>
                </c:pt>
                <c:pt idx="12">
                  <c:v>115</c:v>
                </c:pt>
                <c:pt idx="13">
                  <c:v>189</c:v>
                </c:pt>
                <c:pt idx="14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14"/>
        <c:axId val="153501696"/>
        <c:axId val="153503232"/>
      </c:barChart>
      <c:catAx>
        <c:axId val="1535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s-AR"/>
          </a:p>
        </c:txPr>
        <c:crossAx val="153503232"/>
        <c:crosses val="autoZero"/>
        <c:auto val="1"/>
        <c:lblAlgn val="ctr"/>
        <c:lblOffset val="100"/>
        <c:noMultiLvlLbl val="0"/>
      </c:catAx>
      <c:valAx>
        <c:axId val="153503232"/>
        <c:scaling>
          <c:orientation val="minMax"/>
          <c:max val="2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350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11049554434438"/>
          <c:y val="0.19735378603967388"/>
          <c:w val="0.1247008345513697"/>
          <c:h val="0.2358020921560039"/>
        </c:manualLayout>
      </c:layout>
      <c:overlay val="0"/>
      <c:txPr>
        <a:bodyPr/>
        <a:lstStyle/>
        <a:p>
          <a:pPr>
            <a:defRPr sz="1200">
              <a:latin typeface="Century Gothic" panose="020B0502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70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92354427918731E-2"/>
          <c:y val="6.3910722882642968E-4"/>
          <c:w val="0.97307207799553797"/>
          <c:h val="0.797743769210828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dLbl>
              <c:idx val="11"/>
              <c:layout>
                <c:manualLayout>
                  <c:x val="-4.3611111111111114E-2"/>
                  <c:y val="-5.4169328407954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746378924856614E-2"/>
                  <c:y val="-4.970281079880013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latin typeface="Century Gothic" panose="020B0502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Hoja1!$B$2:$B$7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25632"/>
        <c:axId val="149527168"/>
      </c:lineChart>
      <c:catAx>
        <c:axId val="1495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es-AR"/>
          </a:p>
        </c:txPr>
        <c:crossAx val="149527168"/>
        <c:crosses val="autoZero"/>
        <c:auto val="1"/>
        <c:lblAlgn val="ctr"/>
        <c:lblOffset val="100"/>
        <c:noMultiLvlLbl val="1"/>
      </c:catAx>
      <c:valAx>
        <c:axId val="149527168"/>
        <c:scaling>
          <c:orientation val="minMax"/>
          <c:min val="9000"/>
        </c:scaling>
        <c:delete val="1"/>
        <c:axPos val="l"/>
        <c:numFmt formatCode="#,##0" sourceLinked="1"/>
        <c:majorTickMark val="out"/>
        <c:minorTickMark val="none"/>
        <c:tickLblPos val="nextTo"/>
        <c:crossAx val="1495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41728078048949E-2"/>
          <c:y val="0.34243394858356757"/>
          <c:w val="0.98025821425099635"/>
          <c:h val="0.39825525040387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Noviembre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CPF JA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U.34</c:v>
                </c:pt>
                <c:pt idx="15">
                  <c:v>U. 35</c:v>
                </c:pt>
              </c:strCache>
            </c:strRef>
          </c:cat>
          <c:val>
            <c:numRef>
              <c:f>Hoja1!$B$2:$B$17</c:f>
              <c:numCache>
                <c:formatCode>General</c:formatCode>
                <c:ptCount val="16"/>
                <c:pt idx="0">
                  <c:v>57</c:v>
                </c:pt>
                <c:pt idx="1">
                  <c:v>130</c:v>
                </c:pt>
                <c:pt idx="2">
                  <c:v>110</c:v>
                </c:pt>
                <c:pt idx="3">
                  <c:v>143</c:v>
                </c:pt>
                <c:pt idx="4">
                  <c:v>204</c:v>
                </c:pt>
                <c:pt idx="5">
                  <c:v>3</c:v>
                </c:pt>
                <c:pt idx="6">
                  <c:v>246</c:v>
                </c:pt>
                <c:pt idx="7">
                  <c:v>12</c:v>
                </c:pt>
                <c:pt idx="8">
                  <c:v>101</c:v>
                </c:pt>
                <c:pt idx="9">
                  <c:v>23</c:v>
                </c:pt>
                <c:pt idx="10">
                  <c:v>359</c:v>
                </c:pt>
                <c:pt idx="11">
                  <c:v>34</c:v>
                </c:pt>
                <c:pt idx="12">
                  <c:v>24</c:v>
                </c:pt>
                <c:pt idx="13">
                  <c:v>213</c:v>
                </c:pt>
                <c:pt idx="14">
                  <c:v>97</c:v>
                </c:pt>
                <c:pt idx="15">
                  <c:v>166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Diciembre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800" b="0" i="0" u="none" strike="noStrike" kern="1200" baseline="0">
                    <a:solidFill>
                      <a:prstClr val="black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CPF JA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U.34</c:v>
                </c:pt>
                <c:pt idx="15">
                  <c:v>U. 35</c:v>
                </c:pt>
              </c:strCache>
            </c:strRef>
          </c:cat>
          <c:val>
            <c:numRef>
              <c:f>Hoja1!$C$2:$C$17</c:f>
              <c:numCache>
                <c:formatCode>General</c:formatCode>
                <c:ptCount val="16"/>
                <c:pt idx="0">
                  <c:v>52</c:v>
                </c:pt>
                <c:pt idx="1">
                  <c:v>130</c:v>
                </c:pt>
                <c:pt idx="2">
                  <c:v>111</c:v>
                </c:pt>
                <c:pt idx="3">
                  <c:v>142</c:v>
                </c:pt>
                <c:pt idx="4">
                  <c:v>199</c:v>
                </c:pt>
                <c:pt idx="5">
                  <c:v>3</c:v>
                </c:pt>
                <c:pt idx="6">
                  <c:v>250</c:v>
                </c:pt>
                <c:pt idx="7">
                  <c:v>13</c:v>
                </c:pt>
                <c:pt idx="8">
                  <c:v>101</c:v>
                </c:pt>
                <c:pt idx="9">
                  <c:v>21</c:v>
                </c:pt>
                <c:pt idx="10">
                  <c:v>346</c:v>
                </c:pt>
                <c:pt idx="11">
                  <c:v>39</c:v>
                </c:pt>
                <c:pt idx="12">
                  <c:v>23</c:v>
                </c:pt>
                <c:pt idx="13">
                  <c:v>201</c:v>
                </c:pt>
                <c:pt idx="14">
                  <c:v>92</c:v>
                </c:pt>
                <c:pt idx="15">
                  <c:v>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16"/>
        <c:axId val="153509248"/>
        <c:axId val="152589440"/>
      </c:barChart>
      <c:catAx>
        <c:axId val="15350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s-AR"/>
          </a:p>
        </c:txPr>
        <c:crossAx val="152589440"/>
        <c:crosses val="autoZero"/>
        <c:auto val="1"/>
        <c:lblAlgn val="ctr"/>
        <c:lblOffset val="100"/>
        <c:noMultiLvlLbl val="0"/>
      </c:catAx>
      <c:valAx>
        <c:axId val="152589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50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6417405282471725E-2"/>
          <c:w val="0.96818253897818729"/>
          <c:h val="0.5616104782608837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47625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12"/>
              <c:spPr>
                <a:noFill/>
                <a:ln w="2518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518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472398744844056E-2"/>
                  <c:y val="-7.26908768208544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Dic 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 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796</c:v>
                </c:pt>
                <c:pt idx="1">
                  <c:v>801</c:v>
                </c:pt>
                <c:pt idx="2">
                  <c:v>812</c:v>
                </c:pt>
                <c:pt idx="3">
                  <c:v>831</c:v>
                </c:pt>
                <c:pt idx="4">
                  <c:v>845</c:v>
                </c:pt>
                <c:pt idx="5">
                  <c:v>875</c:v>
                </c:pt>
                <c:pt idx="6">
                  <c:v>877</c:v>
                </c:pt>
                <c:pt idx="7">
                  <c:v>907</c:v>
                </c:pt>
                <c:pt idx="8">
                  <c:v>916</c:v>
                </c:pt>
                <c:pt idx="9">
                  <c:v>952</c:v>
                </c:pt>
                <c:pt idx="10">
                  <c:v>956</c:v>
                </c:pt>
                <c:pt idx="11">
                  <c:v>951</c:v>
                </c:pt>
                <c:pt idx="12">
                  <c:v>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09632"/>
        <c:axId val="169511168"/>
      </c:lineChart>
      <c:catAx>
        <c:axId val="1695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AR"/>
          </a:p>
        </c:txPr>
        <c:crossAx val="169511168"/>
        <c:crosses val="autoZero"/>
        <c:auto val="1"/>
        <c:lblAlgn val="ctr"/>
        <c:lblOffset val="100"/>
        <c:noMultiLvlLbl val="1"/>
      </c:catAx>
      <c:valAx>
        <c:axId val="169511168"/>
        <c:scaling>
          <c:orientation val="minMax"/>
          <c:max val="1000"/>
          <c:min val="600"/>
        </c:scaling>
        <c:delete val="1"/>
        <c:axPos val="l"/>
        <c:numFmt formatCode="General" sourceLinked="1"/>
        <c:majorTickMark val="out"/>
        <c:minorTickMark val="none"/>
        <c:tickLblPos val="nextTo"/>
        <c:crossAx val="169509632"/>
        <c:crosses val="autoZero"/>
        <c:crossBetween val="between"/>
      </c:valAx>
      <c:spPr>
        <a:noFill/>
        <a:ln w="2536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0507424572026"/>
          <c:y val="0.14173661339791463"/>
          <c:w val="0.41747316277310131"/>
          <c:h val="0.7165267732041706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760</c:v>
                </c:pt>
                <c:pt idx="1">
                  <c:v>9761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5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algn="ctr">
        <a:defRPr lang="es-AR" sz="900" b="0" i="0" u="none" strike="noStrike" kern="1200" baseline="0">
          <a:solidFill>
            <a:prstClr val="black"/>
          </a:solidFill>
          <a:latin typeface="Arial" pitchFamily="34" charset="0"/>
          <a:ea typeface="+mn-ea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48486311752425E-2"/>
          <c:y val="5.23963243077889E-2"/>
          <c:w val="0.8797412465507285"/>
          <c:h val="0.78020209867052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49.9</c:v>
                </c:pt>
                <c:pt idx="1">
                  <c:v>27.9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44.7</c:v>
                </c:pt>
                <c:pt idx="1">
                  <c:v>69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5.4</c:v>
                </c:pt>
                <c:pt idx="1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100"/>
        <c:axId val="198847872"/>
        <c:axId val="198853760"/>
      </c:barChart>
      <c:catAx>
        <c:axId val="19884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  <c:crossAx val="198853760"/>
        <c:crosses val="autoZero"/>
        <c:auto val="1"/>
        <c:lblAlgn val="ctr"/>
        <c:lblOffset val="100"/>
        <c:noMultiLvlLbl val="0"/>
      </c:catAx>
      <c:valAx>
        <c:axId val="19885376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884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516575276893554"/>
          <c:y val="0.18669391727011125"/>
          <c:w val="0.23905485564304463"/>
          <c:h val="0.4760099963581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Century Gothic" panose="020B0502020202020204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54433766618462E-3"/>
          <c:y val="0"/>
          <c:w val="0.95993401806770884"/>
          <c:h val="0.84938819647264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Encarceladas preventivamente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1100" b="1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57</c:v>
                </c:pt>
                <c:pt idx="1">
                  <c:v>68.900000000000006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Condenadas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1100" b="1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43</c:v>
                </c:pt>
                <c:pt idx="1">
                  <c:v>31.1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98908928"/>
        <c:axId val="198910720"/>
      </c:barChart>
      <c:catAx>
        <c:axId val="19890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  <c:crossAx val="198910720"/>
        <c:crosses val="autoZero"/>
        <c:auto val="1"/>
        <c:lblAlgn val="ctr"/>
        <c:lblOffset val="100"/>
        <c:noMultiLvlLbl val="0"/>
      </c:catAx>
      <c:valAx>
        <c:axId val="19891072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890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995038467982009"/>
          <c:y val="9.4559642829352891E-2"/>
          <c:w val="0.2803677113890175"/>
          <c:h val="0.52600571894244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Century Gothic" panose="020B0502020202020204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09404990403073"/>
          <c:y val="0.21276714261169938"/>
          <c:w val="0.61336382125342082"/>
          <c:h val="0.7330445668638444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3.0568626766707251E-2"/>
                  <c:y val="-0.510967111866675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61836616212299"/>
                  <c:y val="-1.99719872395130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446912459404596"/>
                  <c:y val="-0.100782783394437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420865397696884E-2"/>
                  <c:y val="-0.155680122843493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11568359898606E-2"/>
                  <c:y val="-0.155270446140904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CPF IV</c:v>
                </c:pt>
                <c:pt idx="1">
                  <c:v>CPF III (Instituto mujeres)</c:v>
                </c:pt>
                <c:pt idx="2">
                  <c:v>U31</c:v>
                </c:pt>
                <c:pt idx="3">
                  <c:v>U13</c:v>
                </c:pt>
                <c:pt idx="4">
                  <c:v>U23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625</c:v>
                </c:pt>
                <c:pt idx="1">
                  <c:v>159</c:v>
                </c:pt>
                <c:pt idx="2">
                  <c:v>111</c:v>
                </c:pt>
                <c:pt idx="3">
                  <c:v>52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0582304127676"/>
          <c:y val="3.550194724579514E-2"/>
          <c:w val="0.60656141218700488"/>
          <c:h val="0.8696008571282801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737913617305719"/>
                  <c:y val="1.37404125780173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000" dirty="0" err="1"/>
                      <a:t>Jóvenes</a:t>
                    </a:r>
                    <a:r>
                      <a:rPr lang="en-US" sz="1000" dirty="0"/>
                      <a:t> </a:t>
                    </a:r>
                  </a:p>
                  <a:p>
                    <a:pPr algn="ctr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000" dirty="0" err="1"/>
                      <a:t>Adultas</a:t>
                    </a:r>
                    <a:r>
                      <a:rPr lang="en-US" sz="1000" dirty="0"/>
                      <a:t>
</a:t>
                    </a:r>
                    <a:r>
                      <a:rPr lang="en-US" sz="1000" dirty="0" smtClean="0"/>
                      <a:t>4%</a:t>
                    </a:r>
                    <a:endParaRPr lang="en-US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01451119181451"/>
                      <c:h val="0.336912212377340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195313904018306"/>
                  <c:y val="0.3376694273906906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s-AR" sz="1000" dirty="0"/>
                      <a:t>Mayores de 21 años
</a:t>
                    </a:r>
                    <a:r>
                      <a:rPr lang="es-AR" sz="1000" dirty="0" smtClean="0"/>
                      <a:t>96%</a:t>
                    </a:r>
                    <a:endParaRPr lang="es-AR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2285978307352"/>
                      <c:h val="0.306732878692539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528056433048339"/>
                  <c:y val="0.10165975201424272"/>
                </c:manualLayout>
              </c:layout>
              <c:tx>
                <c:rich>
                  <a:bodyPr/>
                  <a:lstStyle/>
                  <a:p>
                    <a:fld id="{6D916743-AD35-4C64-8561-D89DE21215E6}" type="CATEGORYNAME">
                      <a:rPr lang="es-AR" sz="900" b="0" i="0" u="none" strike="noStrike" kern="1200" baseline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pPr/>
                      <a:t>[NOMBRE DE CATEGORÍA]</a:t>
                    </a:fld>
                    <a:endParaRPr lang="es-AR" sz="900" b="0" i="0" u="none" strike="noStrike" kern="1200" baseline="0">
                      <a:solidFill>
                        <a:prstClr val="black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  <a:p>
                    <a:r>
                      <a:rPr lang="es-AR" sz="900" b="0" i="0" u="none" strike="noStrike" kern="1200" baseline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0,2%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dk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Jóvenes Adultos</c:v>
                </c:pt>
                <c:pt idx="1">
                  <c:v>Mayores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38</c:v>
                </c:pt>
                <c:pt idx="1">
                  <c:v>917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8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5653315687756E-2"/>
          <c:y val="0.12836191997089116"/>
          <c:w val="0.95422944459162662"/>
          <c:h val="0.533462767233070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12"/>
              <c:layout>
                <c:manualLayout>
                  <c:x val="-3.6054635082599429E-2"/>
                  <c:y val="-0.17869994390224875"/>
                </c:manualLayout>
              </c:layout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1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sz="105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05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1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 w="25180">
                  <a:noFill/>
                </a:ln>
              </c:spPr>
              <c:txPr>
                <a:bodyPr/>
                <a:lstStyle/>
                <a:p>
                  <a:pPr>
                    <a:defRPr sz="1050" b="1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180">
                <a:noFill/>
              </a:ln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  <a:cs typeface="Arial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31</c:v>
                </c:pt>
                <c:pt idx="1">
                  <c:v>34</c:v>
                </c:pt>
                <c:pt idx="2">
                  <c:v>35</c:v>
                </c:pt>
                <c:pt idx="3">
                  <c:v>38</c:v>
                </c:pt>
                <c:pt idx="4">
                  <c:v>38</c:v>
                </c:pt>
                <c:pt idx="5">
                  <c:v>39</c:v>
                </c:pt>
                <c:pt idx="6">
                  <c:v>41</c:v>
                </c:pt>
                <c:pt idx="7">
                  <c:v>40</c:v>
                </c:pt>
                <c:pt idx="8">
                  <c:v>35</c:v>
                </c:pt>
                <c:pt idx="9">
                  <c:v>37</c:v>
                </c:pt>
                <c:pt idx="10">
                  <c:v>39</c:v>
                </c:pt>
                <c:pt idx="11">
                  <c:v>43</c:v>
                </c:pt>
                <c:pt idx="12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5296"/>
        <c:axId val="169201664"/>
      </c:lineChart>
      <c:catAx>
        <c:axId val="1691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entury Gothic" panose="020B0502020202020204" pitchFamily="34" charset="0"/>
                <a:cs typeface="Arial" pitchFamily="34" charset="0"/>
              </a:defRPr>
            </a:pPr>
            <a:endParaRPr lang="es-AR"/>
          </a:p>
        </c:txPr>
        <c:crossAx val="169201664"/>
        <c:crosses val="autoZero"/>
        <c:auto val="1"/>
        <c:lblAlgn val="ctr"/>
        <c:lblOffset val="10"/>
        <c:noMultiLvlLbl val="1"/>
      </c:catAx>
      <c:valAx>
        <c:axId val="16920166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917529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txPr>
    <a:bodyPr/>
    <a:lstStyle/>
    <a:p>
      <a:pPr>
        <a:defRPr sz="1784"/>
      </a:pPr>
      <a:endParaRPr lang="es-A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6384518878445"/>
          <c:y val="8.9996664643135188E-2"/>
          <c:w val="0.57972499179677706"/>
          <c:h val="0.673881149491912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Menores de 1 año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Entre 3 y 4 años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24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936439646075166E-3"/>
          <c:y val="0.80075753833517105"/>
          <c:w val="0.99418262531998314"/>
          <c:h val="0.15021994343730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22343243913074E-2"/>
          <c:y val="6.0708827887000383E-2"/>
          <c:w val="0.94893484281284102"/>
          <c:h val="0.7978383407283475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diamond"/>
            <c:size val="8"/>
          </c:marker>
          <c:dLbls>
            <c:dLbl>
              <c:idx val="12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1452652380188212E-2"/>
                  <c:y val="-0.1356459124611146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spPr/>
              <c:txPr>
                <a:bodyPr/>
                <a:lstStyle/>
                <a:p>
                  <a:pPr>
                    <a:defRPr sz="110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10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0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 w="25304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latin typeface="Century Gothic" panose="020B0502020202020204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04">
                <a:noFill/>
              </a:ln>
            </c:spPr>
            <c:txPr>
              <a:bodyPr/>
              <a:lstStyle/>
              <a:p>
                <a:pPr>
                  <a:defRPr sz="1100">
                    <a:latin typeface="Century Gothic" panose="020B0502020202020204" pitchFamily="34" charset="0"/>
                    <a:cs typeface="Arial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 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445</c:v>
                </c:pt>
                <c:pt idx="1">
                  <c:v>442</c:v>
                </c:pt>
                <c:pt idx="2">
                  <c:v>421</c:v>
                </c:pt>
                <c:pt idx="3">
                  <c:v>422</c:v>
                </c:pt>
                <c:pt idx="4">
                  <c:v>402</c:v>
                </c:pt>
                <c:pt idx="5">
                  <c:v>409</c:v>
                </c:pt>
                <c:pt idx="6">
                  <c:v>413</c:v>
                </c:pt>
                <c:pt idx="7">
                  <c:v>420</c:v>
                </c:pt>
                <c:pt idx="8">
                  <c:v>414</c:v>
                </c:pt>
                <c:pt idx="9">
                  <c:v>413</c:v>
                </c:pt>
                <c:pt idx="10">
                  <c:v>417</c:v>
                </c:pt>
                <c:pt idx="11">
                  <c:v>431</c:v>
                </c:pt>
                <c:pt idx="12">
                  <c:v>408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72288"/>
        <c:axId val="200590464"/>
      </c:lineChart>
      <c:catAx>
        <c:axId val="2005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  <a:cs typeface="Arial" pitchFamily="34" charset="0"/>
              </a:defRPr>
            </a:pPr>
            <a:endParaRPr lang="es-AR"/>
          </a:p>
        </c:txPr>
        <c:crossAx val="200590464"/>
        <c:crosses val="autoZero"/>
        <c:auto val="1"/>
        <c:lblAlgn val="ctr"/>
        <c:lblOffset val="100"/>
        <c:noMultiLvlLbl val="1"/>
      </c:catAx>
      <c:valAx>
        <c:axId val="200590464"/>
        <c:scaling>
          <c:orientation val="minMax"/>
          <c:max val="500"/>
          <c:min val="300"/>
        </c:scaling>
        <c:delete val="1"/>
        <c:axPos val="l"/>
        <c:numFmt formatCode="General" sourceLinked="1"/>
        <c:majorTickMark val="out"/>
        <c:minorTickMark val="none"/>
        <c:tickLblPos val="nextTo"/>
        <c:crossAx val="200572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3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92354427918731E-2"/>
          <c:y val="6.4595137577306228E-2"/>
          <c:w val="0.97307207799553797"/>
          <c:h val="0.8212596748509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FF66CC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6,42%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296296296296294E-3"/>
                  <c:y val="0.235163685516424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0,97%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6,41%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3611111111111114E-2"/>
                  <c:y val="-5.4169328407954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746378924856614E-2"/>
                  <c:y val="-4.970281079880013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Hoja1!$B$2:$B$7</c:f>
              <c:numCache>
                <c:formatCode>#,##0.00</c:formatCode>
                <c:ptCount val="6"/>
                <c:pt idx="1">
                  <c:v>0.12</c:v>
                </c:pt>
                <c:pt idx="2">
                  <c:v>6.42</c:v>
                </c:pt>
                <c:pt idx="3">
                  <c:v>-0.97</c:v>
                </c:pt>
                <c:pt idx="4">
                  <c:v>6.41</c:v>
                </c:pt>
                <c:pt idx="5" formatCode="#,##0">
                  <c:v>8.09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49120"/>
        <c:axId val="151872640"/>
      </c:barChart>
      <c:catAx>
        <c:axId val="14974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872640"/>
        <c:crosses val="autoZero"/>
        <c:auto val="1"/>
        <c:lblAlgn val="ctr"/>
        <c:lblOffset val="100"/>
        <c:noMultiLvlLbl val="1"/>
      </c:catAx>
      <c:valAx>
        <c:axId val="151872640"/>
        <c:scaling>
          <c:orientation val="minMax"/>
          <c:max val="10"/>
          <c:min val="-10"/>
        </c:scaling>
        <c:delete val="1"/>
        <c:axPos val="l"/>
        <c:numFmt formatCode="#,##0.00" sourceLinked="1"/>
        <c:majorTickMark val="out"/>
        <c:minorTickMark val="none"/>
        <c:tickLblPos val="nextTo"/>
        <c:crossAx val="14974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19041426274474"/>
          <c:y val="9.019602670776386E-2"/>
          <c:w val="0.48503913269649107"/>
          <c:h val="0.8324930932570099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442</c:v>
                </c:pt>
                <c:pt idx="1">
                  <c:v>9761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54"/>
        <c:holeSize val="50"/>
      </c:doughnutChart>
    </c:plotArea>
    <c:plotVisOnly val="1"/>
    <c:dispBlanksAs val="gap"/>
    <c:showDLblsOverMax val="0"/>
  </c:chart>
  <c:txPr>
    <a:bodyPr/>
    <a:lstStyle/>
    <a:p>
      <a:pPr algn="ctr">
        <a:defRPr lang="es-AR" sz="900" b="0" i="0" u="none" strike="noStrike" kern="1200" baseline="0">
          <a:solidFill>
            <a:prstClr val="black"/>
          </a:solidFill>
          <a:latin typeface="Arial" pitchFamily="34" charset="0"/>
          <a:ea typeface="+mn-ea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026283721017"/>
          <c:y val="5.742675552611852E-2"/>
          <c:w val="0.67682138250903479"/>
          <c:h val="0.8320173245628275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6229147744553019"/>
                  <c:y val="0.183259993261227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576387766847428E-2"/>
                  <c:y val="-0.132863495114389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92669615948019"/>
                  <c:y val="-8.24669969675521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92355948793069"/>
                  <c:y val="-3.20704988207147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702804024487888"/>
                  <c:y val="4.58149983153067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3566872261755175"/>
                  <c:y val="0.1740969935981655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Otros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CF JOV ADULTOS</c:v>
                </c:pt>
                <c:pt idx="1">
                  <c:v>CPF IV</c:v>
                </c:pt>
                <c:pt idx="2">
                  <c:v>U30</c:v>
                </c:pt>
                <c:pt idx="3">
                  <c:v>U23</c:v>
                </c:pt>
                <c:pt idx="4">
                  <c:v>CPFIII NOA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336</c:v>
                </c:pt>
                <c:pt idx="1">
                  <c:v>25</c:v>
                </c:pt>
                <c:pt idx="2">
                  <c:v>17</c:v>
                </c:pt>
                <c:pt idx="3">
                  <c:v>16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57788642884007"/>
          <c:y val="7.5752754852241214E-2"/>
          <c:w val="0.66936755442541696"/>
          <c:h val="0.8228543248997661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664175270819728"/>
                  <c:y val="-9.21808588544518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050" dirty="0" err="1"/>
                      <a:t>Masculino</a:t>
                    </a:r>
                    <a:r>
                      <a:rPr lang="en-US" sz="1050" dirty="0"/>
                      <a:t>
</a:t>
                    </a:r>
                    <a:r>
                      <a:rPr lang="en-US" sz="1050" dirty="0" smtClean="0"/>
                      <a:t>90,5%</a:t>
                    </a:r>
                    <a:endParaRPr lang="en-US" sz="10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3869182558665"/>
                      <c:h val="0.1908052178473168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093335821186341"/>
                  <c:y val="-4.806750894113967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050" dirty="0" err="1"/>
                      <a:t>Femenino</a:t>
                    </a:r>
                    <a:r>
                      <a:rPr lang="en-US" sz="1050" dirty="0"/>
                      <a:t>
</a:t>
                    </a:r>
                    <a:r>
                      <a:rPr lang="en-US" sz="1050" dirty="0" smtClean="0"/>
                      <a:t>9,5%</a:t>
                    </a:r>
                    <a:endParaRPr lang="en-US" sz="10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81772973177242"/>
                      <c:h val="0.2291918739344405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370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96602462378893E-2"/>
          <c:y val="1.5963450036513754E-2"/>
          <c:w val="0.98302471393336865"/>
          <c:h val="0.82771932607771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 formatCode="General">
                  <c:v>57</c:v>
                </c:pt>
                <c:pt idx="1">
                  <c:v>76.2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 formatCode="General">
                  <c:v>43</c:v>
                </c:pt>
                <c:pt idx="1">
                  <c:v>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756480"/>
        <c:axId val="204758016"/>
      </c:barChart>
      <c:catAx>
        <c:axId val="20475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  <c:crossAx val="204758016"/>
        <c:crosses val="autoZero"/>
        <c:auto val="1"/>
        <c:lblAlgn val="ctr"/>
        <c:lblOffset val="100"/>
        <c:noMultiLvlLbl val="0"/>
      </c:catAx>
      <c:valAx>
        <c:axId val="20475801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0475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173956443364045"/>
          <c:y val="4.1288036875249248E-2"/>
          <c:w val="0.31060590580539843"/>
          <c:h val="0.62396594418630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Century Gothic" panose="020B0502020202020204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9305374841664E-3"/>
          <c:y val="1.2232086424531472E-2"/>
          <c:w val="0.96509300927725761"/>
          <c:h val="0.81714189360460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1050" b="1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51.1</c:v>
                </c:pt>
                <c:pt idx="1">
                  <c:v>49.9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1050" b="1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jóv.adult.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43.6</c:v>
                </c:pt>
                <c:pt idx="1">
                  <c:v>44.7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1050" b="1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jóv.adult.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5.3</c:v>
                </c:pt>
                <c:pt idx="1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100"/>
        <c:axId val="206693888"/>
        <c:axId val="206695424"/>
      </c:barChart>
      <c:catAx>
        <c:axId val="20669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  <c:crossAx val="206695424"/>
        <c:crosses val="autoZero"/>
        <c:auto val="1"/>
        <c:lblAlgn val="ctr"/>
        <c:lblOffset val="100"/>
        <c:noMultiLvlLbl val="0"/>
      </c:catAx>
      <c:valAx>
        <c:axId val="20669542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066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</c:legendEntry>
      <c:layout>
        <c:manualLayout>
          <c:xMode val="edge"/>
          <c:yMode val="edge"/>
          <c:x val="0.38298370722527608"/>
          <c:y val="8.9966280905278306E-2"/>
          <c:w val="0.22414324877596722"/>
          <c:h val="0.53953465781190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1">
          <a:solidFill>
            <a:schemeClr val="bg1"/>
          </a:solidFill>
          <a:latin typeface="Century Gothic" panose="020B0502020202020204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5653315687756E-2"/>
          <c:y val="0.2040692666767053"/>
          <c:w val="0.95422944459162662"/>
          <c:h val="0.6341245796315816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marker>
            <c:symbol val="diamond"/>
            <c:size val="10"/>
            <c:spPr>
              <a:solidFill>
                <a:srgbClr val="FF66CC"/>
              </a:solidFill>
              <a:ln>
                <a:solidFill>
                  <a:srgbClr val="FF66CC"/>
                </a:solidFill>
              </a:ln>
            </c:spPr>
          </c:marker>
          <c:dLbls>
            <c:dLbl>
              <c:idx val="7"/>
              <c:spPr>
                <a:noFill/>
                <a:ln w="28242">
                  <a:noFill/>
                </a:ln>
              </c:spPr>
              <c:txPr>
                <a:bodyPr rot="0" vertOverflow="overflow" horzOverflow="overflow">
                  <a:normAutofit/>
                </a:bodyPr>
                <a:lstStyle/>
                <a:p>
                  <a:pPr>
                    <a:defRPr b="0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 w="28242">
                  <a:noFill/>
                </a:ln>
              </c:spPr>
              <c:txPr>
                <a:bodyPr rot="0" vertOverflow="overflow" horzOverflow="overflow">
                  <a:normAutofit/>
                </a:bodyPr>
                <a:lstStyle/>
                <a:p>
                  <a:pPr>
                    <a:defRPr b="0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 w="28242">
                  <a:noFill/>
                </a:ln>
              </c:spPr>
              <c:txPr>
                <a:bodyPr rot="0" vertOverflow="overflow" horzOverflow="overflow">
                  <a:normAutofit/>
                </a:bodyPr>
                <a:lstStyle/>
                <a:p>
                  <a:pPr>
                    <a:defRPr b="0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 w="28242">
                  <a:noFill/>
                </a:ln>
              </c:spPr>
              <c:txPr>
                <a:bodyPr rot="0" vertOverflow="overflow" horzOverflow="overflow">
                  <a:normAutofit/>
                </a:bodyPr>
                <a:lstStyle/>
                <a:p>
                  <a:pPr>
                    <a:defRPr b="0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noFill/>
                <a:ln w="28242">
                  <a:noFill/>
                </a:ln>
              </c:spPr>
              <c:txPr>
                <a:bodyPr rot="0" vertOverflow="overflow" horzOverflow="overflow">
                  <a:normAutofit/>
                </a:bodyPr>
                <a:lstStyle/>
                <a:p>
                  <a:pPr>
                    <a:defRPr b="1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8242">
                  <a:noFill/>
                </a:ln>
              </c:spPr>
              <c:txPr>
                <a:bodyPr rot="0" vertOverflow="overflow" horzOverflow="overflow">
                  <a:norm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 rot="0" vertOverflow="overflow" horzOverflow="overflow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 rot="0" vertOverflow="overflow" horzOverflow="overflow">
                  <a:norm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42">
                <a:noFill/>
              </a:ln>
            </c:spPr>
            <c:txPr>
              <a:bodyPr rot="0" vertOverflow="overflow" horzOverflow="overflow">
                <a:normAutofit/>
              </a:bodyPr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#,##0</c:formatCode>
                <c:ptCount val="13"/>
                <c:pt idx="0">
                  <c:v>12052</c:v>
                </c:pt>
                <c:pt idx="1">
                  <c:v>12179</c:v>
                </c:pt>
                <c:pt idx="2">
                  <c:v>12513</c:v>
                </c:pt>
                <c:pt idx="3">
                  <c:v>12617</c:v>
                </c:pt>
                <c:pt idx="4">
                  <c:v>12756</c:v>
                </c:pt>
                <c:pt idx="5">
                  <c:v>12982</c:v>
                </c:pt>
                <c:pt idx="6">
                  <c:v>13105</c:v>
                </c:pt>
                <c:pt idx="7">
                  <c:v>13209</c:v>
                </c:pt>
                <c:pt idx="8">
                  <c:v>13330</c:v>
                </c:pt>
                <c:pt idx="9">
                  <c:v>13441</c:v>
                </c:pt>
                <c:pt idx="10">
                  <c:v>13648</c:v>
                </c:pt>
                <c:pt idx="11">
                  <c:v>13749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23008"/>
        <c:axId val="116524544"/>
      </c:lineChart>
      <c:catAx>
        <c:axId val="11652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AR"/>
          </a:p>
        </c:txPr>
        <c:crossAx val="116524544"/>
        <c:crosses val="autoZero"/>
        <c:auto val="1"/>
        <c:lblAlgn val="ctr"/>
        <c:lblOffset val="10"/>
        <c:noMultiLvlLbl val="1"/>
      </c:catAx>
      <c:valAx>
        <c:axId val="116524544"/>
        <c:scaling>
          <c:orientation val="minMax"/>
          <c:max val="14000"/>
          <c:min val="5000"/>
        </c:scaling>
        <c:delete val="1"/>
        <c:axPos val="l"/>
        <c:numFmt formatCode="#,##0" sourceLinked="1"/>
        <c:majorTickMark val="out"/>
        <c:minorTickMark val="none"/>
        <c:tickLblPos val="nextTo"/>
        <c:crossAx val="116523008"/>
        <c:crosses val="autoZero"/>
        <c:crossBetween val="between"/>
      </c:valAx>
      <c:spPr>
        <a:noFill/>
        <a:ln w="28443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43713863338465E-3"/>
          <c:y val="8.7315119453583612E-2"/>
          <c:w val="0.95736127650021841"/>
          <c:h val="0.7151683300499015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5973016293536235E-2"/>
                  <c:y val="-0.1309454910636211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699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Oct (*)</c:v>
                </c:pt>
                <c:pt idx="1">
                  <c:v>Nov</c:v>
                </c:pt>
                <c:pt idx="2">
                  <c:v>Dic</c:v>
                </c:pt>
                <c:pt idx="3">
                  <c:v>Ene(*)</c:v>
                </c:pt>
                <c:pt idx="4">
                  <c:v>Feb</c:v>
                </c:pt>
                <c:pt idx="5">
                  <c:v>Mar (*)</c:v>
                </c:pt>
                <c:pt idx="6">
                  <c:v>Abr (*)</c:v>
                </c:pt>
                <c:pt idx="7">
                  <c:v>May</c:v>
                </c:pt>
                <c:pt idx="8">
                  <c:v>Jun (*)</c:v>
                </c:pt>
                <c:pt idx="9">
                  <c:v>Jul</c:v>
                </c:pt>
                <c:pt idx="10">
                  <c:v>Ago</c:v>
                </c:pt>
                <c:pt idx="11">
                  <c:v>Sep (*)</c:v>
                </c:pt>
                <c:pt idx="12">
                  <c:v>Oct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634</c:v>
                </c:pt>
                <c:pt idx="1">
                  <c:v>649</c:v>
                </c:pt>
                <c:pt idx="2">
                  <c:v>458</c:v>
                </c:pt>
                <c:pt idx="3">
                  <c:v>458</c:v>
                </c:pt>
                <c:pt idx="4">
                  <c:v>635</c:v>
                </c:pt>
                <c:pt idx="5">
                  <c:v>635</c:v>
                </c:pt>
                <c:pt idx="6">
                  <c:v>679</c:v>
                </c:pt>
                <c:pt idx="7">
                  <c:v>679</c:v>
                </c:pt>
                <c:pt idx="8">
                  <c:v>679</c:v>
                </c:pt>
                <c:pt idx="9">
                  <c:v>667</c:v>
                </c:pt>
                <c:pt idx="10">
                  <c:v>676</c:v>
                </c:pt>
                <c:pt idx="11">
                  <c:v>676</c:v>
                </c:pt>
                <c:pt idx="12">
                  <c:v>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84864"/>
        <c:axId val="155686400"/>
      </c:lineChart>
      <c:catAx>
        <c:axId val="1556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AR"/>
          </a:p>
        </c:txPr>
        <c:crossAx val="155686400"/>
        <c:crosses val="autoZero"/>
        <c:auto val="1"/>
        <c:lblAlgn val="ctr"/>
        <c:lblOffset val="100"/>
        <c:noMultiLvlLbl val="0"/>
      </c:catAx>
      <c:valAx>
        <c:axId val="155686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68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3279784854558"/>
          <c:y val="0.11610928777213773"/>
          <c:w val="0.53222355143978051"/>
          <c:h val="0.7476777931383826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3356445442713957"/>
                  <c:y val="-0.127322998343165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034668164070935"/>
                  <c:y val="-1.34024208782279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Cond.</c:v>
                </c:pt>
                <c:pt idx="1">
                  <c:v>Proc.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234</c:v>
                </c:pt>
                <c:pt idx="1">
                  <c:v>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06521799290281"/>
          <c:y val="0.12951170865036565"/>
          <c:w val="0.59246215644910305"/>
          <c:h val="0.7342753722601547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7004106325955853"/>
                  <c:y val="-0.2241127491847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74300445118076"/>
                      <c:h val="0.201170337382201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376647373249916"/>
                  <c:y val="0.188619550649542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47694262851694"/>
                      <c:h val="0.2051456853702550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Fem.</c:v>
                </c:pt>
                <c:pt idx="1">
                  <c:v>Masc.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53</c:v>
                </c:pt>
                <c:pt idx="1">
                  <c:v>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0670473174112"/>
          <c:y val="0.11229466567206818"/>
          <c:w val="0.49013252642710481"/>
          <c:h val="0.75620446934467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2767887143243989"/>
                  <c:y val="-0.549264367451235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Depend.</a:t>
                    </a:r>
                  </a:p>
                  <a:p>
                    <a:r>
                      <a:rPr lang="en-US" dirty="0" err="1" smtClean="0"/>
                      <a:t>penitenciarias</a:t>
                    </a:r>
                    <a:r>
                      <a:rPr lang="en-US" dirty="0"/>
                      <a:t>
73%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0005549968331"/>
                      <c:h val="0.262135159585442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387044616426658"/>
                  <c:y val="5.038725855857286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Dependencias penitenciarias</c:v>
                </c:pt>
                <c:pt idx="1">
                  <c:v>Arresto domiciliario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520</c:v>
                </c:pt>
                <c:pt idx="1">
                  <c:v>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92354427918731E-2"/>
          <c:y val="6.3910722882642968E-4"/>
          <c:w val="0.97307207799553797"/>
          <c:h val="0.797743769210828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dLbl>
              <c:idx val="11"/>
              <c:layout>
                <c:manualLayout>
                  <c:x val="-4.3611111111111114E-2"/>
                  <c:y val="-5.4169328407954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746378924856614E-2"/>
                  <c:y val="-4.970281079880013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latin typeface="Century Gothic" panose="020B0502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Hoja1!$B$2:$B$7</c:f>
              <c:numCache>
                <c:formatCode>#,##0</c:formatCode>
                <c:ptCount val="6"/>
                <c:pt idx="0">
                  <c:v>9807</c:v>
                </c:pt>
                <c:pt idx="1">
                  <c:v>9795</c:v>
                </c:pt>
                <c:pt idx="2">
                  <c:v>10424</c:v>
                </c:pt>
                <c:pt idx="3">
                  <c:v>10323</c:v>
                </c:pt>
                <c:pt idx="4">
                  <c:v>10985</c:v>
                </c:pt>
                <c:pt idx="5">
                  <c:v>11874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36480"/>
        <c:axId val="152038016"/>
      </c:lineChart>
      <c:catAx>
        <c:axId val="15203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es-AR"/>
          </a:p>
        </c:txPr>
        <c:crossAx val="152038016"/>
        <c:crosses val="autoZero"/>
        <c:auto val="1"/>
        <c:lblAlgn val="ctr"/>
        <c:lblOffset val="100"/>
        <c:noMultiLvlLbl val="1"/>
      </c:catAx>
      <c:valAx>
        <c:axId val="152038016"/>
        <c:scaling>
          <c:orientation val="minMax"/>
          <c:min val="9000"/>
        </c:scaling>
        <c:delete val="1"/>
        <c:axPos val="l"/>
        <c:numFmt formatCode="#,##0" sourceLinked="1"/>
        <c:majorTickMark val="out"/>
        <c:minorTickMark val="none"/>
        <c:tickLblPos val="nextTo"/>
        <c:crossAx val="15203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43713863338465E-3"/>
          <c:y val="8.7315119453583612E-2"/>
          <c:w val="0.95736127650021841"/>
          <c:h val="0.7151683300499015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Dic</c:v>
                </c:pt>
                <c:pt idx="1">
                  <c:v>Ene</c:v>
                </c:pt>
                <c:pt idx="2">
                  <c:v>Feb </c:v>
                </c:pt>
                <c:pt idx="3">
                  <c:v>Mar</c:v>
                </c:pt>
                <c:pt idx="4">
                  <c:v>Abr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Ago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Dic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337</c:v>
                </c:pt>
                <c:pt idx="1">
                  <c:v>335</c:v>
                </c:pt>
                <c:pt idx="2">
                  <c:v>339</c:v>
                </c:pt>
                <c:pt idx="3">
                  <c:v>350</c:v>
                </c:pt>
                <c:pt idx="4">
                  <c:v>350</c:v>
                </c:pt>
                <c:pt idx="5">
                  <c:v>381</c:v>
                </c:pt>
                <c:pt idx="6">
                  <c:v>396</c:v>
                </c:pt>
                <c:pt idx="7">
                  <c:v>400</c:v>
                </c:pt>
                <c:pt idx="8">
                  <c:v>422</c:v>
                </c:pt>
                <c:pt idx="9">
                  <c:v>435</c:v>
                </c:pt>
                <c:pt idx="10">
                  <c:v>442</c:v>
                </c:pt>
                <c:pt idx="11">
                  <c:v>446</c:v>
                </c:pt>
                <c:pt idx="12">
                  <c:v>445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40320"/>
        <c:axId val="162441856"/>
      </c:lineChart>
      <c:catAx>
        <c:axId val="1624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AR"/>
          </a:p>
        </c:txPr>
        <c:crossAx val="162441856"/>
        <c:crosses val="autoZero"/>
        <c:auto val="1"/>
        <c:lblAlgn val="ctr"/>
        <c:lblOffset val="100"/>
        <c:noMultiLvlLbl val="0"/>
      </c:catAx>
      <c:valAx>
        <c:axId val="162441856"/>
        <c:scaling>
          <c:orientation val="minMax"/>
          <c:min val="200"/>
        </c:scaling>
        <c:delete val="1"/>
        <c:axPos val="l"/>
        <c:numFmt formatCode="General" sourceLinked="1"/>
        <c:majorTickMark val="out"/>
        <c:minorTickMark val="none"/>
        <c:tickLblPos val="nextTo"/>
        <c:crossAx val="1624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61358174663502"/>
          <c:y val="0.10940807733302378"/>
          <c:w val="0.47277249364069218"/>
          <c:h val="0.7275741618210407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6546714983348718"/>
                  <c:y val="-4.69084730737977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Cond.
</a:t>
                    </a:r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853034587297292"/>
                  <c:y val="-0.147426629660507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Proc.
</a:t>
                    </a:r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Cond.</c:v>
                </c:pt>
                <c:pt idx="1">
                  <c:v>Proc.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126</c:v>
                </c:pt>
                <c:pt idx="1">
                  <c:v>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17493890417153"/>
          <c:y val="0.10940807733302378"/>
          <c:w val="0.5911356189722885"/>
          <c:h val="0.7476777931383826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8466292373888948"/>
                  <c:y val="-9.7791238826918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91740203469458"/>
                      <c:h val="0.201170337382201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6816959484433811"/>
                  <c:y val="6.671556263784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722409811608229"/>
                      <c:h val="0.2051456853702550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Fem.</c:v>
                </c:pt>
                <c:pt idx="1">
                  <c:v>Masc.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46</c:v>
                </c:pt>
                <c:pt idx="1">
                  <c:v>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10225392914093E-3"/>
          <c:y val="0.29678408066426498"/>
          <c:w val="0.95736127650021841"/>
          <c:h val="0.5129856872095041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Nov(*)</c:v>
                </c:pt>
                <c:pt idx="1">
                  <c:v>Dic(*)</c:v>
                </c:pt>
                <c:pt idx="2">
                  <c:v>Ene</c:v>
                </c:pt>
                <c:pt idx="3">
                  <c:v>Feb</c:v>
                </c:pt>
                <c:pt idx="4">
                  <c:v>Mar</c:v>
                </c:pt>
                <c:pt idx="5">
                  <c:v>Abr</c:v>
                </c:pt>
                <c:pt idx="6">
                  <c:v>May</c:v>
                </c:pt>
                <c:pt idx="7">
                  <c:v>Jun(*)</c:v>
                </c:pt>
                <c:pt idx="8">
                  <c:v>Jul(*)</c:v>
                </c:pt>
                <c:pt idx="9">
                  <c:v>Ago</c:v>
                </c:pt>
                <c:pt idx="10">
                  <c:v>Sep</c:v>
                </c:pt>
                <c:pt idx="11">
                  <c:v>Oct</c:v>
                </c:pt>
                <c:pt idx="12">
                  <c:v>Nov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180</c:v>
                </c:pt>
                <c:pt idx="1">
                  <c:v>180</c:v>
                </c:pt>
                <c:pt idx="2">
                  <c:v>179</c:v>
                </c:pt>
                <c:pt idx="3">
                  <c:v>201</c:v>
                </c:pt>
                <c:pt idx="4">
                  <c:v>205</c:v>
                </c:pt>
                <c:pt idx="5">
                  <c:v>216</c:v>
                </c:pt>
                <c:pt idx="6">
                  <c:v>215</c:v>
                </c:pt>
                <c:pt idx="7">
                  <c:v>215</c:v>
                </c:pt>
                <c:pt idx="8">
                  <c:v>215</c:v>
                </c:pt>
                <c:pt idx="9">
                  <c:v>212</c:v>
                </c:pt>
                <c:pt idx="10">
                  <c:v>221</c:v>
                </c:pt>
                <c:pt idx="11">
                  <c:v>232</c:v>
                </c:pt>
                <c:pt idx="12">
                  <c:v>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95520"/>
        <c:axId val="159605504"/>
      </c:lineChart>
      <c:catAx>
        <c:axId val="15959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AR"/>
          </a:p>
        </c:txPr>
        <c:crossAx val="159605504"/>
        <c:crosses val="autoZero"/>
        <c:auto val="1"/>
        <c:lblAlgn val="ctr"/>
        <c:lblOffset val="100"/>
        <c:noMultiLvlLbl val="0"/>
      </c:catAx>
      <c:valAx>
        <c:axId val="15960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59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2870394119598"/>
          <c:y val="3.5694762502770185E-2"/>
          <c:w val="0.59109239462655605"/>
          <c:h val="0.8280923184077502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133299209772145"/>
                  <c:y val="-4.69084730737977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1046629130749359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Cond.</c:v>
                </c:pt>
                <c:pt idx="1">
                  <c:v>Proc.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51</c:v>
                </c:pt>
                <c:pt idx="1">
                  <c:v>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5684439272597"/>
          <c:y val="4.9097183380998111E-2"/>
          <c:w val="0.69920894586368276"/>
          <c:h val="0.83479352884686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7961025811461379"/>
                  <c:y val="-0.107219894680188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1328718151110387"/>
                  <c:y val="4.02072626346837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Fem.</c:v>
                </c:pt>
                <c:pt idx="1">
                  <c:v>Masc.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</c:v>
                </c:pt>
                <c:pt idx="1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43713863338465E-3"/>
          <c:y val="0.11364055649794613"/>
          <c:w val="0.95736127650021841"/>
          <c:h val="0.6875651660200446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Nov</c:v>
                </c:pt>
                <c:pt idx="1">
                  <c:v>Dic (*)</c:v>
                </c:pt>
                <c:pt idx="2">
                  <c:v>Ene </c:v>
                </c:pt>
                <c:pt idx="3">
                  <c:v>Feb </c:v>
                </c:pt>
                <c:pt idx="4">
                  <c:v>Mar</c:v>
                </c:pt>
                <c:pt idx="5">
                  <c:v>Abr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Ago</c:v>
                </c:pt>
                <c:pt idx="10">
                  <c:v>Sep (*)</c:v>
                </c:pt>
                <c:pt idx="11">
                  <c:v>Oct </c:v>
                </c:pt>
                <c:pt idx="12">
                  <c:v>Nov 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199</c:v>
                </c:pt>
                <c:pt idx="1">
                  <c:v>199</c:v>
                </c:pt>
                <c:pt idx="2">
                  <c:v>245</c:v>
                </c:pt>
                <c:pt idx="3">
                  <c:v>243</c:v>
                </c:pt>
                <c:pt idx="4">
                  <c:v>251</c:v>
                </c:pt>
                <c:pt idx="5">
                  <c:v>262</c:v>
                </c:pt>
                <c:pt idx="6">
                  <c:v>285</c:v>
                </c:pt>
                <c:pt idx="7">
                  <c:v>293</c:v>
                </c:pt>
                <c:pt idx="8">
                  <c:v>309</c:v>
                </c:pt>
                <c:pt idx="9">
                  <c:v>354</c:v>
                </c:pt>
                <c:pt idx="10">
                  <c:v>391</c:v>
                </c:pt>
                <c:pt idx="11">
                  <c:v>409</c:v>
                </c:pt>
                <c:pt idx="12">
                  <c:v>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72352"/>
        <c:axId val="202248576"/>
      </c:lineChart>
      <c:catAx>
        <c:axId val="2019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AR"/>
          </a:p>
        </c:txPr>
        <c:crossAx val="202248576"/>
        <c:crosses val="autoZero"/>
        <c:auto val="1"/>
        <c:lblAlgn val="ctr"/>
        <c:lblOffset val="100"/>
        <c:noMultiLvlLbl val="0"/>
      </c:catAx>
      <c:valAx>
        <c:axId val="202248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97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2855038517065"/>
          <c:y val="9.6005656454795849E-2"/>
          <c:w val="0.54804247140456874"/>
          <c:h val="0.767781424455724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8225258440779238"/>
                  <c:y val="-7.3713314830253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148687579965325"/>
                  <c:y val="-4.02077902890490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Cond.</c:v>
                </c:pt>
                <c:pt idx="1">
                  <c:v>Proc.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25</c:v>
                </c:pt>
                <c:pt idx="1">
                  <c:v>409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3633231786952"/>
          <c:y val="0.1228104982112517"/>
          <c:w val="0.64308074020286587"/>
          <c:h val="0.767781424455724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3012564320934892"/>
                  <c:y val="-6.70121043911396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064102830408405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Fem.</c:v>
                </c:pt>
                <c:pt idx="1">
                  <c:v>Masc.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31</c:v>
                </c:pt>
                <c:pt idx="1">
                  <c:v>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43713863338465E-3"/>
          <c:y val="0.18298859372304466"/>
          <c:w val="0.95736127650021841"/>
          <c:h val="0.6194947066769018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Nov</c:v>
                </c:pt>
                <c:pt idx="1">
                  <c:v>Dic</c:v>
                </c:pt>
                <c:pt idx="2">
                  <c:v>Ene (*)</c:v>
                </c:pt>
                <c:pt idx="3">
                  <c:v>Feb</c:v>
                </c:pt>
                <c:pt idx="4">
                  <c:v>Mar (*)</c:v>
                </c:pt>
                <c:pt idx="5">
                  <c:v>Abr (*)</c:v>
                </c:pt>
                <c:pt idx="6">
                  <c:v>May</c:v>
                </c:pt>
                <c:pt idx="7">
                  <c:v>Jun (*)</c:v>
                </c:pt>
                <c:pt idx="8">
                  <c:v>Jul (*)</c:v>
                </c:pt>
                <c:pt idx="9">
                  <c:v>Ago</c:v>
                </c:pt>
                <c:pt idx="10">
                  <c:v>Sep (*)</c:v>
                </c:pt>
                <c:pt idx="11">
                  <c:v>Oct (*)</c:v>
                </c:pt>
                <c:pt idx="12">
                  <c:v>Nov (*)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183</c:v>
                </c:pt>
                <c:pt idx="1">
                  <c:v>198</c:v>
                </c:pt>
                <c:pt idx="2">
                  <c:v>198</c:v>
                </c:pt>
                <c:pt idx="3">
                  <c:v>198</c:v>
                </c:pt>
                <c:pt idx="4">
                  <c:v>198</c:v>
                </c:pt>
                <c:pt idx="5">
                  <c:v>198</c:v>
                </c:pt>
                <c:pt idx="6">
                  <c:v>216</c:v>
                </c:pt>
                <c:pt idx="7">
                  <c:v>216</c:v>
                </c:pt>
                <c:pt idx="8">
                  <c:v>216</c:v>
                </c:pt>
                <c:pt idx="9">
                  <c:v>233</c:v>
                </c:pt>
                <c:pt idx="10">
                  <c:v>233</c:v>
                </c:pt>
                <c:pt idx="11">
                  <c:v>233</c:v>
                </c:pt>
                <c:pt idx="12">
                  <c:v>233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691648"/>
        <c:axId val="239693184"/>
      </c:lineChart>
      <c:catAx>
        <c:axId val="2396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AR"/>
          </a:p>
        </c:txPr>
        <c:crossAx val="239693184"/>
        <c:crosses val="autoZero"/>
        <c:auto val="1"/>
        <c:lblAlgn val="ctr"/>
        <c:lblOffset val="100"/>
        <c:noMultiLvlLbl val="0"/>
      </c:catAx>
      <c:valAx>
        <c:axId val="23969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69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5966438715907"/>
          <c:y val="3.8389516546540707E-2"/>
          <c:w val="0.592998251021711"/>
          <c:h val="0.9401924641495450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621958901285688"/>
                  <c:y val="-1.39260676039705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lnSpc>
                        <a:spcPct val="150000"/>
                      </a:lnSpc>
                      <a:defRPr lang="es-AR" sz="1050" b="0" i="0" u="none" strike="noStrike" kern="1200" baseline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0" i="0" u="none" strike="noStrike" kern="1200" baseline="0" dirty="0" err="1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Jóvenes</a:t>
                    </a:r>
                    <a:r>
                      <a:rPr lang="en-US" sz="1050" b="0" i="0" u="none" strike="noStrike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 </a:t>
                    </a:r>
                    <a:endParaRPr lang="en-US" sz="1050" b="0" i="0" u="none" strike="noStrike" kern="1200" baseline="0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endParaRPr>
                  </a:p>
                  <a:p>
                    <a:pPr algn="ctr">
                      <a:lnSpc>
                        <a:spcPct val="150000"/>
                      </a:lnSpc>
                      <a:defRPr lang="es-AR" sz="1050" b="0" i="0" u="none" strike="noStrike" kern="1200" baseline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0" i="0" u="none" strike="noStrike" kern="1200" baseline="0" dirty="0" err="1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Adultos</a:t>
                    </a:r>
                    <a:r>
                      <a:rPr lang="en-US" sz="1050" b="0" i="0" u="none" strike="noStrike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
</a:t>
                    </a:r>
                    <a:r>
                      <a:rPr lang="en-US" sz="1050" b="1" i="0" u="none" strike="noStrike" kern="1200" baseline="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3,4%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4581645966155"/>
                      <c:h val="0.39189292906748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288874927735808"/>
                  <c:y val="0.1194055954494604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lnSpc>
                        <a:spcPct val="150000"/>
                      </a:lnSpc>
                      <a:defRPr lang="es-AR" sz="1050" b="0" i="0" u="none" strike="noStrike" kern="1200" baseline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0" i="0" u="none" strike="noStrike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Mayores </a:t>
                    </a:r>
                    <a:r>
                      <a:rPr lang="en-US" sz="1050" b="0" i="0" u="none" strike="noStrike" kern="1200" baseline="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21 </a:t>
                    </a:r>
                    <a:r>
                      <a:rPr lang="en-US" sz="1050" b="0" i="0" u="none" strike="noStrike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años
</a:t>
                    </a:r>
                    <a:r>
                      <a:rPr lang="en-US" sz="1050" b="1" i="0" u="none" strike="noStrike" kern="1200" baseline="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96,6%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5629234287046"/>
                      <c:h val="0.4023647619082587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528056433048339"/>
                  <c:y val="0.10165975201424272"/>
                </c:manualLayout>
              </c:layout>
              <c:tx>
                <c:rich>
                  <a:bodyPr/>
                  <a:lstStyle/>
                  <a:p>
                    <a:fld id="{6D916743-AD35-4C64-8561-D89DE21215E6}" type="CATEGORYNAME">
                      <a:rPr lang="es-AR" sz="900" b="0" i="0" u="none" strike="noStrike" kern="1200" baseline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pPr/>
                      <a:t>[NOMBRE DE CATEGORÍA]</a:t>
                    </a:fld>
                    <a:endParaRPr lang="es-AR" sz="900" b="0" i="0" u="none" strike="noStrike" kern="1200" baseline="0">
                      <a:solidFill>
                        <a:prstClr val="black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  <a:p>
                    <a:r>
                      <a:rPr lang="es-AR" sz="900" b="0" i="0" u="none" strike="noStrike" kern="1200" baseline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0,2%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1050" b="0" i="0" u="none" strike="noStrike" kern="1200" baseline="0">
                    <a:solidFill>
                      <a:prstClr val="black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Jóvenes Adultos</c:v>
                </c:pt>
                <c:pt idx="1">
                  <c:v>Mayores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408</c:v>
                </c:pt>
                <c:pt idx="1">
                  <c:v>11411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5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1729780555505"/>
          <c:y val="2.8993552063656221E-2"/>
          <c:w val="0.62407749721985462"/>
          <c:h val="0.801287476651294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2242419493072199"/>
                  <c:y val="-9.31821779461581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976103845604459"/>
                      <c:h val="0.207871547821315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013980042131634"/>
                  <c:y val="9.3817473801960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8472732383575"/>
                      <c:h val="0.187767916503973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Cond.</c:v>
                </c:pt>
                <c:pt idx="1">
                  <c:v>Proc.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41</c:v>
                </c:pt>
                <c:pt idx="1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55178340672715"/>
          <c:y val="1.5591131185428297E-2"/>
          <c:w val="0.66162486774478191"/>
          <c:h val="0.83479352884686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7644853442399455"/>
                  <c:y val="-0.10120094133538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320812475692"/>
                      <c:h val="0.1877679165039732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7245704057778281"/>
                  <c:y val="6.08715267151405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7937571355088"/>
                      <c:h val="0.268182441773340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Fem.</c:v>
                </c:pt>
                <c:pt idx="1">
                  <c:v>Masc.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42</c:v>
                </c:pt>
                <c:pt idx="1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95999036666661E-3"/>
          <c:y val="0.24989701204659773"/>
          <c:w val="0.95736127650021841"/>
          <c:h val="0.53053444610916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4165805616074402E-2"/>
                  <c:y val="-9.9174072251099338E-2"/>
                </c:manualLayout>
              </c:layout>
              <c:tx>
                <c:rich>
                  <a:bodyPr rot="0" spcFirstLastPara="1" vertOverflow="overflow" horzOverflow="overflow" wrap="square" anchor="ctr" anchorCtr="1">
                    <a:norm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436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wrap="square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wrap="square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Nov</c:v>
                </c:pt>
                <c:pt idx="1">
                  <c:v>Dic (*)</c:v>
                </c:pt>
                <c:pt idx="2">
                  <c:v>Ene</c:v>
                </c:pt>
                <c:pt idx="3">
                  <c:v>Feb</c:v>
                </c:pt>
                <c:pt idx="4">
                  <c:v>Mar</c:v>
                </c:pt>
                <c:pt idx="5">
                  <c:v>Abr</c:v>
                </c:pt>
                <c:pt idx="6">
                  <c:v>May (*)</c:v>
                </c:pt>
                <c:pt idx="7">
                  <c:v>Jun (*)</c:v>
                </c:pt>
                <c:pt idx="8">
                  <c:v>Jul</c:v>
                </c:pt>
                <c:pt idx="9">
                  <c:v>Ago</c:v>
                </c:pt>
                <c:pt idx="10">
                  <c:v>Sep</c:v>
                </c:pt>
                <c:pt idx="11">
                  <c:v>Oct</c:v>
                </c:pt>
                <c:pt idx="12">
                  <c:v>Nov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338</c:v>
                </c:pt>
                <c:pt idx="1">
                  <c:v>338</c:v>
                </c:pt>
                <c:pt idx="2">
                  <c:v>389</c:v>
                </c:pt>
                <c:pt idx="3">
                  <c:v>385</c:v>
                </c:pt>
                <c:pt idx="4">
                  <c:v>387</c:v>
                </c:pt>
                <c:pt idx="5">
                  <c:v>392</c:v>
                </c:pt>
                <c:pt idx="6">
                  <c:v>392</c:v>
                </c:pt>
                <c:pt idx="7">
                  <c:v>392</c:v>
                </c:pt>
                <c:pt idx="8">
                  <c:v>420</c:v>
                </c:pt>
                <c:pt idx="9">
                  <c:v>427</c:v>
                </c:pt>
                <c:pt idx="10">
                  <c:v>336</c:v>
                </c:pt>
                <c:pt idx="11">
                  <c:v>435</c:v>
                </c:pt>
                <c:pt idx="12">
                  <c:v>437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130688"/>
        <c:axId val="240165248"/>
      </c:lineChart>
      <c:catAx>
        <c:axId val="24013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AR"/>
          </a:p>
        </c:txPr>
        <c:crossAx val="240165248"/>
        <c:crosses val="autoZero"/>
        <c:auto val="1"/>
        <c:lblAlgn val="ctr"/>
        <c:lblOffset val="100"/>
        <c:noMultiLvlLbl val="0"/>
      </c:catAx>
      <c:valAx>
        <c:axId val="24016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13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8371534280744"/>
          <c:y val="7.5902025137453963E-2"/>
          <c:w val="0.64402167338919913"/>
          <c:h val="0.8146898975295222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8084516207073467"/>
                  <c:y val="-0.100518156586709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720081254353656"/>
                  <c:y val="0.100518156586709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Cond.</c:v>
                </c:pt>
                <c:pt idx="1">
                  <c:v>Proc.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162</c:v>
                </c:pt>
                <c:pt idx="1">
                  <c:v>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40637314808157"/>
          <c:y val="4.9097183380998111E-2"/>
          <c:w val="0.65139167543475573"/>
          <c:h val="0.841494739285978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Sit.Procesal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5489810896432381E-2"/>
                  <c:y val="-0.1809326818560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0235758118379"/>
                  <c:y val="6.03108939520256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Fem.</c:v>
                </c:pt>
                <c:pt idx="1">
                  <c:v>Masc.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26</c:v>
                </c:pt>
                <c:pt idx="1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13407332085968"/>
          <c:y val="9.0377291177707875E-2"/>
          <c:w val="0.41838757936331528"/>
          <c:h val="0.865740381052204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4815175299019948"/>
                  <c:y val="-0.1000896646387024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lnSpc>
                        <a:spcPct val="150000"/>
                      </a:lnSpc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dirty="0" smtClean="0">
                        <a:latin typeface="Century Gothic" panose="020B0502020202020204" pitchFamily="34" charset="0"/>
                        <a:cs typeface="Arial" pitchFamily="34" charset="0"/>
                      </a:rPr>
                      <a:t>Enc. Prevent.</a:t>
                    </a:r>
                  </a:p>
                  <a:p>
                    <a:pPr>
                      <a:lnSpc>
                        <a:spcPct val="150000"/>
                      </a:lnSpc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1" dirty="0" smtClean="0">
                        <a:latin typeface="Century Gothic" panose="020B0502020202020204" pitchFamily="34" charset="0"/>
                        <a:cs typeface="Arial" pitchFamily="34" charset="0"/>
                      </a:rPr>
                      <a:t>57%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98797596019142"/>
                      <c:h val="0.335955580480009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061585098787616"/>
                  <c:y val="0.1396064603458567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lnSpc>
                        <a:spcPct val="150000"/>
                      </a:lnSpc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dirty="0" err="1" smtClean="0">
                        <a:latin typeface="Century Gothic" panose="020B0502020202020204" pitchFamily="34" charset="0"/>
                        <a:cs typeface="Arial" pitchFamily="34" charset="0"/>
                      </a:rPr>
                      <a:t>Condenados</a:t>
                    </a:r>
                    <a:r>
                      <a:rPr lang="en-US" sz="1050" dirty="0" smtClean="0">
                        <a:latin typeface="Century Gothic" panose="020B0502020202020204" pitchFamily="34" charset="0"/>
                        <a:cs typeface="Arial" pitchFamily="34" charset="0"/>
                      </a:rPr>
                      <a:t>/as</a:t>
                    </a:r>
                  </a:p>
                  <a:p>
                    <a:pPr>
                      <a:lnSpc>
                        <a:spcPct val="150000"/>
                      </a:lnSpc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1" dirty="0" smtClean="0">
                        <a:latin typeface="Century Gothic" panose="020B0502020202020204" pitchFamily="34" charset="0"/>
                        <a:cs typeface="Arial" pitchFamily="34" charset="0"/>
                      </a:rPr>
                      <a:t>43%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97298054545511"/>
                      <c:h val="0.2708052874371806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Procesados</c:v>
                </c:pt>
                <c:pt idx="1">
                  <c:v>Condenados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6864</c:v>
                </c:pt>
                <c:pt idx="1">
                  <c:v>5031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24975977328054"/>
          <c:y val="3.8579852346155456E-2"/>
          <c:w val="0.48059547964456195"/>
          <c:h val="0.92882028072029166"/>
        </c:manualLayout>
      </c:layout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184028285356208"/>
                  <c:y val="8.969978118903769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Femenino</a:t>
                    </a:r>
                    <a:r>
                      <a:rPr lang="en-US" dirty="0"/>
                      <a:t>
</a:t>
                    </a:r>
                    <a:r>
                      <a:rPr lang="en-US" b="1" dirty="0" smtClean="0"/>
                      <a:t>7,7%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327509419031414"/>
                  <c:y val="-5.3819868713422619E-2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Century Gothic" panose="020B0502020202020204" pitchFamily="34" charset="0"/>
                      </a:defRPr>
                    </a:pPr>
                    <a:r>
                      <a:rPr lang="en-US" sz="1050" dirty="0" err="1"/>
                      <a:t>Masculino</a:t>
                    </a:r>
                    <a:r>
                      <a:rPr lang="en-US" sz="1050" dirty="0"/>
                      <a:t>
</a:t>
                    </a:r>
                    <a:r>
                      <a:rPr lang="en-US" sz="1050" b="1" dirty="0" smtClean="0"/>
                      <a:t>92%</a:t>
                    </a:r>
                    <a:endParaRPr lang="en-US" sz="1050" b="1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614447322617176"/>
                  <c:y val="-0.161459606140267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
</a:t>
                    </a:r>
                    <a:r>
                      <a:rPr lang="en-US" b="1" dirty="0" smtClean="0"/>
                      <a:t>0,3%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Femenino</c:v>
                </c:pt>
                <c:pt idx="1">
                  <c:v>Masculino</c:v>
                </c:pt>
                <c:pt idx="2">
                  <c:v>Trans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917</c:v>
                </c:pt>
                <c:pt idx="1">
                  <c:v>10919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54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algn="ctr">
        <a:defRPr lang="es-AR" sz="900" b="0" i="0" u="none" strike="noStrike" kern="1200" baseline="0">
          <a:solidFill>
            <a:prstClr val="black"/>
          </a:solidFill>
          <a:latin typeface="Arial" pitchFamily="34" charset="0"/>
          <a:ea typeface="+mn-ea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9621453437167"/>
          <c:y val="7.6815232285240564E-2"/>
          <c:w val="0.64930080420676906"/>
          <c:h val="0.8507764846476174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FF66CC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4008466651853499"/>
                  <c:y val="-0.1594046936929083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lnSpc>
                        <a:spcPct val="150000"/>
                      </a:lnSpc>
                      <a:defRPr lang="es-AR" sz="1050" b="0" i="0" u="none" strike="noStrike" kern="1200" baseline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0" i="0" u="none" strike="noStrike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Nacional
</a:t>
                    </a:r>
                    <a:r>
                      <a:rPr lang="en-US" sz="1050" b="1" i="0" u="none" strike="noStrike" kern="1200" baseline="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49,9%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27797217012374"/>
                      <c:h val="0.308173133291049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813909565603823"/>
                  <c:y val="2.93920746007550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lnSpc>
                        <a:spcPct val="150000"/>
                      </a:lnSpc>
                      <a:defRPr lang="es-AR" sz="1050" b="0" i="0" u="none" strike="noStrike" kern="1200" baseline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0" i="0" u="none" strike="noStrike" kern="1200" baseline="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Provincial</a:t>
                    </a:r>
                  </a:p>
                  <a:p>
                    <a:pPr algn="ctr">
                      <a:lnSpc>
                        <a:spcPct val="150000"/>
                      </a:lnSpc>
                      <a:defRPr lang="es-AR" sz="1050" b="0" i="0" u="none" strike="noStrike" kern="1200" baseline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1" i="0" u="none" strike="noStrike" kern="1200" baseline="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5,4%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67079583749951"/>
                      <c:h val="0.264935766197252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3283008377033656"/>
                  <c:y val="-0.137539664489857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lnSpc>
                        <a:spcPct val="150000"/>
                      </a:lnSpc>
                      <a:defRPr lang="es-AR" sz="1050" b="0" i="0" u="none" strike="noStrike" kern="1200" baseline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050" b="0" i="0" u="none" strike="noStrike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Federal
</a:t>
                    </a:r>
                    <a:r>
                      <a:rPr lang="en-US" sz="1050" b="1" i="0" u="none" strike="noStrike" kern="1200" baseline="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rPr>
                      <a:t>44,7%</a:t>
                    </a:r>
                    <a:endParaRPr lang="en-US" sz="1050" b="1" baseline="0" dirty="0" smtClean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1050" b="0" i="0" u="none" strike="noStrike" kern="1200" baseline="0">
                    <a:solidFill>
                      <a:prstClr val="black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Nacional</c:v>
                </c:pt>
                <c:pt idx="1">
                  <c:v>Provincial</c:v>
                </c:pt>
                <c:pt idx="2">
                  <c:v>Federal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5926</c:v>
                </c:pt>
                <c:pt idx="1">
                  <c:v>637</c:v>
                </c:pt>
                <c:pt idx="2">
                  <c:v>5311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33688524946214"/>
          <c:y val="0.18616152685779647"/>
          <c:w val="0.83785322643368154"/>
          <c:h val="0.640821654736775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3"/>
              <c:layout>
                <c:manualLayout>
                  <c:x val="0"/>
                  <c:y val="-6.7031523025772538E-17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s-AR" sz="1000" b="1" i="0" u="none" strike="noStrike" kern="1200" baseline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10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Hoja1!$B$2:$B$16</c:f>
              <c:numCache>
                <c:formatCode>0</c:formatCode>
                <c:ptCount val="15"/>
                <c:pt idx="0">
                  <c:v>54.467493336423686</c:v>
                </c:pt>
                <c:pt idx="1">
                  <c:v>56.840034965034967</c:v>
                </c:pt>
                <c:pt idx="2">
                  <c:v>51.62930676629307</c:v>
                </c:pt>
                <c:pt idx="3">
                  <c:v>45.791457286432163</c:v>
                </c:pt>
                <c:pt idx="4">
                  <c:v>44.544480171489816</c:v>
                </c:pt>
                <c:pt idx="5">
                  <c:v>56.096203095423675</c:v>
                </c:pt>
                <c:pt idx="6">
                  <c:v>52.976059740830223</c:v>
                </c:pt>
                <c:pt idx="7">
                  <c:v>52.889131622064447</c:v>
                </c:pt>
                <c:pt idx="8">
                  <c:v>51.561181434599156</c:v>
                </c:pt>
                <c:pt idx="9">
                  <c:v>52.627752388865808</c:v>
                </c:pt>
                <c:pt idx="10">
                  <c:v>55</c:v>
                </c:pt>
                <c:pt idx="11">
                  <c:v>57</c:v>
                </c:pt>
                <c:pt idx="12">
                  <c:v>60</c:v>
                </c:pt>
                <c:pt idx="13">
                  <c:v>61</c:v>
                </c:pt>
                <c:pt idx="14">
                  <c:v>60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s-AR" sz="1000" b="1" i="0" u="none" strike="noStrike" kern="1200" baseline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10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Hoja1!$C$2:$C$16</c:f>
              <c:numCache>
                <c:formatCode>0</c:formatCode>
                <c:ptCount val="15"/>
                <c:pt idx="0">
                  <c:v>45.532506663576314</c:v>
                </c:pt>
                <c:pt idx="1">
                  <c:v>43.159965034965033</c:v>
                </c:pt>
                <c:pt idx="2">
                  <c:v>48.37069323370693</c:v>
                </c:pt>
                <c:pt idx="3">
                  <c:v>54.208542713567837</c:v>
                </c:pt>
                <c:pt idx="4">
                  <c:v>55.455519828510184</c:v>
                </c:pt>
                <c:pt idx="5">
                  <c:v>43.903796904576325</c:v>
                </c:pt>
                <c:pt idx="6">
                  <c:v>47.023940259169777</c:v>
                </c:pt>
                <c:pt idx="7">
                  <c:v>47.110868377935553</c:v>
                </c:pt>
                <c:pt idx="8">
                  <c:v>48.438818565400844</c:v>
                </c:pt>
                <c:pt idx="9">
                  <c:v>47.372247611134192</c:v>
                </c:pt>
                <c:pt idx="10">
                  <c:v>45</c:v>
                </c:pt>
                <c:pt idx="11">
                  <c:v>43</c:v>
                </c:pt>
                <c:pt idx="12">
                  <c:v>40</c:v>
                </c:pt>
                <c:pt idx="13">
                  <c:v>39</c:v>
                </c:pt>
                <c:pt idx="1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153799296"/>
        <c:axId val="153903488"/>
      </c:barChart>
      <c:catAx>
        <c:axId val="15379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AR" sz="900" b="0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pPr>
            <a:endParaRPr lang="es-AR"/>
          </a:p>
        </c:txPr>
        <c:crossAx val="153903488"/>
        <c:crosses val="autoZero"/>
        <c:auto val="1"/>
        <c:lblAlgn val="ctr"/>
        <c:lblOffset val="100"/>
        <c:noMultiLvlLbl val="0"/>
      </c:catAx>
      <c:valAx>
        <c:axId val="1539034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379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28947645712476067"/>
          <c:w val="0.14691805414223957"/>
          <c:h val="0.5060012379622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1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0.05421</cdr:x>
      <cdr:y>0.22424</cdr:y>
    </cdr:from>
    <cdr:to>
      <cdr:x>0.10744</cdr:x>
      <cdr:y>0.27958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440036" y="775072"/>
          <a:ext cx="432048" cy="191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33" tIns="47766" rIns="95533" bIns="477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33" tIns="47766" rIns="95533" bIns="4776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B9722E-5508-4682-9457-89DE27704930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3" tIns="47766" rIns="95533" bIns="47766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33" tIns="47766" rIns="95533" bIns="47766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33" tIns="47766" rIns="95533" bIns="477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2475775-BBB2-467D-8675-3346CA86520A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31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041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445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>
                <a:solidFill>
                  <a:prstClr val="black"/>
                </a:solidFill>
              </a:rPr>
              <a:pPr/>
              <a:t>36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24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38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720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41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836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45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5339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47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316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370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67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8175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172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211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000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996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5775-BBB2-467D-8675-3346CA86520A}" type="slidenum">
              <a:rPr lang="es-AR" smtClean="0"/>
              <a:pPr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809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D8A1-F733-45F8-B990-62369FBEEC3A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77BEA-104A-49E6-918E-314FAB477EEF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512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3D84-FB91-46BA-831B-6A98D10029A6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F8143-BF97-4D70-8061-4439F6EDF835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72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0A28-8B0E-4C8E-82C2-74D93F277128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B349A-559A-4ED3-9BEB-B0675149C32B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404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226E-D4EB-4FCB-927E-DF5324033751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49E40-389F-4745-86DE-AC88E146A9AF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983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83D4-A3FB-4C1D-A0CC-DB3636C1F850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94446-FAF9-4BC4-8A9C-F397F6C12AF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384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B87C-0077-4F5B-9284-E90BDCAA77BF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E901A-01DE-4AF1-81D2-A0A29EED36B8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949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6E79-C08F-4A9F-8399-30CEF1FA7CCD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A1F98-14C8-42D1-A9C4-4AB83CA9385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686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7D43-9C4E-40E8-B1F6-25D34B238DD3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8BCFA-78EE-4A03-9354-14036DC0EF6F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086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9864-77A5-44B3-9F06-83C1852BFF95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1DEA-952A-4116-9AA0-38E689F3316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04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1137-F82E-4E13-BE4E-412E64C2C0B2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9C90-8F25-49AE-9AA6-0F609B2DD0D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0039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6E8D-DB92-4D96-B647-2A083E97AF3E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D27AC-6EA5-455C-861D-50D62A573FCA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002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4E17-2531-474D-AAC5-5A832D154D2A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4692-0B2A-4376-94A4-9C40FCF59539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7276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92B5-19A8-4266-B4BE-8AA35C3E2F10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8F223-77A7-45E2-866A-D3EA8B26FF68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6376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1FD3-222F-4E62-96E5-37A211CBE8CD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E1107-832B-443A-B2B2-219EE842D08B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909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ABFC-6BE6-4624-9BE6-F82808015072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3AD6A-869C-4E58-A9AF-9687AD589E02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6611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F40E-6862-4737-8042-DDA1CBCAC107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FB336-ADFD-4504-B1BD-1C83D01AB44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9752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D245-047A-4B0E-9173-5EDD4BB0F24F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4DFCA-E822-4DC3-BE4F-6D747397B929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9807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8C470-6F2E-48F9-B5F6-8A16EFBF60F1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8122-6B1A-4E89-B415-FA7DC3ECEA81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674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FE5E-F068-4C3C-AD75-31346AD4B261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9024C-8C00-4905-A5FE-E346195C84CA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7212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09CE-E231-41D2-9717-DB7CC9935DDA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BC85-E2BC-477D-8582-1B4949725F88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3054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C23A-2708-4C4A-9A23-E126D73F4930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48E8-8E53-4206-9A98-4BD3B39563C5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380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C7F34-F334-46FD-ABD2-E90C7DB9AA6F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50B86-2F24-4CB3-ACEB-183EE1B13B31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93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C5F2-2A3E-488A-A71A-7FFF7E06D1A7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13C4-3B24-453A-8E3A-1D126AB2ABB9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383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8DA2-1794-4081-A2ED-B824B0C7EFF0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83118-0B88-4F8A-BC8C-CB16C36ED1E1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6318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75A7-BBE5-40E8-BFFE-AD65CEF093D4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9D739-C97E-458A-A728-DBE90D160F2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1415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56D0-24FC-4760-97C3-0F6EA207585D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B6F77-67EE-4505-811E-C39AB3F5F64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4413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C389-B133-407D-AC1E-3B05B9C9AAB9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60D6-684C-4536-9BD5-C1D52BF52D6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8667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FE55-9487-4638-81E9-B920DC743BD6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681A9-2BD3-4C2D-A291-98CCDB4E03E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8608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DDBC-31A1-4DAD-99E5-86B82642CFD4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7B201-BEBA-489E-83A8-5E037EE2157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2730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8D12-F917-4ADF-B6F8-0C605A6D8138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D0C1-CD4B-4818-BD35-F463531B326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8921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1BB9-B1FD-4580-8982-1180692F1B96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C9D36-B1EE-437D-A9C3-CA8471456272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198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952A-CA3F-44EE-840E-F8D502D4A26D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9B6AF-4E8D-4A16-86F9-320FDBBF927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5312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908D-43F1-4B7E-8BDD-AC0DB0F5467F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80CC-5971-4641-AB2A-F0F8C88499D8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933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4572-74D6-4E3E-96C4-3145A069EF6B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DEF4-C8A3-4875-B5A7-9DB4A3D0ABB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8701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1514-EB6D-498B-A151-12D2875CBBDB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900CC-2BBC-4692-92A0-A46E97CAB986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844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CA31-EB8C-4F7B-9259-B2DE79FFFFF4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8043B-7E09-4C59-A600-8AEB04576345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415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A8BC-D3BC-4247-B53A-67BFCD58437B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B25EA-7983-4763-99DB-8117E07C189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7797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94BA-2BD6-487D-AE5D-FD9E4C727F67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D1F43-A07D-4512-A31A-7B3C1C9EEF4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6323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7531-7A42-4DE5-A77B-9B06A808DABF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E33-D0DF-4010-9053-5BCE440AAF5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8369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B57C-14B0-46C4-9F4D-DBEB14DAC476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26F67-0872-4EE1-BD64-D11ADF56C76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6091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A701-FF01-4002-A747-FD6B6B7AD726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A501-71BF-4901-8CA6-4C5EFD2AF170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6698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C5B3-D264-4860-A184-922501AF5161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3029-6581-45FC-99ED-7A2E262CD32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026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803B-946E-4E32-924B-0309891D0E22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7F1DA-4DE9-43B6-B286-9CA681EC55E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3242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8727-1FCF-42B9-84C3-535550193670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B713-A818-4639-B836-52EC2EBA7A4B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590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5A22-D459-4960-9FDB-54717883B43E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8B338-74A2-464B-9817-19D74185FAD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3673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12EE-66A6-461A-881A-1D0618223FF6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7BCB9-1A0B-48E1-A3F3-4EF40FE1A03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2580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E0D3-99FF-4C65-99B1-E1231D931C42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D3CA-E778-4351-83E9-2B0138F9F1C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944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809-D771-4F12-A4DD-B35E9DEF528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0092D-E3E7-4207-8A86-CC64D2030B8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8302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6985-C5C8-49BB-A86D-9E370F623F93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FED7-9001-437E-818B-E8E56D9557F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6909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B632-E58D-45D3-938D-82D46605ADD2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65558-3283-4C1B-9780-DFE816169A8D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818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A272-C7C4-4835-A79D-7DAB4FE593C8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8C97-588C-4D50-848A-BC7F1768D05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085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76-385D-4D80-AD35-FB9E72C4C4F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01FCF-CA0A-4DFE-834C-E8150F7D1B8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5785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CF53-6B42-496B-911B-ADEC587801EC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A9159-C001-468C-87A1-D789186D885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7266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3D40-E2BA-49E4-A5DF-4A34C5A154EC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78A4C-D3CD-4783-A760-63E7B498FA1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9133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97C-7F66-415D-A264-E345F0C8DC2D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0FB0-2B69-44DD-B09A-B31664EE74A5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016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A3E92-3CC1-4733-955A-A8CA95A73852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7483C-AD6B-4711-99A7-45CE0C3F818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30287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413A-0C8C-4661-B6E5-8BF75C60D0F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4A6E-3F4D-4003-9D42-DA4706F9ECB9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475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E0D3-99FF-4C65-99B1-E1231D931C42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D3CA-E778-4351-83E9-2B0138F9F1C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4989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809-D771-4F12-A4DD-B35E9DEF528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0092D-E3E7-4207-8A86-CC64D2030B8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5105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6985-C5C8-49BB-A86D-9E370F623F93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FED7-9001-437E-818B-E8E56D9557F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9130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B632-E58D-45D3-938D-82D46605ADD2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65558-3283-4C1B-9780-DFE816169A8D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59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A272-C7C4-4835-A79D-7DAB4FE593C8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8C97-588C-4D50-848A-BC7F1768D05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5777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76-385D-4D80-AD35-FB9E72C4C4F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01FCF-CA0A-4DFE-834C-E8150F7D1B8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953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CF53-6B42-496B-911B-ADEC587801EC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A9159-C001-468C-87A1-D789186D885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5623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3D40-E2BA-49E4-A5DF-4A34C5A154EC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78A4C-D3CD-4783-A760-63E7B498FA1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5369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97C-7F66-415D-A264-E345F0C8DC2D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0FB0-2B69-44DD-B09A-B31664EE74A5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262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86BE-2128-4165-AEC0-0D8207F546AB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BED48-46F6-46F4-8390-4E0C50651596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3274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413A-0C8C-4661-B6E5-8BF75C60D0F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4A6E-3F4D-4003-9D42-DA4706F9ECB9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61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8E5B-F8F9-4337-8439-5860A5570A05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74774-34F9-44F4-B7A0-487038DD6CE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711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54F4-0F24-470C-B238-0F3701BC59A4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A784F-BF22-4C76-BC3C-7724360921B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08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1277CCA-E5C4-452F-8290-F3D0A923D1B1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B696BF0-55C1-4DEF-B730-64A190902F99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7431A18-AFF7-4949-B6A9-9F9C4BD81020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96C112F-4F5C-45DA-BCB1-D189D260388C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316972F-7B53-42C5-823B-56E73B38F4FB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DFDA63-0E48-4DEF-A13C-4A07FF283DF8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85A1A2-B1D0-4BAD-A0D0-456E9C681DA8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20811FE-94A9-43CC-A27A-C071696EF250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475DDD9-BE5B-4B4F-95EE-E888A4D88A0A}" type="datetimeFigureOut">
              <a:rPr lang="es-AR"/>
              <a:pPr>
                <a:defRPr/>
              </a:pPr>
              <a:t>16/04/2018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927A1F-7D4D-4920-8EDE-FE9F13BF1792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112A7-D37F-477B-85F8-9D2904AFC9F0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88F75D-2C03-4D3C-B7F5-9516DC88F6C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217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112A7-D37F-477B-85F8-9D2904AFC9F0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16/04/2018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88F75D-2C03-4D3C-B7F5-9516DC88F6C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18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chart" Target="../charts/char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image" Target="../media/image5.jpg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CuadroTexto 3"/>
          <p:cNvSpPr txBox="1"/>
          <p:nvPr/>
        </p:nvSpPr>
        <p:spPr>
          <a:xfrm>
            <a:off x="677863" y="2541588"/>
            <a:ext cx="7688262" cy="3663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4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Población en el SPF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Sistematización de información mensual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Área de Registro y Bases de Datos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PROCUVIN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8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Diciembre 2017</a:t>
            </a:r>
            <a:endParaRPr lang="es-AR" sz="16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4" name="Conector recto 9"/>
          <p:cNvCxnSpPr/>
          <p:nvPr/>
        </p:nvCxnSpPr>
        <p:spPr>
          <a:xfrm>
            <a:off x="776288" y="4149725"/>
            <a:ext cx="7493000" cy="0"/>
          </a:xfrm>
          <a:prstGeom prst="line">
            <a:avLst/>
          </a:prstGeom>
          <a:ln>
            <a:solidFill>
              <a:srgbClr val="FF66CC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9"/>
          <p:cNvCxnSpPr/>
          <p:nvPr/>
        </p:nvCxnSpPr>
        <p:spPr>
          <a:xfrm>
            <a:off x="750888" y="5300663"/>
            <a:ext cx="7493000" cy="0"/>
          </a:xfrm>
          <a:prstGeom prst="line">
            <a:avLst/>
          </a:prstGeom>
          <a:ln>
            <a:solidFill>
              <a:srgbClr val="FF66CC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2" descr="https://intranet.mpf.gov.ar/comunicacion/wp-content/themes/base/img/logo_footer_mp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027" name="Picture 3" descr="C:\Users\mdamone\Desktop\logo_footer_mp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9487"/>
            <a:ext cx="19335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17859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988840"/>
            <a:ext cx="8496300" cy="333391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93236" y="2276872"/>
            <a:ext cx="79568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El parte correspondiente al 29 de diciembre de 2017 reportó </a:t>
            </a:r>
            <a:r>
              <a:rPr lang="es-MX" sz="3600" b="1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11.874</a:t>
            </a:r>
            <a:r>
              <a:rPr lang="es-MX" sz="3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personas privadas de libertad en establecimientos del Servicio Penitenciario Federal.</a:t>
            </a:r>
            <a:endParaRPr lang="es-MX" sz="36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39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66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69" y="1758008"/>
            <a:ext cx="907059" cy="995196"/>
          </a:xfrm>
          <a:prstGeom prst="rect">
            <a:avLst/>
          </a:prstGeom>
          <a:ln>
            <a:noFill/>
          </a:ln>
        </p:spPr>
      </p:pic>
      <p:graphicFrame>
        <p:nvGraphicFramePr>
          <p:cNvPr id="21" name="3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744635"/>
              </p:ext>
            </p:extLst>
          </p:nvPr>
        </p:nvGraphicFramePr>
        <p:xfrm>
          <a:off x="399699" y="1902024"/>
          <a:ext cx="82296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82563" y="336550"/>
            <a:ext cx="6765925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MX" sz="2200" dirty="0">
                <a:solidFill>
                  <a:srgbClr val="FF66CC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Evolución mensual de la población </a:t>
            </a:r>
            <a:r>
              <a:rPr lang="es-MX" sz="2200" dirty="0" smtClean="0">
                <a:solidFill>
                  <a:srgbClr val="FF66CC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en el SPF</a:t>
            </a:r>
            <a:r>
              <a:rPr lang="es-MX" sz="2200" dirty="0">
                <a:solidFill>
                  <a:srgbClr val="FF66CC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/>
            </a:r>
            <a:br>
              <a:rPr lang="es-MX" sz="2200" dirty="0">
                <a:solidFill>
                  <a:srgbClr val="FF66CC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</a:br>
            <a:endParaRPr lang="es-AR" sz="2200" dirty="0">
              <a:solidFill>
                <a:srgbClr val="FF66CC"/>
              </a:solidFill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250825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40495" y="5430416"/>
            <a:ext cx="72673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latin typeface="Century Gothic" panose="020B0502020202020204" pitchFamily="34" charset="0"/>
                <a:cs typeface="Arial" pitchFamily="34" charset="0"/>
              </a:rPr>
              <a:t>Personas alojadas en el SPF a partir de los reportes recibidos por </a:t>
            </a:r>
            <a:r>
              <a:rPr lang="es-MX" sz="900" dirty="0" smtClean="0">
                <a:latin typeface="Century Gothic" panose="020B0502020202020204" pitchFamily="34" charset="0"/>
                <a:cs typeface="Arial" pitchFamily="34" charset="0"/>
              </a:rPr>
              <a:t>PROCUVIN. Expresada </a:t>
            </a:r>
            <a:r>
              <a:rPr lang="es-MX" sz="900" dirty="0">
                <a:latin typeface="Century Gothic" panose="020B0502020202020204" pitchFamily="34" charset="0"/>
                <a:cs typeface="Arial" pitchFamily="34" charset="0"/>
              </a:rPr>
              <a:t>en números </a:t>
            </a:r>
            <a:r>
              <a:rPr lang="es-MX" sz="900" dirty="0" smtClean="0">
                <a:latin typeface="Century Gothic" panose="020B0502020202020204" pitchFamily="34" charset="0"/>
                <a:cs typeface="Arial" pitchFamily="34" charset="0"/>
              </a:rPr>
              <a:t>absolutos.</a:t>
            </a:r>
            <a:endParaRPr lang="es-AR" sz="9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>
          <a:xfrm>
            <a:off x="457200" y="1280245"/>
            <a:ext cx="8229600" cy="636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Población penal al </a:t>
            </a:r>
            <a:r>
              <a:rPr lang="es-MX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29/12/2017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s-MX" sz="2000" b="1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11.874 </a:t>
            </a:r>
            <a:r>
              <a:rPr lang="es-MX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personas.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es-AR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899592" y="2583935"/>
            <a:ext cx="7120989" cy="102698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539553" y="4998368"/>
            <a:ext cx="8025400" cy="254000"/>
            <a:chOff x="634225" y="4797152"/>
            <a:chExt cx="8025400" cy="254000"/>
          </a:xfrm>
        </p:grpSpPr>
        <p:sp>
          <p:nvSpPr>
            <p:cNvPr id="29" name="28 CuadroTexto"/>
            <p:cNvSpPr txBox="1"/>
            <p:nvPr/>
          </p:nvSpPr>
          <p:spPr>
            <a:xfrm>
              <a:off x="1233190" y="4797152"/>
              <a:ext cx="7426435" cy="25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34225" y="4797152"/>
              <a:ext cx="612067" cy="25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22" name="43 CuadroTexto"/>
          <p:cNvSpPr txBox="1">
            <a:spLocks noChangeArrowheads="1"/>
          </p:cNvSpPr>
          <p:nvPr/>
        </p:nvSpPr>
        <p:spPr bwMode="auto">
          <a:xfrm>
            <a:off x="52862" y="6129156"/>
            <a:ext cx="90556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Tomando como referencia diciembre de 2016 el crecimiento de la población alojada en establecimientos federales llegó al 8%.  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1 Rectángulo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08497" y="3245495"/>
            <a:ext cx="3004586" cy="615553"/>
          </a:xfrm>
          <a:prstGeom prst="rect">
            <a:avLst/>
          </a:prstGeom>
          <a:noFill/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interanual</a:t>
            </a:r>
          </a:p>
          <a:p>
            <a:pPr algn="ctr"/>
            <a:endParaRPr lang="es-MX" sz="6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+889 personas: </a:t>
            </a:r>
            <a:r>
              <a:rPr lang="es-MX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3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711057"/>
              </p:ext>
            </p:extLst>
          </p:nvPr>
        </p:nvGraphicFramePr>
        <p:xfrm>
          <a:off x="467544" y="3212976"/>
          <a:ext cx="82296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3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221622"/>
              </p:ext>
            </p:extLst>
          </p:nvPr>
        </p:nvGraphicFramePr>
        <p:xfrm>
          <a:off x="440495" y="4188006"/>
          <a:ext cx="822960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3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751427"/>
              </p:ext>
            </p:extLst>
          </p:nvPr>
        </p:nvGraphicFramePr>
        <p:xfrm>
          <a:off x="440495" y="1340768"/>
          <a:ext cx="82296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82563" y="336550"/>
            <a:ext cx="6765925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MX" sz="2200" dirty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Evolución </a:t>
            </a:r>
            <a:r>
              <a:rPr lang="es-MX" sz="22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de </a:t>
            </a:r>
            <a:r>
              <a:rPr lang="es-MX" sz="2200" dirty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la población </a:t>
            </a:r>
            <a:r>
              <a:rPr lang="es-MX" sz="22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en el SPF</a:t>
            </a:r>
            <a:r>
              <a:rPr lang="es-MX" sz="2200" dirty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s-MX" sz="2200" dirty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</a:br>
            <a:endParaRPr lang="es-AR" sz="2200" dirty="0">
              <a:solidFill>
                <a:srgbClr val="FF66CC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250825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40495" y="5517232"/>
            <a:ext cx="72673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Personas alojadas en el SPF a partir de los reportes recibidos por </a:t>
            </a:r>
            <a:r>
              <a:rPr lang="es-MX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PROCUVIN. Expresada </a:t>
            </a:r>
            <a:r>
              <a:rPr lang="es-MX" sz="9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en números </a:t>
            </a:r>
            <a:r>
              <a:rPr lang="es-MX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absolutos.</a:t>
            </a:r>
            <a:endParaRPr lang="es-AR" sz="9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" name="43 CuadroTexto"/>
          <p:cNvSpPr txBox="1">
            <a:spLocks noChangeArrowheads="1"/>
          </p:cNvSpPr>
          <p:nvPr/>
        </p:nvSpPr>
        <p:spPr bwMode="auto">
          <a:xfrm>
            <a:off x="52862" y="5805264"/>
            <a:ext cx="90556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tendencia de crecimiento registrada en los últimos 5 años se intensifica a partir de 2015 y en 2017 se produce el mayor incremento de la población encarcelada en establecimientos federales. </a:t>
            </a:r>
            <a:endParaRPr lang="es-AR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1 Rectángulo"/>
          <p:cNvSpPr/>
          <p:nvPr/>
        </p:nvSpPr>
        <p:spPr>
          <a:xfrm>
            <a:off x="0" y="5770285"/>
            <a:ext cx="9144000" cy="976239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467544" y="1136229"/>
            <a:ext cx="8229600" cy="636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MX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Evolución anual de la población. </a:t>
            </a:r>
            <a:endParaRPr lang="es-AR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3473825"/>
            <a:ext cx="8229600" cy="6365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MX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Variación porcentual de la población alojada en establecimientos federales . </a:t>
            </a:r>
            <a:endParaRPr lang="es-AR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1600629" y="2433997"/>
            <a:ext cx="595107" cy="357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>
                <a:latin typeface="Century Gothic" panose="020B0502020202020204" pitchFamily="34" charset="0"/>
              </a:rPr>
              <a:t>-12</a:t>
            </a:r>
            <a:endParaRPr lang="es-AR" sz="800" dirty="0">
              <a:latin typeface="Century Gothic" panose="020B0502020202020204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915816" y="2351855"/>
            <a:ext cx="595107" cy="357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>
                <a:latin typeface="Century Gothic" panose="020B0502020202020204" pitchFamily="34" charset="0"/>
              </a:rPr>
              <a:t>+629</a:t>
            </a:r>
            <a:endParaRPr lang="es-AR" sz="800" dirty="0">
              <a:latin typeface="Century Gothic" panose="020B0502020202020204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264925" y="2204864"/>
            <a:ext cx="595107" cy="357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>
                <a:latin typeface="Century Gothic" panose="020B0502020202020204" pitchFamily="34" charset="0"/>
              </a:rPr>
              <a:t>-101</a:t>
            </a:r>
            <a:endParaRPr lang="es-AR" sz="800" dirty="0">
              <a:latin typeface="Century Gothic" panose="020B0502020202020204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633077" y="2132856"/>
            <a:ext cx="595107" cy="357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>
                <a:latin typeface="Century Gothic" panose="020B0502020202020204" pitchFamily="34" charset="0"/>
              </a:rPr>
              <a:t>+662</a:t>
            </a:r>
            <a:endParaRPr lang="es-AR" sz="800" dirty="0">
              <a:latin typeface="Century Gothic" panose="020B0502020202020204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910171" y="1825774"/>
            <a:ext cx="595107" cy="357065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>
                <a:latin typeface="Century Gothic" panose="020B0502020202020204" pitchFamily="34" charset="0"/>
              </a:rPr>
              <a:t>+889</a:t>
            </a:r>
            <a:endParaRPr lang="es-AR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31"/>
          <p:cNvGraphicFramePr/>
          <p:nvPr>
            <p:extLst>
              <p:ext uri="{D42A27DB-BD31-4B8C-83A1-F6EECF244321}">
                <p14:modId xmlns:p14="http://schemas.microsoft.com/office/powerpoint/2010/main" val="1648872180"/>
              </p:ext>
            </p:extLst>
          </p:nvPr>
        </p:nvGraphicFramePr>
        <p:xfrm>
          <a:off x="5227599" y="3927748"/>
          <a:ext cx="3392838" cy="217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Gráfico 12"/>
          <p:cNvGraphicFramePr/>
          <p:nvPr>
            <p:extLst>
              <p:ext uri="{D42A27DB-BD31-4B8C-83A1-F6EECF244321}">
                <p14:modId xmlns:p14="http://schemas.microsoft.com/office/powerpoint/2010/main" val="321876845"/>
              </p:ext>
            </p:extLst>
          </p:nvPr>
        </p:nvGraphicFramePr>
        <p:xfrm>
          <a:off x="46775" y="1181909"/>
          <a:ext cx="4818764" cy="227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Gráfico 29"/>
          <p:cNvGraphicFramePr/>
          <p:nvPr>
            <p:extLst>
              <p:ext uri="{D42A27DB-BD31-4B8C-83A1-F6EECF244321}">
                <p14:modId xmlns:p14="http://schemas.microsoft.com/office/powerpoint/2010/main" val="1951176027"/>
              </p:ext>
            </p:extLst>
          </p:nvPr>
        </p:nvGraphicFramePr>
        <p:xfrm>
          <a:off x="14899" y="3976546"/>
          <a:ext cx="4104456" cy="212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Gráfico 28"/>
          <p:cNvGraphicFramePr/>
          <p:nvPr>
            <p:extLst>
              <p:ext uri="{D42A27DB-BD31-4B8C-83A1-F6EECF244321}">
                <p14:modId xmlns:p14="http://schemas.microsoft.com/office/powerpoint/2010/main" val="1119689563"/>
              </p:ext>
            </p:extLst>
          </p:nvPr>
        </p:nvGraphicFramePr>
        <p:xfrm>
          <a:off x="4788024" y="1176980"/>
          <a:ext cx="4320480" cy="236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1 CuadroTexto"/>
          <p:cNvSpPr txBox="1">
            <a:spLocks noChangeArrowheads="1"/>
          </p:cNvSpPr>
          <p:nvPr/>
        </p:nvSpPr>
        <p:spPr bwMode="auto">
          <a:xfrm>
            <a:off x="851967" y="1050942"/>
            <a:ext cx="2698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Distribución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según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situación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procesal</a:t>
            </a:r>
            <a:endParaRPr lang="es-AR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254347" y="336550"/>
            <a:ext cx="6765925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Síntesis general diciembre 2017 </a:t>
            </a:r>
          </a:p>
        </p:txBody>
      </p:sp>
      <p:cxnSp>
        <p:nvCxnSpPr>
          <p:cNvPr id="33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7 CuadroTexto"/>
          <p:cNvSpPr txBox="1">
            <a:spLocks noChangeArrowheads="1"/>
          </p:cNvSpPr>
          <p:nvPr/>
        </p:nvSpPr>
        <p:spPr bwMode="auto">
          <a:xfrm>
            <a:off x="5796689" y="1061368"/>
            <a:ext cx="2265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Distribución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según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jurisdicción</a:t>
            </a:r>
            <a:endParaRPr lang="es-AR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9 CuadroTexto"/>
          <p:cNvSpPr txBox="1">
            <a:spLocks noChangeArrowheads="1"/>
          </p:cNvSpPr>
          <p:nvPr/>
        </p:nvSpPr>
        <p:spPr bwMode="auto">
          <a:xfrm>
            <a:off x="1135807" y="3714609"/>
            <a:ext cx="1958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Distribución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según género</a:t>
            </a:r>
            <a:endParaRPr lang="es-AR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11 CuadroTexto"/>
          <p:cNvSpPr txBox="1">
            <a:spLocks noChangeArrowheads="1"/>
          </p:cNvSpPr>
          <p:nvPr/>
        </p:nvSpPr>
        <p:spPr bwMode="auto">
          <a:xfrm>
            <a:off x="5717774" y="3672240"/>
            <a:ext cx="24801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Distribución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según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rango de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edad</a:t>
            </a:r>
            <a:endParaRPr lang="es-AR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35496" y="6284937"/>
            <a:ext cx="8494712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 presenta la estructura de la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población penal del SPF según las principales variables procesales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y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demográficas. 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0" name="15 CuadroTexto"/>
          <p:cNvSpPr txBox="1">
            <a:spLocks noChangeArrowheads="1"/>
          </p:cNvSpPr>
          <p:nvPr/>
        </p:nvSpPr>
        <p:spPr bwMode="auto">
          <a:xfrm>
            <a:off x="1792263" y="2194752"/>
            <a:ext cx="892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11.870*</a:t>
            </a:r>
            <a:endParaRPr lang="es-MX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19 CuadroTexto"/>
          <p:cNvSpPr txBox="1">
            <a:spLocks noChangeArrowheads="1"/>
          </p:cNvSpPr>
          <p:nvPr/>
        </p:nvSpPr>
        <p:spPr bwMode="auto">
          <a:xfrm>
            <a:off x="6529253" y="2194752"/>
            <a:ext cx="743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11.874</a:t>
            </a:r>
            <a:endParaRPr lang="es-AR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16 CuadroTexto"/>
          <p:cNvSpPr txBox="1">
            <a:spLocks noChangeArrowheads="1"/>
          </p:cNvSpPr>
          <p:nvPr/>
        </p:nvSpPr>
        <p:spPr bwMode="auto">
          <a:xfrm>
            <a:off x="64408" y="6069493"/>
            <a:ext cx="327205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0" y="6300664"/>
            <a:ext cx="9144000" cy="56456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35896" y="4004570"/>
            <a:ext cx="1512167" cy="4996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700" i="1" dirty="0" smtClean="0">
                <a:latin typeface="Century Gothic" panose="020B0502020202020204" pitchFamily="34" charset="0"/>
                <a:cs typeface="Arial" pitchFamily="34" charset="0"/>
              </a:rPr>
              <a:t>El dato no es incluido en los partes semanales. Procuvin lo toma de las estadísticas diarias  publicadas por el SPF. </a:t>
            </a:r>
            <a:endParaRPr lang="es-AR" sz="700" i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5" name="15 CuadroTexto"/>
          <p:cNvSpPr txBox="1">
            <a:spLocks noChangeArrowheads="1"/>
          </p:cNvSpPr>
          <p:nvPr/>
        </p:nvSpPr>
        <p:spPr bwMode="auto">
          <a:xfrm>
            <a:off x="1117111" y="3419475"/>
            <a:ext cx="21736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Se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excluyen 4 caso </a:t>
            </a:r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art.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34 Inc. 1 CP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9 CuadroTexto"/>
          <p:cNvSpPr txBox="1">
            <a:spLocks noChangeArrowheads="1"/>
          </p:cNvSpPr>
          <p:nvPr/>
        </p:nvSpPr>
        <p:spPr bwMode="auto">
          <a:xfrm>
            <a:off x="6588224" y="4864469"/>
            <a:ext cx="743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11.874</a:t>
            </a:r>
            <a:endParaRPr lang="es-AR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9 CuadroTexto"/>
          <p:cNvSpPr txBox="1">
            <a:spLocks noChangeArrowheads="1"/>
          </p:cNvSpPr>
          <p:nvPr/>
        </p:nvSpPr>
        <p:spPr bwMode="auto">
          <a:xfrm>
            <a:off x="1772327" y="4864469"/>
            <a:ext cx="743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11.874</a:t>
            </a:r>
            <a:endParaRPr lang="es-AR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3 CuadroTexto"/>
          <p:cNvSpPr txBox="1">
            <a:spLocks noChangeArrowheads="1"/>
          </p:cNvSpPr>
          <p:nvPr/>
        </p:nvSpPr>
        <p:spPr bwMode="auto">
          <a:xfrm>
            <a:off x="6921" y="5917321"/>
            <a:ext cx="910850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sz="16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bien sigue siendo predominante la porción de personas encarceladas sin condena firme su peso relativo disminuyó durante 2017 (59,5% a 57%).  En consecuencia se incrementa la proporción de detenidos/as con condena firme que pasó del 40 al 43%.</a:t>
            </a:r>
            <a:endParaRPr lang="es-MX" sz="165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236107"/>
              </p:ext>
            </p:extLst>
          </p:nvPr>
        </p:nvGraphicFramePr>
        <p:xfrm>
          <a:off x="35497" y="3910707"/>
          <a:ext cx="8748142" cy="173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6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situación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procesal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5438" y="836712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607475"/>
              </p:ext>
            </p:extLst>
          </p:nvPr>
        </p:nvGraphicFramePr>
        <p:xfrm>
          <a:off x="35496" y="1484883"/>
          <a:ext cx="8712967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59" name="25 CuadroTexto"/>
          <p:cNvSpPr txBox="1">
            <a:spLocks noChangeArrowheads="1"/>
          </p:cNvSpPr>
          <p:nvPr/>
        </p:nvSpPr>
        <p:spPr bwMode="auto">
          <a:xfrm>
            <a:off x="1126646" y="5572481"/>
            <a:ext cx="60580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Periodo 2002-2014: SNEEP</a:t>
            </a:r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. Dirección de política criminal. Ministerio Justicia y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DDHH. Período 2015-2016: Procuvin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27 CuadroTexto"/>
          <p:cNvSpPr txBox="1">
            <a:spLocks noChangeArrowheads="1"/>
          </p:cNvSpPr>
          <p:nvPr/>
        </p:nvSpPr>
        <p:spPr bwMode="auto">
          <a:xfrm>
            <a:off x="3415903" y="3717032"/>
            <a:ext cx="2308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2002 - 2016</a:t>
            </a:r>
            <a:endParaRPr lang="es-MX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porcentajes</a:t>
            </a:r>
          </a:p>
        </p:txBody>
      </p:sp>
      <p:sp>
        <p:nvSpPr>
          <p:cNvPr id="23561" name="28 CuadroTexto"/>
          <p:cNvSpPr txBox="1">
            <a:spLocks noChangeArrowheads="1"/>
          </p:cNvSpPr>
          <p:nvPr/>
        </p:nvSpPr>
        <p:spPr bwMode="auto">
          <a:xfrm>
            <a:off x="2483768" y="1007730"/>
            <a:ext cx="417646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</a:t>
            </a:r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diciembre 2016 - diciembre 2017</a:t>
            </a:r>
            <a:endParaRPr lang="es-MX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porcentajes</a:t>
            </a:r>
          </a:p>
        </p:txBody>
      </p:sp>
      <p:sp>
        <p:nvSpPr>
          <p:cNvPr id="23562" name="30 CuadroTexto"/>
          <p:cNvSpPr txBox="1">
            <a:spLocks noChangeArrowheads="1"/>
          </p:cNvSpPr>
          <p:nvPr/>
        </p:nvSpPr>
        <p:spPr bwMode="auto">
          <a:xfrm>
            <a:off x="1147763" y="3573596"/>
            <a:ext cx="24545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3774306" y="4653136"/>
            <a:ext cx="475813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8101259" y="1572196"/>
            <a:ext cx="563621" cy="1482725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5877272"/>
            <a:ext cx="9144000" cy="967106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089759" y="4157257"/>
            <a:ext cx="512383" cy="1482725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126647" y="3289931"/>
            <a:ext cx="7557284" cy="256710"/>
            <a:chOff x="507728" y="4765132"/>
            <a:chExt cx="8012391" cy="318045"/>
          </a:xfrm>
        </p:grpSpPr>
        <p:sp>
          <p:nvSpPr>
            <p:cNvPr id="21" name="20 CuadroTexto"/>
            <p:cNvSpPr txBox="1"/>
            <p:nvPr/>
          </p:nvSpPr>
          <p:spPr>
            <a:xfrm>
              <a:off x="1154357" y="4765132"/>
              <a:ext cx="7365762" cy="31804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07728" y="4765132"/>
              <a:ext cx="646629" cy="31804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cxnSp>
        <p:nvCxnSpPr>
          <p:cNvPr id="23" name="Conector recto de flecha 8"/>
          <p:cNvCxnSpPr/>
          <p:nvPr/>
        </p:nvCxnSpPr>
        <p:spPr>
          <a:xfrm>
            <a:off x="1395239" y="2313558"/>
            <a:ext cx="7137201" cy="179338"/>
          </a:xfrm>
          <a:prstGeom prst="straightConnector1">
            <a:avLst/>
          </a:prstGeom>
          <a:ln w="12700">
            <a:solidFill>
              <a:srgbClr val="99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8"/>
          <p:cNvCxnSpPr/>
          <p:nvPr/>
        </p:nvCxnSpPr>
        <p:spPr>
          <a:xfrm>
            <a:off x="1395239" y="2060848"/>
            <a:ext cx="7137201" cy="0"/>
          </a:xfrm>
          <a:prstGeom prst="straightConnector1">
            <a:avLst/>
          </a:prstGeom>
          <a:ln w="12700">
            <a:solidFill>
              <a:srgbClr val="99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CuadroTexto"/>
          <p:cNvSpPr txBox="1"/>
          <p:nvPr/>
        </p:nvSpPr>
        <p:spPr>
          <a:xfrm>
            <a:off x="660652" y="1058028"/>
            <a:ext cx="688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En diciembre de 2017 son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6.772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las personas que se encuentran encarceladas en forma preventiva en los establecimientos penitenciarios federales. 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5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426518"/>
              </p:ext>
            </p:extLst>
          </p:nvPr>
        </p:nvGraphicFramePr>
        <p:xfrm>
          <a:off x="293318" y="1904058"/>
          <a:ext cx="8311130" cy="347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situación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procesal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8"/>
          <p:cNvCxnSpPr/>
          <p:nvPr/>
        </p:nvCxnSpPr>
        <p:spPr>
          <a:xfrm>
            <a:off x="325438" y="836613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0" y="5876925"/>
            <a:ext cx="9144000" cy="977956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0" name="53 CuadroTexto"/>
          <p:cNvSpPr txBox="1">
            <a:spLocks noChangeArrowheads="1"/>
          </p:cNvSpPr>
          <p:nvPr/>
        </p:nvSpPr>
        <p:spPr bwMode="auto">
          <a:xfrm>
            <a:off x="35496" y="5911180"/>
            <a:ext cx="901744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Durante el año no se redujo la cantidad de personas encarceladas si condena firme persistiendo la problemática del encarcelamiento preventivo. No obstante fue mayor el crecimiento de los detenidos/as con condena. 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44083" y="5299851"/>
            <a:ext cx="7960365" cy="253915"/>
            <a:chOff x="770604" y="4755297"/>
            <a:chExt cx="7750096" cy="307238"/>
          </a:xfrm>
        </p:grpSpPr>
        <p:sp>
          <p:nvSpPr>
            <p:cNvPr id="12" name="11 CuadroTexto"/>
            <p:cNvSpPr txBox="1"/>
            <p:nvPr/>
          </p:nvSpPr>
          <p:spPr>
            <a:xfrm>
              <a:off x="1340364" y="4755297"/>
              <a:ext cx="7180336" cy="30723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0604" y="4755297"/>
              <a:ext cx="569760" cy="307238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6804570" y="1844824"/>
            <a:ext cx="2087910" cy="53860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Variación interanual</a:t>
            </a:r>
          </a:p>
          <a:p>
            <a:pPr algn="ctr"/>
            <a:endParaRPr lang="es-MX" sz="5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+240 personas: 3%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520284" y="4110980"/>
            <a:ext cx="2088008" cy="538609"/>
          </a:xfrm>
          <a:prstGeom prst="rect">
            <a:avLst/>
          </a:prstGeom>
          <a:noFill/>
          <a:ln w="12700">
            <a:solidFill>
              <a:srgbClr val="99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interanual</a:t>
            </a:r>
          </a:p>
          <a:p>
            <a:pPr algn="ctr"/>
            <a:endParaRPr lang="es-MX" sz="500" dirty="0" smtClean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+650 personas: 14%</a:t>
            </a:r>
          </a:p>
        </p:txBody>
      </p:sp>
      <p:sp>
        <p:nvSpPr>
          <p:cNvPr id="2" name="1 Flecha derecha"/>
          <p:cNvSpPr/>
          <p:nvPr/>
        </p:nvSpPr>
        <p:spPr>
          <a:xfrm rot="16200000">
            <a:off x="8384217" y="2444068"/>
            <a:ext cx="238043" cy="29165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lecha derecha"/>
          <p:cNvSpPr/>
          <p:nvPr/>
        </p:nvSpPr>
        <p:spPr>
          <a:xfrm rot="5400000">
            <a:off x="8384217" y="3725804"/>
            <a:ext cx="238043" cy="291658"/>
          </a:xfrm>
          <a:prstGeom prst="rightArrow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839660"/>
              </p:ext>
            </p:extLst>
          </p:nvPr>
        </p:nvGraphicFramePr>
        <p:xfrm>
          <a:off x="191258" y="1916832"/>
          <a:ext cx="8421687" cy="339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7925792" y="1916832"/>
            <a:ext cx="589156" cy="2964309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25606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jurisdicción - Evolución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53 CuadroTexto"/>
          <p:cNvSpPr txBox="1">
            <a:spLocks noChangeArrowheads="1"/>
          </p:cNvSpPr>
          <p:nvPr/>
        </p:nvSpPr>
        <p:spPr bwMode="auto">
          <a:xfrm>
            <a:off x="-17462" y="5786214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peso de los detenidos/as con causas dependientes de la justicia Federal se incrementó notablemente durante 2017 pasando de 41,6% en diciembre de 2016 a 44,7% en 2017. Si bien sigue siendo mayoritario el conjunto de encarcelados por la Justicia Nacional, es cada vez menor la distancia entre conjuntos.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30 CuadroTexto"/>
          <p:cNvSpPr txBox="1">
            <a:spLocks noChangeArrowheads="1"/>
          </p:cNvSpPr>
          <p:nvPr/>
        </p:nvSpPr>
        <p:spPr bwMode="auto">
          <a:xfrm>
            <a:off x="938357" y="5517812"/>
            <a:ext cx="24545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</a:t>
            </a:r>
            <a:endParaRPr lang="es-AR" sz="8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de flecha 8"/>
          <p:cNvCxnSpPr/>
          <p:nvPr/>
        </p:nvCxnSpPr>
        <p:spPr>
          <a:xfrm flipV="1">
            <a:off x="1351956" y="2492897"/>
            <a:ext cx="6979198" cy="216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0" y="5802130"/>
            <a:ext cx="9144000" cy="1083254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7" name="28 CuadroTexto"/>
          <p:cNvSpPr txBox="1">
            <a:spLocks noChangeArrowheads="1"/>
          </p:cNvSpPr>
          <p:nvPr/>
        </p:nvSpPr>
        <p:spPr bwMode="auto">
          <a:xfrm>
            <a:off x="2483768" y="1340768"/>
            <a:ext cx="417646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</a:t>
            </a:r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diciembre 2016 – diciembre  2017</a:t>
            </a:r>
            <a:endParaRPr lang="es-MX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porcentajes</a:t>
            </a:r>
          </a:p>
        </p:txBody>
      </p:sp>
      <p:cxnSp>
        <p:nvCxnSpPr>
          <p:cNvPr id="19" name="Conector recto 8"/>
          <p:cNvCxnSpPr/>
          <p:nvPr/>
        </p:nvCxnSpPr>
        <p:spPr>
          <a:xfrm>
            <a:off x="325438" y="836712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19 Grupo"/>
          <p:cNvGrpSpPr/>
          <p:nvPr/>
        </p:nvGrpSpPr>
        <p:grpSpPr>
          <a:xfrm>
            <a:off x="938357" y="5195292"/>
            <a:ext cx="7574350" cy="254000"/>
            <a:chOff x="538021" y="4797152"/>
            <a:chExt cx="7973155" cy="254000"/>
          </a:xfrm>
        </p:grpSpPr>
        <p:sp>
          <p:nvSpPr>
            <p:cNvPr id="23" name="22 CuadroTexto"/>
            <p:cNvSpPr txBox="1"/>
            <p:nvPr/>
          </p:nvSpPr>
          <p:spPr>
            <a:xfrm>
              <a:off x="1183959" y="4797152"/>
              <a:ext cx="7327217" cy="25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38021" y="4797152"/>
              <a:ext cx="645938" cy="25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cxnSp>
        <p:nvCxnSpPr>
          <p:cNvPr id="18" name="17 Conector recto de flecha"/>
          <p:cNvCxnSpPr/>
          <p:nvPr/>
        </p:nvCxnSpPr>
        <p:spPr>
          <a:xfrm>
            <a:off x="6472638" y="3036785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90318" y="3346575"/>
            <a:ext cx="397096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7,2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5316197" y="3030860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117926" y="3346575"/>
            <a:ext cx="373636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4727825" y="3021335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4529277" y="3346575"/>
            <a:ext cx="397096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8,4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4144120" y="2973710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953135" y="3308475"/>
            <a:ext cx="397096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8,9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3585431" y="2970710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3384921" y="3308475"/>
            <a:ext cx="397096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9,2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2991593" y="2976710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2791083" y="3308475"/>
            <a:ext cx="397096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9,1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2409684" y="2973710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220055" y="3308475"/>
            <a:ext cx="398885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10,2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1836977" y="2981661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1638722" y="3308475"/>
            <a:ext cx="398885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10,2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5868976" y="3040385"/>
            <a:ext cx="0" cy="871297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251524" y="3346575"/>
            <a:ext cx="397096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5,6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34 Conector recto de flecha"/>
          <p:cNvCxnSpPr/>
          <p:nvPr/>
        </p:nvCxnSpPr>
        <p:spPr>
          <a:xfrm>
            <a:off x="7030629" y="3021864"/>
            <a:ext cx="0" cy="720080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35 CuadroTexto"/>
          <p:cNvSpPr txBox="1"/>
          <p:nvPr/>
        </p:nvSpPr>
        <p:spPr>
          <a:xfrm>
            <a:off x="6849556" y="3337050"/>
            <a:ext cx="397097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5,2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9" name="34 Conector recto de flecha"/>
          <p:cNvCxnSpPr/>
          <p:nvPr/>
        </p:nvCxnSpPr>
        <p:spPr>
          <a:xfrm>
            <a:off x="7631076" y="3089151"/>
            <a:ext cx="0" cy="720080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35 CuadroTexto"/>
          <p:cNvSpPr txBox="1"/>
          <p:nvPr/>
        </p:nvSpPr>
        <p:spPr>
          <a:xfrm>
            <a:off x="7458528" y="3347187"/>
            <a:ext cx="360996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7,5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34 Conector recto de flecha"/>
          <p:cNvCxnSpPr/>
          <p:nvPr/>
        </p:nvCxnSpPr>
        <p:spPr>
          <a:xfrm>
            <a:off x="8199976" y="3093343"/>
            <a:ext cx="0" cy="720080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35 CuadroTexto"/>
          <p:cNvSpPr txBox="1"/>
          <p:nvPr/>
        </p:nvSpPr>
        <p:spPr>
          <a:xfrm>
            <a:off x="8027428" y="3351379"/>
            <a:ext cx="360997" cy="2462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5,2</a:t>
            </a:r>
            <a:endParaRPr lang="es-A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216136"/>
              </p:ext>
            </p:extLst>
          </p:nvPr>
        </p:nvGraphicFramePr>
        <p:xfrm>
          <a:off x="315540" y="1844824"/>
          <a:ext cx="827822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606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jurisdicción - Evolución interanual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30 CuadroTexto"/>
          <p:cNvSpPr txBox="1">
            <a:spLocks noChangeArrowheads="1"/>
          </p:cNvSpPr>
          <p:nvPr/>
        </p:nvSpPr>
        <p:spPr bwMode="auto">
          <a:xfrm>
            <a:off x="1093539" y="5584979"/>
            <a:ext cx="24545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</a:t>
            </a:r>
            <a:endParaRPr lang="es-AR" sz="8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6093295"/>
            <a:ext cx="9144000" cy="765239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cxnSp>
        <p:nvCxnSpPr>
          <p:cNvPr id="18" name="Conector recto 8"/>
          <p:cNvCxnSpPr/>
          <p:nvPr/>
        </p:nvCxnSpPr>
        <p:spPr>
          <a:xfrm>
            <a:off x="325438" y="836712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53 CuadroTexto"/>
          <p:cNvSpPr txBox="1">
            <a:spLocks noChangeArrowheads="1"/>
          </p:cNvSpPr>
          <p:nvPr/>
        </p:nvSpPr>
        <p:spPr bwMode="auto">
          <a:xfrm>
            <a:off x="0" y="609329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Durante 2017 el fuero federal incrementó su número de encarcelados/as un 16% duplicando el crecimiento general de la población que fue del 8%.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1115617" y="5130766"/>
            <a:ext cx="7416823" cy="256091"/>
            <a:chOff x="713001" y="4779906"/>
            <a:chExt cx="7958656" cy="290963"/>
          </a:xfrm>
        </p:grpSpPr>
        <p:sp>
          <p:nvSpPr>
            <p:cNvPr id="14" name="13 CuadroTexto"/>
            <p:cNvSpPr txBox="1"/>
            <p:nvPr/>
          </p:nvSpPr>
          <p:spPr>
            <a:xfrm>
              <a:off x="1331148" y="4779906"/>
              <a:ext cx="7340509" cy="28849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13001" y="4782377"/>
              <a:ext cx="618147" cy="288492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19" name="28 CuadroTexto"/>
          <p:cNvSpPr txBox="1">
            <a:spLocks noChangeArrowheads="1"/>
          </p:cNvSpPr>
          <p:nvPr/>
        </p:nvSpPr>
        <p:spPr bwMode="auto">
          <a:xfrm>
            <a:off x="2555776" y="1151746"/>
            <a:ext cx="417646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</a:t>
            </a:r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diciembre 2016 - diciembre 2017</a:t>
            </a:r>
            <a:endParaRPr lang="es-MX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</a:t>
            </a:r>
            <a:r>
              <a:rPr lang="es-MX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números absolutos</a:t>
            </a:r>
            <a:endParaRPr lang="es-MX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178099" y="2201469"/>
            <a:ext cx="0" cy="862584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89779" y="2504262"/>
            <a:ext cx="486030" cy="25391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1186</a:t>
            </a:r>
            <a:endParaRPr lang="es-AR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8466931" y="2210831"/>
            <a:ext cx="14859" cy="482634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8491316" y="2343311"/>
            <a:ext cx="410690" cy="230833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s-MX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615</a:t>
            </a:r>
            <a:endParaRPr lang="es-AR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49561" y="5972088"/>
            <a:ext cx="24397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54323" y="2974507"/>
            <a:ext cx="3646445" cy="461665"/>
          </a:xfrm>
          <a:prstGeom prst="rect">
            <a:avLst/>
          </a:prstGeom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Variación </a:t>
            </a:r>
            <a:r>
              <a:rPr lang="es-MX" sz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interanual fuero </a:t>
            </a:r>
            <a:r>
              <a:rPr lang="es-MX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federal</a:t>
            </a:r>
            <a:endParaRPr lang="es-MX" sz="12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+739 personas: </a:t>
            </a:r>
            <a:r>
              <a:rPr lang="es-MX" sz="1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+16%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754323" y="3474370"/>
            <a:ext cx="3646445" cy="461665"/>
          </a:xfrm>
          <a:prstGeom prst="rect">
            <a:avLst/>
          </a:prstGeom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Variación </a:t>
            </a:r>
            <a:r>
              <a:rPr lang="es-MX" sz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interanual fuero </a:t>
            </a:r>
            <a:r>
              <a:rPr lang="es-MX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nacional</a:t>
            </a:r>
            <a:endParaRPr lang="es-MX" sz="12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+168 personas: </a:t>
            </a:r>
            <a:r>
              <a:rPr lang="es-MX" sz="1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+2,9%</a:t>
            </a:r>
          </a:p>
        </p:txBody>
      </p:sp>
    </p:spTree>
    <p:extLst>
      <p:ext uri="{BB962C8B-B14F-4D97-AF65-F5344CB8AC3E}">
        <p14:creationId xmlns:p14="http://schemas.microsoft.com/office/powerpoint/2010/main" val="29699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Jurisdicción según situación procesal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403484"/>
              </p:ext>
            </p:extLst>
          </p:nvPr>
        </p:nvGraphicFramePr>
        <p:xfrm>
          <a:off x="182563" y="1761382"/>
          <a:ext cx="8349877" cy="354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16 Conector recto"/>
          <p:cNvCxnSpPr/>
          <p:nvPr/>
        </p:nvCxnSpPr>
        <p:spPr>
          <a:xfrm>
            <a:off x="1763688" y="3125234"/>
            <a:ext cx="5943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18 CuadroTexto"/>
          <p:cNvSpPr txBox="1">
            <a:spLocks noChangeArrowheads="1"/>
          </p:cNvSpPr>
          <p:nvPr/>
        </p:nvSpPr>
        <p:spPr bwMode="auto">
          <a:xfrm>
            <a:off x="5242397" y="5025149"/>
            <a:ext cx="7697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900" dirty="0">
                <a:latin typeface="Century Gothic" panose="020B0502020202020204" pitchFamily="34" charset="0"/>
                <a:cs typeface="Arial" panose="020B0604020202020204" pitchFamily="34" charset="0"/>
              </a:rPr>
              <a:t>Base: </a:t>
            </a:r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5311</a:t>
            </a:r>
            <a:endParaRPr lang="es-AR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2" name="19 CuadroTexto"/>
          <p:cNvSpPr txBox="1">
            <a:spLocks noChangeArrowheads="1"/>
          </p:cNvSpPr>
          <p:nvPr/>
        </p:nvSpPr>
        <p:spPr bwMode="auto">
          <a:xfrm>
            <a:off x="7034710" y="5014516"/>
            <a:ext cx="7056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900" dirty="0">
                <a:latin typeface="Century Gothic" panose="020B0502020202020204" pitchFamily="34" charset="0"/>
                <a:cs typeface="Arial" panose="020B0604020202020204" pitchFamily="34" charset="0"/>
              </a:rPr>
              <a:t>Base: </a:t>
            </a:r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637</a:t>
            </a:r>
            <a:endParaRPr lang="es-AR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3" name="20 CuadroTexto"/>
          <p:cNvSpPr txBox="1">
            <a:spLocks noChangeArrowheads="1"/>
          </p:cNvSpPr>
          <p:nvPr/>
        </p:nvSpPr>
        <p:spPr bwMode="auto">
          <a:xfrm>
            <a:off x="3472830" y="5016732"/>
            <a:ext cx="7697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900" dirty="0">
                <a:latin typeface="Century Gothic" panose="020B0502020202020204" pitchFamily="34" charset="0"/>
                <a:cs typeface="Arial" panose="020B0604020202020204" pitchFamily="34" charset="0"/>
              </a:rPr>
              <a:t>Base: </a:t>
            </a:r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5926</a:t>
            </a:r>
            <a:endParaRPr lang="es-AR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Flecha derecha"/>
          <p:cNvSpPr/>
          <p:nvPr/>
        </p:nvSpPr>
        <p:spPr>
          <a:xfrm rot="16200000">
            <a:off x="5898083" y="2814291"/>
            <a:ext cx="331789" cy="1905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119896" y="2566244"/>
            <a:ext cx="8778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b="1" dirty="0" smtClean="0">
                <a:latin typeface="Century Gothic" panose="020B0502020202020204" pitchFamily="34" charset="0"/>
                <a:cs typeface="Arial" pitchFamily="34" charset="0"/>
              </a:rPr>
              <a:t>+13,5% </a:t>
            </a:r>
            <a:r>
              <a:rPr lang="es-MX" sz="800" b="1" dirty="0">
                <a:latin typeface="Century Gothic" panose="020B0502020202020204" pitchFamily="34" charset="0"/>
                <a:cs typeface="Arial" pitchFamily="34" charset="0"/>
              </a:rPr>
              <a:t>respecto del total general</a:t>
            </a:r>
            <a:endParaRPr lang="es-AR" sz="8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6638" name="16 CuadroTexto"/>
          <p:cNvSpPr txBox="1">
            <a:spLocks noChangeArrowheads="1"/>
          </p:cNvSpPr>
          <p:nvPr/>
        </p:nvSpPr>
        <p:spPr bwMode="auto">
          <a:xfrm>
            <a:off x="107504" y="5733256"/>
            <a:ext cx="327205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682155" y="1757026"/>
            <a:ext cx="882650" cy="3066656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8" name="15 CuadroTexto"/>
          <p:cNvSpPr txBox="1">
            <a:spLocks noChangeArrowheads="1"/>
          </p:cNvSpPr>
          <p:nvPr/>
        </p:nvSpPr>
        <p:spPr bwMode="auto">
          <a:xfrm>
            <a:off x="962109" y="5168032"/>
            <a:ext cx="232274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900" dirty="0">
                <a:latin typeface="Century Gothic" panose="020B0502020202020204" pitchFamily="34" charset="0"/>
                <a:cs typeface="Arial" panose="020B0604020202020204" pitchFamily="34" charset="0"/>
              </a:rPr>
              <a:t>Base: </a:t>
            </a:r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11.874 </a:t>
            </a:r>
            <a:r>
              <a:rPr lang="es-MX" sz="900" dirty="0">
                <a:latin typeface="Century Gothic" panose="020B0502020202020204" pitchFamily="34" charset="0"/>
                <a:cs typeface="Arial" panose="020B0604020202020204" pitchFamily="34" charset="0"/>
              </a:rPr>
              <a:t>personas</a:t>
            </a:r>
          </a:p>
          <a:p>
            <a:pPr algn="ctr"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*Se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excluye 1 caso </a:t>
            </a:r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art.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34 Inc. 1 CP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6111764"/>
            <a:ext cx="9144000" cy="729717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20" name="53 CuadroTexto"/>
          <p:cNvSpPr txBox="1">
            <a:spLocks noChangeArrowheads="1"/>
          </p:cNvSpPr>
          <p:nvPr/>
        </p:nvSpPr>
        <p:spPr bwMode="auto">
          <a:xfrm>
            <a:off x="35496" y="6167045"/>
            <a:ext cx="9071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Los detenidos bajo orden de la justicia federal alojados en el SPF mantienen el registro más elevado de detenidos/as encarcelados preventivamente. 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8 CuadroTexto"/>
          <p:cNvSpPr txBox="1">
            <a:spLocks noChangeArrowheads="1"/>
          </p:cNvSpPr>
          <p:nvPr/>
        </p:nvSpPr>
        <p:spPr bwMode="auto">
          <a:xfrm>
            <a:off x="1872256" y="1159441"/>
            <a:ext cx="5190532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Situación </a:t>
            </a:r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procesal según jurisdicción. </a:t>
            </a: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MX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sz="105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porcentajes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1 Título"/>
          <p:cNvSpPr txBox="1">
            <a:spLocks/>
          </p:cNvSpPr>
          <p:nvPr/>
        </p:nvSpPr>
        <p:spPr bwMode="auto">
          <a:xfrm>
            <a:off x="254000" y="119063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Jurisdicción según situación procesal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mensual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5438" y="898525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776908"/>
              </p:ext>
            </p:extLst>
          </p:nvPr>
        </p:nvGraphicFramePr>
        <p:xfrm>
          <a:off x="597422" y="1947078"/>
          <a:ext cx="8340353" cy="385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5" name="16 CuadroTexto"/>
          <p:cNvSpPr txBox="1">
            <a:spLocks noChangeArrowheads="1"/>
          </p:cNvSpPr>
          <p:nvPr/>
        </p:nvSpPr>
        <p:spPr bwMode="auto">
          <a:xfrm>
            <a:off x="611560" y="5661248"/>
            <a:ext cx="24449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940172" y="2043946"/>
            <a:ext cx="564065" cy="2925088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3" name="28 CuadroTexto"/>
          <p:cNvSpPr txBox="1">
            <a:spLocks noChangeArrowheads="1"/>
          </p:cNvSpPr>
          <p:nvPr/>
        </p:nvSpPr>
        <p:spPr bwMode="auto">
          <a:xfrm>
            <a:off x="1757956" y="1232029"/>
            <a:ext cx="5190532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Personas encarceladas preventivamente por jurisdicción. Evolución interanual.</a:t>
            </a:r>
          </a:p>
          <a:p>
            <a:pPr algn="ctr" eaLnBrk="1" hangingPunct="1"/>
            <a:r>
              <a:rPr lang="es-MX" sz="105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porcentajes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676139" y="5009129"/>
            <a:ext cx="7828097" cy="256137"/>
            <a:chOff x="508994" y="4766564"/>
            <a:chExt cx="7952049" cy="291016"/>
          </a:xfrm>
        </p:grpSpPr>
        <p:sp>
          <p:nvSpPr>
            <p:cNvPr id="16" name="15 CuadroTexto"/>
            <p:cNvSpPr txBox="1"/>
            <p:nvPr/>
          </p:nvSpPr>
          <p:spPr>
            <a:xfrm>
              <a:off x="1685198" y="4766564"/>
              <a:ext cx="6775845" cy="28849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08994" y="4769087"/>
              <a:ext cx="1176205" cy="288493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0" y="6093296"/>
            <a:ext cx="9144000" cy="753494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2" name="53 CuadroTexto"/>
          <p:cNvSpPr txBox="1">
            <a:spLocks noChangeArrowheads="1"/>
          </p:cNvSpPr>
          <p:nvPr/>
        </p:nvSpPr>
        <p:spPr bwMode="auto">
          <a:xfrm>
            <a:off x="-17930" y="614799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noviembre se mantiene estable el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peso de los detenidos preventivamente en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los fueros federal y nacional respecto del mes anterior.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 Marcador de contenido"/>
          <p:cNvSpPr txBox="1">
            <a:spLocks/>
          </p:cNvSpPr>
          <p:nvPr/>
        </p:nvSpPr>
        <p:spPr>
          <a:xfrm>
            <a:off x="395536" y="1783556"/>
            <a:ext cx="7679184" cy="3949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La información contenida en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este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reporte es producto de la sistematización de los partes semanales enviados por el Servicio Penitenciario Federal (SPF) a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Procuvin. 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La Procuraduría posee la facultad de requerir información a las distintas agencias penales a fin de conocer y caracterizar el universo sobre el que interviene.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El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Área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Análisis e Investigación Interdisciplinaria procesa esta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información como insumo estadístico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descriptivo, pero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también como herramienta de análisis del sistema carcelario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5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323528" y="116632"/>
            <a:ext cx="7823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rgbClr val="FF66CC"/>
                </a:solidFill>
                <a:latin typeface="Century Gothic" panose="020B0502020202020204" pitchFamily="34" charset="0"/>
                <a:ea typeface="+mn-ea"/>
                <a:cs typeface="Arial"/>
              </a:rPr>
              <a:t>Introducción</a:t>
            </a:r>
            <a:endParaRPr lang="es-AR" sz="3600" b="1" dirty="0">
              <a:solidFill>
                <a:srgbClr val="FF66CC"/>
              </a:solidFill>
              <a:latin typeface="Century Gothic" panose="020B0502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637263"/>
              </p:ext>
            </p:extLst>
          </p:nvPr>
        </p:nvGraphicFramePr>
        <p:xfrm>
          <a:off x="529084" y="1744833"/>
          <a:ext cx="8507412" cy="366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7" name="18 CuadroTexto"/>
          <p:cNvSpPr txBox="1">
            <a:spLocks noChangeArrowheads="1"/>
          </p:cNvSpPr>
          <p:nvPr/>
        </p:nvSpPr>
        <p:spPr bwMode="auto">
          <a:xfrm>
            <a:off x="17777" y="3793106"/>
            <a:ext cx="7521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900" dirty="0">
                <a:latin typeface="Century Gothic" panose="020B0502020202020204" pitchFamily="34" charset="0"/>
                <a:cs typeface="Arial" panose="020B0604020202020204" pitchFamily="34" charset="0"/>
              </a:rPr>
              <a:t>Población</a:t>
            </a:r>
            <a:endParaRPr lang="es-AR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Capacidad de alojamiento</a:t>
            </a:r>
            <a:b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>
            <a:off x="121834" y="3663898"/>
            <a:ext cx="432805" cy="72008"/>
            <a:chOff x="518595" y="2337441"/>
            <a:chExt cx="432805" cy="72008"/>
          </a:xfrm>
          <a:solidFill>
            <a:schemeClr val="accent1"/>
          </a:solidFill>
        </p:grpSpPr>
        <p:cxnSp>
          <p:nvCxnSpPr>
            <p:cNvPr id="3" name="2 Conector recto"/>
            <p:cNvCxnSpPr/>
            <p:nvPr/>
          </p:nvCxnSpPr>
          <p:spPr>
            <a:xfrm>
              <a:off x="518595" y="2375302"/>
              <a:ext cx="432805" cy="0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Rombo"/>
            <p:cNvSpPr/>
            <p:nvPr/>
          </p:nvSpPr>
          <p:spPr>
            <a:xfrm>
              <a:off x="712635" y="2337441"/>
              <a:ext cx="93992" cy="72008"/>
            </a:xfrm>
            <a:prstGeom prst="diamond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71" name="16 CuadroTexto"/>
          <p:cNvSpPr txBox="1">
            <a:spLocks noChangeArrowheads="1"/>
          </p:cNvSpPr>
          <p:nvPr/>
        </p:nvSpPr>
        <p:spPr bwMode="auto">
          <a:xfrm>
            <a:off x="683568" y="5467147"/>
            <a:ext cx="327205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-94190" y="2986350"/>
            <a:ext cx="921376" cy="498846"/>
            <a:chOff x="2354480" y="2863663"/>
            <a:chExt cx="921376" cy="498846"/>
          </a:xfrm>
        </p:grpSpPr>
        <p:sp>
          <p:nvSpPr>
            <p:cNvPr id="2" name="1 Triángulo isósceles"/>
            <p:cNvSpPr/>
            <p:nvPr/>
          </p:nvSpPr>
          <p:spPr>
            <a:xfrm>
              <a:off x="2772463" y="2863663"/>
              <a:ext cx="85410" cy="123825"/>
            </a:xfrm>
            <a:prstGeom prst="triangl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2652582" y="2947106"/>
              <a:ext cx="325173" cy="0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9 CuadroTexto"/>
            <p:cNvSpPr txBox="1">
              <a:spLocks noChangeArrowheads="1"/>
            </p:cNvSpPr>
            <p:nvPr/>
          </p:nvSpPr>
          <p:spPr bwMode="auto">
            <a:xfrm>
              <a:off x="2354480" y="2993177"/>
              <a:ext cx="9213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s-MX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Capacidad</a:t>
              </a:r>
            </a:p>
            <a:p>
              <a:pPr algn="ctr" eaLnBrk="1" hangingPunct="1"/>
              <a:r>
                <a:rPr lang="es-MX" sz="900" dirty="0" smtClean="0">
                  <a:latin typeface="Century Gothic" panose="020B0502020202020204" pitchFamily="34" charset="0"/>
                  <a:cs typeface="Arial" panose="020B0604020202020204" pitchFamily="34" charset="0"/>
                </a:rPr>
                <a:t>Utilizable </a:t>
              </a:r>
              <a:endParaRPr lang="es-AR" sz="9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43 CuadroTexto"/>
          <p:cNvSpPr txBox="1">
            <a:spLocks noChangeArrowheads="1"/>
          </p:cNvSpPr>
          <p:nvPr/>
        </p:nvSpPr>
        <p:spPr bwMode="auto">
          <a:xfrm>
            <a:off x="61082" y="5949280"/>
            <a:ext cx="90829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déficit de lugar de alojamiento ha sido constante durante 2017. El año culmina con una sobrepoblación del 2,5% respecto de la capacidad de alojamiento reportada. 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1 Rectángulo"/>
          <p:cNvSpPr/>
          <p:nvPr/>
        </p:nvSpPr>
        <p:spPr>
          <a:xfrm>
            <a:off x="0" y="5949281"/>
            <a:ext cx="9144000" cy="896896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1331640" y="4002495"/>
            <a:ext cx="500661" cy="255324"/>
          </a:xfrm>
          <a:prstGeom prst="wedgeRoundRectCallout">
            <a:avLst>
              <a:gd name="adj1" fmla="val 15951"/>
              <a:gd name="adj2" fmla="val -115697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-10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775241" y="5057200"/>
            <a:ext cx="7911130" cy="253916"/>
            <a:chOff x="470290" y="4804940"/>
            <a:chExt cx="8036399" cy="238424"/>
          </a:xfrm>
        </p:grpSpPr>
        <p:sp>
          <p:nvSpPr>
            <p:cNvPr id="29" name="28 CuadroTexto"/>
            <p:cNvSpPr txBox="1"/>
            <p:nvPr/>
          </p:nvSpPr>
          <p:spPr>
            <a:xfrm>
              <a:off x="1118635" y="4804940"/>
              <a:ext cx="7388054" cy="23842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70290" y="4804940"/>
              <a:ext cx="648345" cy="238424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28" name="27 Llamada rectangular redondeada"/>
          <p:cNvSpPr/>
          <p:nvPr/>
        </p:nvSpPr>
        <p:spPr>
          <a:xfrm>
            <a:off x="1907704" y="3930487"/>
            <a:ext cx="500661" cy="255324"/>
          </a:xfrm>
          <a:prstGeom prst="wedgeRoundRectCallout">
            <a:avLst>
              <a:gd name="adj1" fmla="val 22350"/>
              <a:gd name="adj2" fmla="val -108913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-17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2552381" y="3930487"/>
            <a:ext cx="500661" cy="255324"/>
          </a:xfrm>
          <a:prstGeom prst="wedgeRoundRectCallout">
            <a:avLst>
              <a:gd name="adj1" fmla="val 19928"/>
              <a:gd name="adj2" fmla="val -115018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-103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32 Llamada rectangular redondeada"/>
          <p:cNvSpPr/>
          <p:nvPr/>
        </p:nvSpPr>
        <p:spPr>
          <a:xfrm>
            <a:off x="3203848" y="3858479"/>
            <a:ext cx="500661" cy="255324"/>
          </a:xfrm>
          <a:prstGeom prst="wedgeRoundRectCallout">
            <a:avLst>
              <a:gd name="adj1" fmla="val 12318"/>
              <a:gd name="adj2" fmla="val -115779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-26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31 Llamada rectangular redondeada"/>
          <p:cNvSpPr/>
          <p:nvPr/>
        </p:nvSpPr>
        <p:spPr>
          <a:xfrm>
            <a:off x="3779912" y="3786471"/>
            <a:ext cx="500661" cy="255324"/>
          </a:xfrm>
          <a:prstGeom prst="wedgeRoundRectCallout">
            <a:avLst>
              <a:gd name="adj1" fmla="val 8513"/>
              <a:gd name="adj2" fmla="val -122479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-151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33 Llamada rectangular redondeada"/>
          <p:cNvSpPr/>
          <p:nvPr/>
        </p:nvSpPr>
        <p:spPr>
          <a:xfrm>
            <a:off x="4355976" y="3786471"/>
            <a:ext cx="500661" cy="255324"/>
          </a:xfrm>
          <a:prstGeom prst="wedgeRoundRectCallout">
            <a:avLst>
              <a:gd name="adj1" fmla="val 21830"/>
              <a:gd name="adj2" fmla="val -133671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-247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34 Llamada rectangular redondeada"/>
          <p:cNvSpPr/>
          <p:nvPr/>
        </p:nvSpPr>
        <p:spPr>
          <a:xfrm>
            <a:off x="4962025" y="3786471"/>
            <a:ext cx="500661" cy="255324"/>
          </a:xfrm>
          <a:prstGeom prst="wedgeRoundRectCallout">
            <a:avLst>
              <a:gd name="adj1" fmla="val 21830"/>
              <a:gd name="adj2" fmla="val -133671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-312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35 Llamada rectangular redondeada"/>
          <p:cNvSpPr/>
          <p:nvPr/>
        </p:nvSpPr>
        <p:spPr>
          <a:xfrm>
            <a:off x="5576717" y="3776946"/>
            <a:ext cx="500661" cy="255324"/>
          </a:xfrm>
          <a:prstGeom prst="wedgeRoundRectCallout">
            <a:avLst>
              <a:gd name="adj1" fmla="val 21830"/>
              <a:gd name="adj2" fmla="val -133671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-349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36 Llamada rectangular redondeada"/>
          <p:cNvSpPr/>
          <p:nvPr/>
        </p:nvSpPr>
        <p:spPr>
          <a:xfrm>
            <a:off x="8175795" y="3504148"/>
            <a:ext cx="500661" cy="255324"/>
          </a:xfrm>
          <a:prstGeom prst="wedgeRoundRectCallout">
            <a:avLst>
              <a:gd name="adj1" fmla="val 21830"/>
              <a:gd name="adj2" fmla="val -133671"/>
              <a:gd name="adj3" fmla="val 16667"/>
            </a:avLst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-297</a:t>
            </a:r>
            <a:endParaRPr lang="es-AR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28 CuadroTexto"/>
          <p:cNvSpPr txBox="1">
            <a:spLocks noChangeArrowheads="1"/>
          </p:cNvSpPr>
          <p:nvPr/>
        </p:nvSpPr>
        <p:spPr bwMode="auto">
          <a:xfrm>
            <a:off x="1757956" y="1484784"/>
            <a:ext cx="576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Personas encarceladas y capacidad de alojamiento reportada. </a:t>
            </a:r>
          </a:p>
          <a:p>
            <a:pPr algn="ctr" eaLnBrk="1" hangingPunct="1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interanual.</a:t>
            </a:r>
          </a:p>
        </p:txBody>
      </p:sp>
      <p:sp>
        <p:nvSpPr>
          <p:cNvPr id="39" name="38 Llamada rectangular redondeada"/>
          <p:cNvSpPr/>
          <p:nvPr/>
        </p:nvSpPr>
        <p:spPr>
          <a:xfrm>
            <a:off x="6224789" y="3528155"/>
            <a:ext cx="500661" cy="255324"/>
          </a:xfrm>
          <a:prstGeom prst="wedgeRoundRectCallout">
            <a:avLst>
              <a:gd name="adj1" fmla="val 21830"/>
              <a:gd name="adj2" fmla="val -133671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-248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39 Llamada rectangular redondeada"/>
          <p:cNvSpPr/>
          <p:nvPr/>
        </p:nvSpPr>
        <p:spPr>
          <a:xfrm>
            <a:off x="6870126" y="3484781"/>
            <a:ext cx="500661" cy="255324"/>
          </a:xfrm>
          <a:prstGeom prst="wedgeRoundRectCallout">
            <a:avLst>
              <a:gd name="adj1" fmla="val 21830"/>
              <a:gd name="adj2" fmla="val -133671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-294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40 Llamada rectangular redondeada"/>
          <p:cNvSpPr/>
          <p:nvPr/>
        </p:nvSpPr>
        <p:spPr>
          <a:xfrm>
            <a:off x="7527723" y="3481958"/>
            <a:ext cx="500661" cy="255324"/>
          </a:xfrm>
          <a:prstGeom prst="wedgeRoundRectCallout">
            <a:avLst>
              <a:gd name="adj1" fmla="val 21830"/>
              <a:gd name="adj2" fmla="val -133671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-319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2 Grupo"/>
          <p:cNvGrpSpPr>
            <a:grpSpLocks/>
          </p:cNvGrpSpPr>
          <p:nvPr/>
        </p:nvGrpSpPr>
        <p:grpSpPr bwMode="auto">
          <a:xfrm>
            <a:off x="2042315" y="708532"/>
            <a:ext cx="3884711" cy="5672796"/>
            <a:chOff x="3242574" y="592890"/>
            <a:chExt cx="3884743" cy="5671854"/>
          </a:xfrm>
        </p:grpSpPr>
        <p:pic>
          <p:nvPicPr>
            <p:cNvPr id="28682" name="Picture 2" descr="http://www.aefip.org/Fotos/Seccionales/mapa_argentina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34" y="592890"/>
              <a:ext cx="2867791" cy="567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702" name="102 Conector recto"/>
            <p:cNvCxnSpPr>
              <a:cxnSpLocks noChangeShapeType="1"/>
              <a:endCxn id="106" idx="1"/>
            </p:cNvCxnSpPr>
            <p:nvPr/>
          </p:nvCxnSpPr>
          <p:spPr bwMode="auto">
            <a:xfrm flipV="1">
              <a:off x="6132322" y="2838593"/>
              <a:ext cx="561421" cy="5091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3" name="103 Conector recto"/>
            <p:cNvCxnSpPr>
              <a:cxnSpLocks noChangeShapeType="1"/>
            </p:cNvCxnSpPr>
            <p:nvPr/>
          </p:nvCxnSpPr>
          <p:spPr bwMode="auto">
            <a:xfrm flipV="1">
              <a:off x="5961281" y="1034736"/>
              <a:ext cx="486904" cy="271288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5" name="105 Conector recto"/>
            <p:cNvCxnSpPr>
              <a:cxnSpLocks noChangeShapeType="1"/>
              <a:endCxn id="117" idx="1"/>
            </p:cNvCxnSpPr>
            <p:nvPr/>
          </p:nvCxnSpPr>
          <p:spPr bwMode="auto">
            <a:xfrm>
              <a:off x="6077846" y="2962449"/>
              <a:ext cx="142831" cy="663599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8" name="108 Conector recto"/>
            <p:cNvCxnSpPr>
              <a:cxnSpLocks noChangeShapeType="1"/>
              <a:endCxn id="105" idx="3"/>
            </p:cNvCxnSpPr>
            <p:nvPr/>
          </p:nvCxnSpPr>
          <p:spPr bwMode="auto">
            <a:xfrm flipH="1">
              <a:off x="3606962" y="3107898"/>
              <a:ext cx="1574777" cy="861717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109 Conector recto"/>
            <p:cNvCxnSpPr>
              <a:cxnSpLocks noChangeShapeType="1"/>
              <a:endCxn id="75" idx="3"/>
            </p:cNvCxnSpPr>
            <p:nvPr/>
          </p:nvCxnSpPr>
          <p:spPr bwMode="auto">
            <a:xfrm flipH="1">
              <a:off x="3768892" y="3802046"/>
              <a:ext cx="1173842" cy="1659071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110 Conector recto"/>
            <p:cNvCxnSpPr>
              <a:cxnSpLocks noChangeShapeType="1"/>
              <a:endCxn id="72" idx="3"/>
            </p:cNvCxnSpPr>
            <p:nvPr/>
          </p:nvCxnSpPr>
          <p:spPr bwMode="auto">
            <a:xfrm flipH="1">
              <a:off x="3756040" y="3538757"/>
              <a:ext cx="866880" cy="1247004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1" name="111 Conector recto"/>
            <p:cNvCxnSpPr>
              <a:cxnSpLocks noChangeShapeType="1"/>
            </p:cNvCxnSpPr>
            <p:nvPr/>
          </p:nvCxnSpPr>
          <p:spPr bwMode="auto">
            <a:xfrm flipH="1">
              <a:off x="4713952" y="4727101"/>
              <a:ext cx="228782" cy="0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3" name="113 Conector recto"/>
            <p:cNvCxnSpPr>
              <a:cxnSpLocks noChangeShapeType="1"/>
              <a:stCxn id="107" idx="1"/>
            </p:cNvCxnSpPr>
            <p:nvPr/>
          </p:nvCxnSpPr>
          <p:spPr bwMode="auto">
            <a:xfrm flipH="1" flipV="1">
              <a:off x="4765797" y="5540191"/>
              <a:ext cx="1491591" cy="303897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6" name="116 Conector recto"/>
            <p:cNvCxnSpPr>
              <a:cxnSpLocks noChangeShapeType="1"/>
              <a:stCxn id="62" idx="3"/>
            </p:cNvCxnSpPr>
            <p:nvPr/>
          </p:nvCxnSpPr>
          <p:spPr bwMode="auto">
            <a:xfrm flipV="1">
              <a:off x="3813876" y="1341212"/>
              <a:ext cx="1367862" cy="329235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8" name="118 Conector recto"/>
            <p:cNvCxnSpPr>
              <a:cxnSpLocks noChangeShapeType="1"/>
              <a:stCxn id="65" idx="3"/>
            </p:cNvCxnSpPr>
            <p:nvPr/>
          </p:nvCxnSpPr>
          <p:spPr bwMode="auto">
            <a:xfrm flipV="1">
              <a:off x="3984917" y="1871727"/>
              <a:ext cx="1496720" cy="773191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0" name="120 Conector recto"/>
            <p:cNvCxnSpPr>
              <a:cxnSpLocks noChangeShapeType="1"/>
            </p:cNvCxnSpPr>
            <p:nvPr/>
          </p:nvCxnSpPr>
          <p:spPr bwMode="auto">
            <a:xfrm flipH="1">
              <a:off x="6676054" y="1533365"/>
              <a:ext cx="392381" cy="41407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1" name="121 Conector recto"/>
            <p:cNvCxnSpPr>
              <a:cxnSpLocks noChangeShapeType="1"/>
              <a:endCxn id="102" idx="1"/>
            </p:cNvCxnSpPr>
            <p:nvPr/>
          </p:nvCxnSpPr>
          <p:spPr bwMode="auto">
            <a:xfrm>
              <a:off x="5772279" y="1523841"/>
              <a:ext cx="1355038" cy="545581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122 Conector recto"/>
            <p:cNvCxnSpPr>
              <a:cxnSpLocks noChangeShapeType="1"/>
              <a:stCxn id="2" idx="3"/>
            </p:cNvCxnSpPr>
            <p:nvPr/>
          </p:nvCxnSpPr>
          <p:spPr bwMode="auto">
            <a:xfrm>
              <a:off x="3242574" y="1029338"/>
              <a:ext cx="1794551" cy="4944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75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Referencia geográfica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0" name="127 Rectángulo"/>
          <p:cNvSpPr>
            <a:spLocks noChangeArrowheads="1"/>
          </p:cNvSpPr>
          <p:nvPr/>
        </p:nvSpPr>
        <p:spPr bwMode="auto">
          <a:xfrm>
            <a:off x="180975" y="6381750"/>
            <a:ext cx="7631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continuación se detalla la población alojada en cada unidad…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118 Conector recto"/>
          <p:cNvCxnSpPr>
            <a:cxnSpLocks noChangeShapeType="1"/>
            <a:stCxn id="67" idx="3"/>
          </p:cNvCxnSpPr>
          <p:nvPr/>
        </p:nvCxnSpPr>
        <p:spPr bwMode="auto">
          <a:xfrm flipV="1">
            <a:off x="2640637" y="2986319"/>
            <a:ext cx="980185" cy="299705"/>
          </a:xfrm>
          <a:prstGeom prst="line">
            <a:avLst/>
          </a:prstGeom>
          <a:noFill/>
          <a:ln w="9525" algn="ctr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57 Rectángulo"/>
          <p:cNvSpPr/>
          <p:nvPr/>
        </p:nvSpPr>
        <p:spPr>
          <a:xfrm>
            <a:off x="0" y="6316869"/>
            <a:ext cx="9144000" cy="528406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1151277" y="971088"/>
            <a:ext cx="906105" cy="358726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Jujuy</a:t>
            </a:r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U.8 y U.22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61 Llamada rectangular redondeada"/>
          <p:cNvSpPr/>
          <p:nvPr/>
        </p:nvSpPr>
        <p:spPr>
          <a:xfrm>
            <a:off x="325439" y="1412776"/>
            <a:ext cx="2280924" cy="797814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Salta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CPF NOA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Instituto penitenciario U.16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U.23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64 Llamada rectangular redondeada"/>
          <p:cNvSpPr/>
          <p:nvPr/>
        </p:nvSpPr>
        <p:spPr>
          <a:xfrm>
            <a:off x="899592" y="2265594"/>
            <a:ext cx="1885061" cy="659350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S. Del Estero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Instituto Penal Federal. U.35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66 Llamada rectangular redondeada"/>
          <p:cNvSpPr/>
          <p:nvPr/>
        </p:nvSpPr>
        <p:spPr>
          <a:xfrm>
            <a:off x="755576" y="2986319"/>
            <a:ext cx="1885061" cy="599409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Mendoza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Centro de detención Judicial U.32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71 Llamada rectangular redondeada"/>
          <p:cNvSpPr/>
          <p:nvPr/>
        </p:nvSpPr>
        <p:spPr>
          <a:xfrm>
            <a:off x="325439" y="4602394"/>
            <a:ext cx="2230338" cy="599409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Neuquén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Prisión Regional del Sur U.9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Anexo </a:t>
            </a:r>
            <a:r>
              <a:rPr lang="es-MX" sz="11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Senillosa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74 Llamada rectangular redondeada"/>
          <p:cNvSpPr/>
          <p:nvPr/>
        </p:nvSpPr>
        <p:spPr>
          <a:xfrm>
            <a:off x="683568" y="5277863"/>
            <a:ext cx="1885061" cy="599409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Río Negro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U5. Gral Roca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12. Viedma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76 Llamada rectangular redondeada"/>
          <p:cNvSpPr/>
          <p:nvPr/>
        </p:nvSpPr>
        <p:spPr>
          <a:xfrm>
            <a:off x="4634802" y="5111738"/>
            <a:ext cx="1885061" cy="544917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Chubut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6. Rawson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14. Esquel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9" name="109 Conector recto"/>
          <p:cNvCxnSpPr>
            <a:cxnSpLocks noChangeShapeType="1"/>
            <a:endCxn id="77" idx="1"/>
          </p:cNvCxnSpPr>
          <p:nvPr/>
        </p:nvCxnSpPr>
        <p:spPr bwMode="auto">
          <a:xfrm>
            <a:off x="3854313" y="4581811"/>
            <a:ext cx="780489" cy="802386"/>
          </a:xfrm>
          <a:prstGeom prst="line">
            <a:avLst/>
          </a:prstGeom>
          <a:noFill/>
          <a:ln w="9525" algn="ctr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101 Llamada rectangular redondeada"/>
          <p:cNvSpPr/>
          <p:nvPr/>
        </p:nvSpPr>
        <p:spPr>
          <a:xfrm>
            <a:off x="5927027" y="1898820"/>
            <a:ext cx="1885061" cy="572980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Chaco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7. Resistencia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11. R. S. Peña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102 Llamada rectangular redondeada"/>
          <p:cNvSpPr/>
          <p:nvPr/>
        </p:nvSpPr>
        <p:spPr>
          <a:xfrm>
            <a:off x="5247900" y="971655"/>
            <a:ext cx="1885061" cy="430488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Formosa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10. 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103 Llamada rectangular redondeada"/>
          <p:cNvSpPr/>
          <p:nvPr/>
        </p:nvSpPr>
        <p:spPr>
          <a:xfrm>
            <a:off x="5868144" y="1433919"/>
            <a:ext cx="2304256" cy="430488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Misiones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17. Candelaria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105 Llamada rectangular redondeada"/>
          <p:cNvSpPr/>
          <p:nvPr/>
        </p:nvSpPr>
        <p:spPr>
          <a:xfrm>
            <a:off x="5493455" y="2508275"/>
            <a:ext cx="2924024" cy="892665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CABA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Complejo Penitenciario Federal CABA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Pre </a:t>
            </a: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egreso U18</a:t>
            </a:r>
          </a:p>
          <a:p>
            <a:pPr algn="ctr"/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Enfermedades infecciosas U.21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Servicio Central de </a:t>
            </a:r>
            <a:r>
              <a:rPr lang="es-MX" sz="11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Alcaidias</a:t>
            </a:r>
            <a:endParaRPr lang="es-MX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106 Llamada rectangular redondeada"/>
          <p:cNvSpPr/>
          <p:nvPr/>
        </p:nvSpPr>
        <p:spPr>
          <a:xfrm>
            <a:off x="5057104" y="5755899"/>
            <a:ext cx="2037461" cy="409405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Santa Cruz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15. R. Gallegos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8" name="112 Conector recto"/>
          <p:cNvCxnSpPr>
            <a:cxnSpLocks noChangeShapeType="1"/>
            <a:endCxn id="118" idx="1"/>
          </p:cNvCxnSpPr>
          <p:nvPr/>
        </p:nvCxnSpPr>
        <p:spPr bwMode="auto">
          <a:xfrm flipH="1">
            <a:off x="4841278" y="3286024"/>
            <a:ext cx="90761" cy="1264394"/>
          </a:xfrm>
          <a:prstGeom prst="line">
            <a:avLst/>
          </a:prstGeom>
          <a:noFill/>
          <a:ln w="9525" algn="ctr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104 Llamada rectangular redondeada"/>
          <p:cNvSpPr/>
          <p:nvPr/>
        </p:nvSpPr>
        <p:spPr>
          <a:xfrm>
            <a:off x="301136" y="3643577"/>
            <a:ext cx="2105564" cy="884481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 Pampa</a:t>
            </a:r>
          </a:p>
          <a:p>
            <a:pPr algn="ctr"/>
            <a:r>
              <a:rPr lang="es-AR" sz="11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Sta</a:t>
            </a:r>
            <a:r>
              <a:rPr lang="es-AR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AR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Rosa: </a:t>
            </a:r>
            <a:r>
              <a:rPr lang="es-AR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4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AR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Correccional mujeres </a:t>
            </a:r>
            <a:r>
              <a:rPr lang="es-AR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U.13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Unidad 25. Gral Pico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AR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U. 30. Jóvenes adultos</a:t>
            </a:r>
          </a:p>
        </p:txBody>
      </p:sp>
      <p:sp>
        <p:nvSpPr>
          <p:cNvPr id="117" name="116 Llamada rectangular redondeada"/>
          <p:cNvSpPr/>
          <p:nvPr/>
        </p:nvSpPr>
        <p:spPr>
          <a:xfrm>
            <a:off x="5020394" y="3441699"/>
            <a:ext cx="2316120" cy="600989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Buenos Aires. </a:t>
            </a:r>
            <a:r>
              <a:rPr lang="es-MX" sz="11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Marcos Paz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Complejo Penitenciario II. Complejo Jóvenes Adultos</a:t>
            </a:r>
            <a:endParaRPr lang="es-MX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117 Llamada rectangular redondeada"/>
          <p:cNvSpPr/>
          <p:nvPr/>
        </p:nvSpPr>
        <p:spPr>
          <a:xfrm>
            <a:off x="4841278" y="4085817"/>
            <a:ext cx="2985966" cy="929202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Buenos Aires. Ezeiza</a:t>
            </a:r>
            <a:endParaRPr lang="es-MX" sz="11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Complejo Penitenciario I. Complejo Penitenciario IV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Colonia Penal U.19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Centro de detención de mujeresU31</a:t>
            </a:r>
            <a:endParaRPr lang="es-MX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46 Llamada rectangular redondeada"/>
          <p:cNvSpPr/>
          <p:nvPr/>
        </p:nvSpPr>
        <p:spPr>
          <a:xfrm>
            <a:off x="7478594" y="3442426"/>
            <a:ext cx="1557902" cy="599409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Buenos Aires</a:t>
            </a:r>
          </a:p>
          <a:p>
            <a:pPr algn="ctr"/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Campo de Mayo. U34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Población alojada por establecimiento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504431"/>
              </p:ext>
            </p:extLst>
          </p:nvPr>
        </p:nvGraphicFramePr>
        <p:xfrm>
          <a:off x="342979" y="3075860"/>
          <a:ext cx="8340725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149925"/>
              </p:ext>
            </p:extLst>
          </p:nvPr>
        </p:nvGraphicFramePr>
        <p:xfrm>
          <a:off x="325438" y="831850"/>
          <a:ext cx="8483600" cy="21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5" name="2 Marcador de contenido"/>
          <p:cNvSpPr txBox="1">
            <a:spLocks/>
          </p:cNvSpPr>
          <p:nvPr/>
        </p:nvSpPr>
        <p:spPr>
          <a:xfrm>
            <a:off x="4100513" y="1134641"/>
            <a:ext cx="4645025" cy="63817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Expresada en números absolutos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Población penal al </a:t>
            </a: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29/12/2017:</a:t>
            </a:r>
            <a:r>
              <a:rPr lang="es-MX" sz="1400" b="1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11.874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9736" name="16 CuadroTexto"/>
          <p:cNvSpPr txBox="1">
            <a:spLocks noChangeArrowheads="1"/>
          </p:cNvSpPr>
          <p:nvPr/>
        </p:nvSpPr>
        <p:spPr bwMode="auto">
          <a:xfrm>
            <a:off x="246063" y="5674304"/>
            <a:ext cx="327205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37" name="73 CuadroTexto"/>
          <p:cNvSpPr txBox="1">
            <a:spLocks noChangeArrowheads="1"/>
          </p:cNvSpPr>
          <p:nvPr/>
        </p:nvSpPr>
        <p:spPr bwMode="auto">
          <a:xfrm>
            <a:off x="45020" y="6176570"/>
            <a:ext cx="9062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Los Complejos Penitenciarios I (Ezeiza), II (Marcos Paz) y CABA (Devoto) alojan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6.023 de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11.894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personas detenidas en establecimientos federales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(el 50%). 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72 Llamada con línea 1"/>
          <p:cNvSpPr/>
          <p:nvPr/>
        </p:nvSpPr>
        <p:spPr>
          <a:xfrm>
            <a:off x="5940152" y="5373215"/>
            <a:ext cx="3035267" cy="603460"/>
          </a:xfrm>
          <a:prstGeom prst="borderCallout1">
            <a:avLst>
              <a:gd name="adj1" fmla="val 414"/>
              <a:gd name="adj2" fmla="val 51298"/>
              <a:gd name="adj3" fmla="val -31812"/>
              <a:gd name="adj4" fmla="val 49677"/>
            </a:avLst>
          </a:prstGeom>
          <a:noFill/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En mayo 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de 2014 se habilita traslado de detenidos </a:t>
            </a: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varones por 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crímenes de </a:t>
            </a: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lesa humanidad.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La 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composición actual es de </a:t>
            </a: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111 mujeres 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y </a:t>
            </a: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90 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“adultos mayores”, tal como los denomina el SPF.</a:t>
            </a:r>
            <a:endParaRPr lang="es-AR" sz="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0" y="6126049"/>
            <a:ext cx="9144000" cy="719205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74" name="73 Llamada con línea 1"/>
          <p:cNvSpPr/>
          <p:nvPr/>
        </p:nvSpPr>
        <p:spPr>
          <a:xfrm>
            <a:off x="6455982" y="3361556"/>
            <a:ext cx="2603218" cy="530601"/>
          </a:xfrm>
          <a:prstGeom prst="borderCallout1">
            <a:avLst>
              <a:gd name="adj1" fmla="val 137450"/>
              <a:gd name="adj2" fmla="val 51192"/>
              <a:gd name="adj3" fmla="val 104700"/>
              <a:gd name="adj4" fmla="val 50151"/>
            </a:avLst>
          </a:prstGeom>
          <a:noFill/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En diciembre de 2016 la resolución 2004 habilita el alojamiento en la Unidad 34 de Campo de Mayo para detenidos por crímenes de lesa humanidad</a:t>
            </a:r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50162" y="4940749"/>
            <a:ext cx="5365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Sta. Rosa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999647" y="4940749"/>
            <a:ext cx="487363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 err="1">
                <a:latin typeface="Century Gothic" panose="020B0502020202020204" pitchFamily="34" charset="0"/>
                <a:cs typeface="Arial" pitchFamily="34" charset="0"/>
              </a:rPr>
              <a:t>Esquel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503994" y="4940749"/>
            <a:ext cx="534988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Century Gothic" panose="020B0502020202020204" pitchFamily="34" charset="0"/>
                <a:cs typeface="Arial" pitchFamily="34" charset="0"/>
              </a:rPr>
              <a:t>R. Gallegos</a:t>
            </a:r>
            <a:endParaRPr lang="es-AR" sz="7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057343" y="4940749"/>
            <a:ext cx="4857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Salta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548302" y="4940749"/>
            <a:ext cx="533400" cy="193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 smtClean="0">
                <a:latin typeface="Century Gothic" panose="020B0502020202020204" pitchFamily="34" charset="0"/>
                <a:cs typeface="Arial" pitchFamily="34" charset="0"/>
              </a:rPr>
              <a:t>Candelaria</a:t>
            </a:r>
            <a:endParaRPr lang="es-AR" sz="7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085710" y="4940748"/>
            <a:ext cx="536575" cy="4324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Pre egreso.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CABA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632338" y="4940749"/>
            <a:ext cx="487362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085196" y="4940749"/>
            <a:ext cx="4857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CABA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597878" y="4940749"/>
            <a:ext cx="4857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Jujuy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104934" y="4940749"/>
            <a:ext cx="4857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Salta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619601" y="4940749"/>
            <a:ext cx="5365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Marcos Paz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175226" y="4940749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Gral. Pico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6722225" y="4940749"/>
            <a:ext cx="4873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Sta. Rosa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7236296" y="4940749"/>
            <a:ext cx="487362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8238244" y="4940749"/>
            <a:ext cx="487363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S. Estero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40352" y="4940749"/>
            <a:ext cx="487363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 smtClean="0">
                <a:latin typeface="Century Gothic" panose="020B0502020202020204" pitchFamily="34" charset="0"/>
                <a:cs typeface="Arial" pitchFamily="34" charset="0"/>
              </a:rPr>
              <a:t>C. De Mayo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541865" y="2943994"/>
            <a:ext cx="53181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Salta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086316" y="2943994"/>
            <a:ext cx="5857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CABA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223797" y="2943994"/>
            <a:ext cx="53498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Sta. Rosa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782609" y="2943994"/>
            <a:ext cx="5889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Gral. Roca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384551" y="2943994"/>
            <a:ext cx="540000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Rawson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906302" y="2943994"/>
            <a:ext cx="590550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Resistencia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5486474" y="2943994"/>
            <a:ext cx="5889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Jujuy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087533" y="2943994"/>
            <a:ext cx="1053726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Neuquén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7125263" y="2943994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Formosa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7678076" y="2943994"/>
            <a:ext cx="5889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R. S. Peña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8265964" y="2943994"/>
            <a:ext cx="53498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Viedma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461615" y="2943994"/>
            <a:ext cx="4873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974588" y="2943994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Marcos Paz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2656359" y="2943994"/>
            <a:ext cx="53498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/>
          <p:cNvSpPr txBox="1">
            <a:spLocks/>
          </p:cNvSpPr>
          <p:nvPr/>
        </p:nvSpPr>
        <p:spPr bwMode="auto">
          <a:xfrm>
            <a:off x="182563" y="116632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Población alojada por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establecimiento: comparación con el mes anterior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771353"/>
              </p:ext>
            </p:extLst>
          </p:nvPr>
        </p:nvGraphicFramePr>
        <p:xfrm>
          <a:off x="325438" y="1124744"/>
          <a:ext cx="8483600" cy="21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2" name="Conector recto 8"/>
          <p:cNvCxnSpPr/>
          <p:nvPr/>
        </p:nvCxnSpPr>
        <p:spPr>
          <a:xfrm>
            <a:off x="251520" y="976834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504457"/>
              </p:ext>
            </p:extLst>
          </p:nvPr>
        </p:nvGraphicFramePr>
        <p:xfrm>
          <a:off x="313681" y="3373731"/>
          <a:ext cx="8340725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736" name="16 CuadroTexto"/>
          <p:cNvSpPr txBox="1">
            <a:spLocks noChangeArrowheads="1"/>
          </p:cNvSpPr>
          <p:nvPr/>
        </p:nvSpPr>
        <p:spPr bwMode="auto">
          <a:xfrm>
            <a:off x="268255" y="5445224"/>
            <a:ext cx="275588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2017.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41865" y="3236888"/>
            <a:ext cx="53181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Salta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86316" y="3236888"/>
            <a:ext cx="5857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CABA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23797" y="3236888"/>
            <a:ext cx="53498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Sta. Rosa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782609" y="3236888"/>
            <a:ext cx="5889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Gral. Roca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384551" y="3236888"/>
            <a:ext cx="540000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Rawson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906302" y="3236888"/>
            <a:ext cx="590550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Resistencia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6474" y="3236888"/>
            <a:ext cx="5889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Jujuy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087533" y="3236888"/>
            <a:ext cx="1053726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Neuquén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125263" y="3236888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Formosa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678076" y="3236888"/>
            <a:ext cx="5889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R. S. Peña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8265964" y="3236888"/>
            <a:ext cx="53498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Viedma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61615" y="3236888"/>
            <a:ext cx="4873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974588" y="3236888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Marcos Paz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656359" y="3236888"/>
            <a:ext cx="53498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50162" y="5229201"/>
            <a:ext cx="5365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Sta. Rosa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999647" y="5229201"/>
            <a:ext cx="487363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 err="1">
                <a:latin typeface="Century Gothic" panose="020B0502020202020204" pitchFamily="34" charset="0"/>
                <a:cs typeface="Arial" pitchFamily="34" charset="0"/>
              </a:rPr>
              <a:t>Esquel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503994" y="5229201"/>
            <a:ext cx="534988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Century Gothic" panose="020B0502020202020204" pitchFamily="34" charset="0"/>
                <a:cs typeface="Arial" pitchFamily="34" charset="0"/>
              </a:rPr>
              <a:t>R. Gallegos</a:t>
            </a:r>
            <a:endParaRPr lang="es-AR" sz="7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2057343" y="5229201"/>
            <a:ext cx="4857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Salta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2548302" y="5229201"/>
            <a:ext cx="533400" cy="193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 smtClean="0">
                <a:latin typeface="Century Gothic" panose="020B0502020202020204" pitchFamily="34" charset="0"/>
                <a:cs typeface="Arial" pitchFamily="34" charset="0"/>
              </a:rPr>
              <a:t>Candelaria</a:t>
            </a:r>
            <a:endParaRPr lang="es-AR" sz="7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085710" y="5229200"/>
            <a:ext cx="536575" cy="4324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Pre egreso.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CABA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632338" y="5229201"/>
            <a:ext cx="487362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4085196" y="5229201"/>
            <a:ext cx="4857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CABA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4597878" y="5229201"/>
            <a:ext cx="4857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Jujuy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04934" y="5229201"/>
            <a:ext cx="4857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Salta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5619601" y="5229201"/>
            <a:ext cx="536575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Marcos Paz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6175226" y="5229201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Gral. Pico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6722225" y="5229201"/>
            <a:ext cx="4873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Sta. Rosa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7236296" y="5229201"/>
            <a:ext cx="487362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8238244" y="5229201"/>
            <a:ext cx="487363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Century Gothic" panose="020B0502020202020204" pitchFamily="34" charset="0"/>
                <a:cs typeface="Arial" pitchFamily="34" charset="0"/>
              </a:rPr>
              <a:t>S. Estero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7740352" y="5229201"/>
            <a:ext cx="487363" cy="19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 smtClean="0">
                <a:latin typeface="Century Gothic" panose="020B0502020202020204" pitchFamily="34" charset="0"/>
                <a:cs typeface="Arial" pitchFamily="34" charset="0"/>
              </a:rPr>
              <a:t>C. De Mayo</a:t>
            </a:r>
            <a:endParaRPr lang="es-AR" sz="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0" name="73 CuadroTexto"/>
          <p:cNvSpPr txBox="1">
            <a:spLocks noChangeArrowheads="1"/>
          </p:cNvSpPr>
          <p:nvPr/>
        </p:nvSpPr>
        <p:spPr bwMode="auto">
          <a:xfrm>
            <a:off x="0" y="616704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se aprecian cambios significativos en las cifras de la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población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 aloja cada uno de los establecimientos. 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0" y="6093296"/>
            <a:ext cx="9144000" cy="752718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población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femenina total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8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88377"/>
              </p:ext>
            </p:extLst>
          </p:nvPr>
        </p:nvGraphicFramePr>
        <p:xfrm>
          <a:off x="397446" y="2241769"/>
          <a:ext cx="8191697" cy="305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849" name="82 CuadroTexto"/>
          <p:cNvSpPr txBox="1">
            <a:spLocks noChangeArrowheads="1"/>
          </p:cNvSpPr>
          <p:nvPr/>
        </p:nvSpPr>
        <p:spPr bwMode="auto">
          <a:xfrm>
            <a:off x="1619672" y="1716924"/>
            <a:ext cx="61926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</a:t>
            </a:r>
            <a:r>
              <a:rPr lang="es-MX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la cantidad </a:t>
            </a:r>
            <a:r>
              <a:rPr lang="es-MX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es-MX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mujeres y personas </a:t>
            </a:r>
            <a:r>
              <a:rPr lang="es-MX" sz="15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</a:t>
            </a:r>
            <a:r>
              <a:rPr lang="es-MX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detenidas</a:t>
            </a:r>
            <a:endParaRPr lang="es-MX" sz="15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53" name="16 CuadroTexto"/>
          <p:cNvSpPr txBox="1">
            <a:spLocks noChangeArrowheads="1"/>
          </p:cNvSpPr>
          <p:nvPr/>
        </p:nvSpPr>
        <p:spPr bwMode="auto">
          <a:xfrm>
            <a:off x="397446" y="4914843"/>
            <a:ext cx="372314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29"/>
          <p:cNvGraphicFramePr/>
          <p:nvPr>
            <p:extLst>
              <p:ext uri="{D42A27DB-BD31-4B8C-83A1-F6EECF244321}">
                <p14:modId xmlns:p14="http://schemas.microsoft.com/office/powerpoint/2010/main" val="3531142311"/>
              </p:ext>
            </p:extLst>
          </p:nvPr>
        </p:nvGraphicFramePr>
        <p:xfrm>
          <a:off x="0" y="980728"/>
          <a:ext cx="1691680" cy="98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82 CuadroTexto"/>
          <p:cNvSpPr txBox="1">
            <a:spLocks noChangeArrowheads="1"/>
          </p:cNvSpPr>
          <p:nvPr/>
        </p:nvSpPr>
        <p:spPr bwMode="auto">
          <a:xfrm>
            <a:off x="1067296" y="1079828"/>
            <a:ext cx="4368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Las mujeres representan el 7,7% de la población total </a:t>
            </a:r>
            <a:endParaRPr lang="es-MX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093295"/>
            <a:ext cx="9144000" cy="751803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cxnSp>
        <p:nvCxnSpPr>
          <p:cNvPr id="24" name="Conector recto 8"/>
          <p:cNvCxnSpPr/>
          <p:nvPr/>
        </p:nvCxnSpPr>
        <p:spPr>
          <a:xfrm>
            <a:off x="325438" y="90872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29 Grupo"/>
          <p:cNvGrpSpPr/>
          <p:nvPr/>
        </p:nvGrpSpPr>
        <p:grpSpPr>
          <a:xfrm>
            <a:off x="491929" y="4566969"/>
            <a:ext cx="7776864" cy="254087"/>
            <a:chOff x="538022" y="4781073"/>
            <a:chExt cx="7973154" cy="288688"/>
          </a:xfrm>
        </p:grpSpPr>
        <p:sp>
          <p:nvSpPr>
            <p:cNvPr id="31" name="30 CuadroTexto"/>
            <p:cNvSpPr txBox="1"/>
            <p:nvPr/>
          </p:nvSpPr>
          <p:spPr>
            <a:xfrm>
              <a:off x="1127911" y="4781073"/>
              <a:ext cx="7383265" cy="28849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38022" y="4781267"/>
              <a:ext cx="578103" cy="288494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20" name="19 Llamada rectangular redondeada"/>
          <p:cNvSpPr/>
          <p:nvPr/>
        </p:nvSpPr>
        <p:spPr>
          <a:xfrm>
            <a:off x="3616846" y="3259828"/>
            <a:ext cx="683377" cy="572645"/>
          </a:xfrm>
          <a:prstGeom prst="wedgeRoundRectCallout">
            <a:avLst>
              <a:gd name="adj1" fmla="val 40828"/>
              <a:gd name="adj2" fmla="val -89031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32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personas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trans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CPF IV </a:t>
            </a:r>
            <a:endParaRPr lang="es-AR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73 CuadroTexto"/>
          <p:cNvSpPr txBox="1">
            <a:spLocks noChangeArrowheads="1"/>
          </p:cNvSpPr>
          <p:nvPr/>
        </p:nvSpPr>
        <p:spPr bwMode="auto">
          <a:xfrm>
            <a:off x="35495" y="6140921"/>
            <a:ext cx="9062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población femenina muestra un alto nivel de incrementándose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casi un 20%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en comparación con el cierre respecto del año anterior. 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Llamada rectangular redondeada"/>
          <p:cNvSpPr/>
          <p:nvPr/>
        </p:nvSpPr>
        <p:spPr>
          <a:xfrm>
            <a:off x="4352839" y="3187378"/>
            <a:ext cx="697652" cy="654620"/>
          </a:xfrm>
          <a:prstGeom prst="wedgeRoundRectCallout">
            <a:avLst>
              <a:gd name="adj1" fmla="val 35682"/>
              <a:gd name="adj2" fmla="val -92539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28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personas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trans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CPF IV </a:t>
            </a:r>
            <a:endParaRPr lang="es-AR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20 Llamada rectangular redondeada"/>
          <p:cNvSpPr/>
          <p:nvPr/>
        </p:nvSpPr>
        <p:spPr>
          <a:xfrm>
            <a:off x="5099595" y="3116139"/>
            <a:ext cx="696541" cy="654620"/>
          </a:xfrm>
          <a:prstGeom prst="wedgeRoundRectCallout">
            <a:avLst>
              <a:gd name="adj1" fmla="val 13367"/>
              <a:gd name="adj2" fmla="val -85569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43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personas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trans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CPF IV </a:t>
            </a:r>
            <a:endParaRPr lang="es-AR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21 Llamada rectangular redondeada"/>
          <p:cNvSpPr/>
          <p:nvPr/>
        </p:nvSpPr>
        <p:spPr>
          <a:xfrm>
            <a:off x="5836478" y="2956496"/>
            <a:ext cx="696541" cy="654620"/>
          </a:xfrm>
          <a:prstGeom prst="wedgeRoundRectCallout">
            <a:avLst>
              <a:gd name="adj1" fmla="val 5408"/>
              <a:gd name="adj2" fmla="val -79125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41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personas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trans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CPF IV </a:t>
            </a:r>
            <a:endParaRPr lang="es-AR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22 Llamada rectangular redondeada"/>
          <p:cNvSpPr/>
          <p:nvPr/>
        </p:nvSpPr>
        <p:spPr>
          <a:xfrm>
            <a:off x="6583188" y="2915419"/>
            <a:ext cx="696541" cy="654620"/>
          </a:xfrm>
          <a:prstGeom prst="wedgeRoundRectCallout">
            <a:avLst>
              <a:gd name="adj1" fmla="val -17839"/>
              <a:gd name="adj2" fmla="val -82035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38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personas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trans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CPF IV </a:t>
            </a:r>
            <a:endParaRPr lang="es-AR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24 Llamada rectangular redondeada"/>
          <p:cNvSpPr/>
          <p:nvPr/>
        </p:nvSpPr>
        <p:spPr>
          <a:xfrm>
            <a:off x="7361262" y="2915419"/>
            <a:ext cx="696541" cy="654620"/>
          </a:xfrm>
          <a:prstGeom prst="wedgeRoundRectCallout">
            <a:avLst>
              <a:gd name="adj1" fmla="val -43821"/>
              <a:gd name="adj2" fmla="val -71850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34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personas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trans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CPF IV </a:t>
            </a:r>
            <a:endParaRPr lang="es-AR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Llamada rectangular redondeada"/>
          <p:cNvSpPr/>
          <p:nvPr/>
        </p:nvSpPr>
        <p:spPr>
          <a:xfrm>
            <a:off x="8124775" y="2780928"/>
            <a:ext cx="696541" cy="654620"/>
          </a:xfrm>
          <a:prstGeom prst="wedgeRoundRectCallout">
            <a:avLst>
              <a:gd name="adj1" fmla="val -50658"/>
              <a:gd name="adj2" fmla="val -71850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38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personas </a:t>
            </a:r>
            <a:r>
              <a:rPr lang="es-MX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trans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CPF IV </a:t>
            </a:r>
            <a:endParaRPr lang="es-AR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754323" y="5013176"/>
            <a:ext cx="3646445" cy="461665"/>
          </a:xfrm>
          <a:prstGeom prst="rect">
            <a:avLst/>
          </a:prstGeom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Variación interanual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+159 personas: </a:t>
            </a:r>
            <a:r>
              <a:rPr lang="es-MX" sz="1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+19,9%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165970"/>
              </p:ext>
            </p:extLst>
          </p:nvPr>
        </p:nvGraphicFramePr>
        <p:xfrm>
          <a:off x="4546922" y="1802059"/>
          <a:ext cx="4130031" cy="241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771" name="1 Título"/>
          <p:cNvSpPr txBox="1">
            <a:spLocks/>
          </p:cNvSpPr>
          <p:nvPr/>
        </p:nvSpPr>
        <p:spPr bwMode="auto">
          <a:xfrm>
            <a:off x="182563" y="193204"/>
            <a:ext cx="6765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población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femenina </a:t>
            </a:r>
          </a:p>
          <a:p>
            <a:pPr eaLnBrk="1" hangingPunct="1"/>
            <a:r>
              <a:rPr lang="es-MX" sz="12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(incluye población </a:t>
            </a:r>
            <a:r>
              <a:rPr lang="es-MX" sz="1200" dirty="0" err="1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transgénero</a:t>
            </a:r>
            <a:r>
              <a:rPr lang="es-MX" sz="11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s-AR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5438" y="860425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851715"/>
              </p:ext>
            </p:extLst>
          </p:nvPr>
        </p:nvGraphicFramePr>
        <p:xfrm>
          <a:off x="325438" y="1916832"/>
          <a:ext cx="4223394" cy="219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9" name="7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35150"/>
              </p:ext>
            </p:extLst>
          </p:nvPr>
        </p:nvGraphicFramePr>
        <p:xfrm>
          <a:off x="1403648" y="4532857"/>
          <a:ext cx="6035900" cy="9542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  <a:gridCol w="464300"/>
              </a:tblGrid>
              <a:tr h="279950">
                <a:tc gridSpan="13"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Mujeres encarceladas preventivamente</a:t>
                      </a:r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18707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Dic.</a:t>
                      </a:r>
                    </a:p>
                    <a:p>
                      <a:pPr algn="ctr"/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´16</a:t>
                      </a:r>
                      <a:endParaRPr lang="es-AR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Ene.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Feb.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Mar.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Abr. 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Jun.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Jul.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Ago.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’17</a:t>
                      </a: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Sep.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´17</a:t>
                      </a: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Dic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´ 17</a:t>
                      </a:r>
                    </a:p>
                  </a:txBody>
                  <a:tcPr marL="0" marR="0" marT="45563" marB="45563" anchor="ctr"/>
                </a:tc>
              </a:tr>
              <a:tr h="255640"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67%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68%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71%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71%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71%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71%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563" marB="45563" anchor="ctr"/>
                </a:tc>
              </a:tr>
            </a:tbl>
          </a:graphicData>
        </a:graphic>
      </p:graphicFrame>
      <p:sp>
        <p:nvSpPr>
          <p:cNvPr id="84" name="83 CuadroTexto"/>
          <p:cNvSpPr txBox="1"/>
          <p:nvPr/>
        </p:nvSpPr>
        <p:spPr>
          <a:xfrm>
            <a:off x="822523" y="1215802"/>
            <a:ext cx="3154363" cy="4616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Situación procesal general  vs.                                            Situación procesal detenidas (%)</a:t>
            </a:r>
          </a:p>
        </p:txBody>
      </p:sp>
      <p:sp>
        <p:nvSpPr>
          <p:cNvPr id="88" name="87 CuadroTexto"/>
          <p:cNvSpPr txBox="1"/>
          <p:nvPr/>
        </p:nvSpPr>
        <p:spPr>
          <a:xfrm>
            <a:off x="5441157" y="1215802"/>
            <a:ext cx="2157412" cy="4616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Jurisdicción general vs.                    Jurisdicción detenidas (%)</a:t>
            </a:r>
          </a:p>
        </p:txBody>
      </p:sp>
      <p:sp>
        <p:nvSpPr>
          <p:cNvPr id="32853" name="16 CuadroTexto"/>
          <p:cNvSpPr txBox="1">
            <a:spLocks noChangeArrowheads="1"/>
          </p:cNvSpPr>
          <p:nvPr/>
        </p:nvSpPr>
        <p:spPr bwMode="auto">
          <a:xfrm>
            <a:off x="473105" y="5733836"/>
            <a:ext cx="327205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6167045"/>
            <a:ext cx="9144000" cy="687835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3" name="73 CuadroTexto"/>
          <p:cNvSpPr txBox="1">
            <a:spLocks noChangeArrowheads="1"/>
          </p:cNvSpPr>
          <p:nvPr/>
        </p:nvSpPr>
        <p:spPr bwMode="auto">
          <a:xfrm>
            <a:off x="14230" y="6167045"/>
            <a:ext cx="9022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proporción de mujeres encarceladas preventivamente crece un 3% interanual representando el 69% respecto del conjunto total de mujeres presas.  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84368" y="2239792"/>
            <a:ext cx="1008112" cy="553998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Century Gothic" panose="020B0502020202020204" pitchFamily="34" charset="0"/>
              </a:rPr>
              <a:t>75% sin condena firme (N:659)</a:t>
            </a:r>
            <a:endParaRPr lang="es-AR" sz="1000" dirty="0">
              <a:latin typeface="Century Gothic" panose="020B0502020202020204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7740352" y="2084743"/>
            <a:ext cx="288032" cy="288032"/>
          </a:xfrm>
          <a:prstGeom prst="rightArrow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>
            <a:off x="7884368" y="3071790"/>
            <a:ext cx="1008112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Century Gothic" panose="020B0502020202020204" pitchFamily="34" charset="0"/>
              </a:rPr>
              <a:t>58% sin condena firme (N:266)</a:t>
            </a:r>
            <a:endParaRPr lang="es-AR" sz="1000" dirty="0">
              <a:latin typeface="Century Gothic" panose="020B0502020202020204" pitchFamily="34" charset="0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7807030" y="3531847"/>
            <a:ext cx="288032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9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1 Título"/>
          <p:cNvSpPr txBox="1">
            <a:spLocks/>
          </p:cNvSpPr>
          <p:nvPr/>
        </p:nvSpPr>
        <p:spPr bwMode="auto">
          <a:xfrm>
            <a:off x="182563" y="193204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población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femenina </a:t>
            </a:r>
          </a:p>
          <a:p>
            <a:pPr eaLnBrk="1" hangingPunct="1"/>
            <a:r>
              <a:rPr lang="es-MX" sz="12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(incluye población </a:t>
            </a:r>
            <a:r>
              <a:rPr lang="es-MX" sz="1200" dirty="0" err="1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transgénero</a:t>
            </a:r>
            <a:r>
              <a:rPr lang="es-MX" sz="12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s-AR" sz="20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28"/>
          <p:cNvGraphicFramePr/>
          <p:nvPr>
            <p:extLst>
              <p:ext uri="{D42A27DB-BD31-4B8C-83A1-F6EECF244321}">
                <p14:modId xmlns:p14="http://schemas.microsoft.com/office/powerpoint/2010/main" val="1844046510"/>
              </p:ext>
            </p:extLst>
          </p:nvPr>
        </p:nvGraphicFramePr>
        <p:xfrm>
          <a:off x="-142340" y="1117037"/>
          <a:ext cx="3581875" cy="276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8940" y="1003690"/>
            <a:ext cx="344294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Unidades de alojamiento 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20171"/>
              </p:ext>
            </p:extLst>
          </p:nvPr>
        </p:nvGraphicFramePr>
        <p:xfrm>
          <a:off x="2843808" y="1200145"/>
          <a:ext cx="6093760" cy="247137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48072"/>
                <a:gridCol w="406450"/>
                <a:gridCol w="404251"/>
                <a:gridCol w="404251"/>
                <a:gridCol w="404251"/>
                <a:gridCol w="445781"/>
                <a:gridCol w="462865"/>
                <a:gridCol w="426765"/>
                <a:gridCol w="429762"/>
                <a:gridCol w="432048"/>
                <a:gridCol w="405130"/>
                <a:gridCol w="392344"/>
                <a:gridCol w="415895"/>
                <a:gridCol w="415895"/>
              </a:tblGrid>
              <a:tr h="213662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AR" sz="9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Dic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Ene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Feb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Mar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Abr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May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Jun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Jul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Ago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Sep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Oct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Nov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  <a:cs typeface="Arial" pitchFamily="34" charset="0"/>
                        </a:rPr>
                        <a:t>Dic</a:t>
                      </a:r>
                      <a:endParaRPr lang="es-AR" sz="800" dirty="0"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4513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CPF.IV (Ezeiza)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513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520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516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520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535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565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575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592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607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629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627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619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625</a:t>
                      </a:r>
                      <a:endParaRPr lang="es-AR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513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CPF.III (Salta)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143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146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153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158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159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161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154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161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155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156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158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156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159</a:t>
                      </a:r>
                      <a:endParaRPr lang="es-AR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513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U.31 (Ezeiza)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85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82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88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92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91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89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89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92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91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107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107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110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111</a:t>
                      </a:r>
                      <a:endParaRPr lang="es-AR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513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U.13 (La Pampa)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48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45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47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54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51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52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50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53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55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53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57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57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52</a:t>
                      </a:r>
                      <a:endParaRPr lang="es-AR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513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U.23 (Salta) 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7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9</a:t>
                      </a:r>
                      <a:endParaRPr lang="es-AR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9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9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7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7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9</a:t>
                      </a:r>
                      <a:endParaRPr lang="es-AR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8</a:t>
                      </a:r>
                      <a:endParaRPr lang="es-AR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3971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AR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796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801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812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831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845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875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877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907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916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952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956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951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955</a:t>
                      </a:r>
                      <a:endParaRPr lang="es-AR" sz="9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10 CuadroTexto"/>
          <p:cNvSpPr txBox="1">
            <a:spLocks noChangeArrowheads="1"/>
          </p:cNvSpPr>
          <p:nvPr/>
        </p:nvSpPr>
        <p:spPr bwMode="auto">
          <a:xfrm>
            <a:off x="1132808" y="2383108"/>
            <a:ext cx="1085697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955 (mujeres y personas </a:t>
            </a:r>
            <a:r>
              <a:rPr lang="es-MX" sz="9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trans</a:t>
            </a:r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s-AR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6 CuadroTexto"/>
          <p:cNvSpPr txBox="1">
            <a:spLocks noChangeArrowheads="1"/>
          </p:cNvSpPr>
          <p:nvPr/>
        </p:nvSpPr>
        <p:spPr bwMode="auto">
          <a:xfrm>
            <a:off x="17139" y="6605588"/>
            <a:ext cx="327205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áfico 31"/>
          <p:cNvGraphicFramePr/>
          <p:nvPr>
            <p:extLst>
              <p:ext uri="{D42A27DB-BD31-4B8C-83A1-F6EECF244321}">
                <p14:modId xmlns:p14="http://schemas.microsoft.com/office/powerpoint/2010/main" val="3427296054"/>
              </p:ext>
            </p:extLst>
          </p:nvPr>
        </p:nvGraphicFramePr>
        <p:xfrm>
          <a:off x="119862" y="4253548"/>
          <a:ext cx="3372018" cy="235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11 CuadroTexto"/>
          <p:cNvSpPr txBox="1">
            <a:spLocks noChangeArrowheads="1"/>
          </p:cNvSpPr>
          <p:nvPr/>
        </p:nvSpPr>
        <p:spPr bwMode="auto">
          <a:xfrm>
            <a:off x="198097" y="4056484"/>
            <a:ext cx="3587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Distribución de mujeres según tramo de edad</a:t>
            </a:r>
            <a:endParaRPr lang="es-A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658515"/>
              </p:ext>
            </p:extLst>
          </p:nvPr>
        </p:nvGraphicFramePr>
        <p:xfrm>
          <a:off x="4644008" y="4614151"/>
          <a:ext cx="3111938" cy="175401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555969"/>
                <a:gridCol w="1555969"/>
              </a:tblGrid>
              <a:tr h="231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Unidad</a:t>
                      </a:r>
                      <a:endParaRPr lang="es-AR" sz="10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Jóvenes adultas</a:t>
                      </a:r>
                      <a:endParaRPr lang="es-AR" sz="10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66CC"/>
                    </a:solidFill>
                  </a:tcPr>
                </a:tc>
              </a:tr>
              <a:tr h="267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CPF.IV (Ezeiza)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CPF.III (Salta)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U.31 (Ezeiza)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7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U.13 (La Pampa)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U.23 (Salta) 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s-AR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1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s-AR" sz="1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lang="es-AR" sz="1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10 CuadroTexto"/>
          <p:cNvSpPr txBox="1">
            <a:spLocks noChangeArrowheads="1"/>
          </p:cNvSpPr>
          <p:nvPr/>
        </p:nvSpPr>
        <p:spPr bwMode="auto">
          <a:xfrm>
            <a:off x="1159294" y="5072144"/>
            <a:ext cx="1108924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955 (mujeres y personas </a:t>
            </a:r>
            <a:r>
              <a:rPr lang="es-MX" sz="9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trans</a:t>
            </a:r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s-AR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Flecha derecha"/>
          <p:cNvSpPr/>
          <p:nvPr/>
        </p:nvSpPr>
        <p:spPr>
          <a:xfrm>
            <a:off x="3707904" y="5157192"/>
            <a:ext cx="648072" cy="288032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87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350747"/>
              </p:ext>
            </p:extLst>
          </p:nvPr>
        </p:nvGraphicFramePr>
        <p:xfrm>
          <a:off x="245172" y="3369435"/>
          <a:ext cx="5593622" cy="134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245172" y="5356206"/>
            <a:ext cx="539631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Durante 2017 creció considerablemente la cantidad de niños y niñas encarcelados con sus madres pasando de 31 a 43 (+38%).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A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299587" y="1412776"/>
            <a:ext cx="2056389" cy="9128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51521" y="5301418"/>
            <a:ext cx="5472607" cy="935894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3797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población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femenina y niños/as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99" name="16 CuadroTexto"/>
          <p:cNvSpPr txBox="1">
            <a:spLocks noChangeArrowheads="1"/>
          </p:cNvSpPr>
          <p:nvPr/>
        </p:nvSpPr>
        <p:spPr bwMode="auto">
          <a:xfrm>
            <a:off x="182563" y="6381908"/>
            <a:ext cx="327205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320702" y="1558533"/>
            <a:ext cx="20066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 algn="just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ellas, 14 se encuentran en la Unidad 31 de Ezeiza y 5 en el  CPF III de Salta</a:t>
            </a:r>
            <a:r>
              <a:rPr lang="es-MX" sz="1100" b="0" dirty="0" smtClean="0">
                <a:solidFill>
                  <a:srgbClr val="654E80"/>
                </a:solidFill>
                <a:latin typeface="Century Gothic" panose="020B0502020202020204" pitchFamily="34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00" b="0" dirty="0">
              <a:solidFill>
                <a:srgbClr val="654E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588224" y="1375028"/>
            <a:ext cx="2376264" cy="126188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 </a:t>
            </a:r>
            <a:r>
              <a:rPr lang="es-MX" sz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encuentran en la Unidad 31 de </a:t>
            </a: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Ezeiza, 11 en </a:t>
            </a:r>
            <a:r>
              <a:rPr lang="es-MX" sz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CPF III de Salta (NOA</a:t>
            </a: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y 1 en la Unidad 13 de La Pampa. </a:t>
            </a:r>
            <a:endParaRPr lang="es-MX" sz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</a:t>
            </a: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promedio, cada mujer vive </a:t>
            </a:r>
            <a:r>
              <a:rPr lang="es-MX" sz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1 </a:t>
            </a: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hijo/a. </a:t>
            </a:r>
            <a:endParaRPr lang="es-AR" sz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9613"/>
              </p:ext>
            </p:extLst>
          </p:nvPr>
        </p:nvGraphicFramePr>
        <p:xfrm>
          <a:off x="5833233" y="3391418"/>
          <a:ext cx="3213824" cy="244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803" name="Rectángulo 18"/>
          <p:cNvSpPr>
            <a:spLocks noChangeArrowheads="1"/>
          </p:cNvSpPr>
          <p:nvPr/>
        </p:nvSpPr>
        <p:spPr bwMode="auto">
          <a:xfrm>
            <a:off x="5991473" y="3068960"/>
            <a:ext cx="30450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Distribución etaria de los </a:t>
            </a:r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niños/as.                                En números absolutos</a:t>
            </a:r>
            <a:endParaRPr lang="es-AR" sz="105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5" name="10 CuadroTexto"/>
          <p:cNvSpPr txBox="1">
            <a:spLocks noChangeArrowheads="1"/>
          </p:cNvSpPr>
          <p:nvPr/>
        </p:nvSpPr>
        <p:spPr bwMode="auto">
          <a:xfrm>
            <a:off x="5992327" y="5877852"/>
            <a:ext cx="2900153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43 niños/as </a:t>
            </a:r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alojados en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establecimientos del </a:t>
            </a:r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SPF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809" name="Picture 2" descr="http://cdns2.freepik.com/foto-gratis/ninos-pareja_318-595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28" y="3204766"/>
            <a:ext cx="516659" cy="4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27 CuadroTexto"/>
          <p:cNvSpPr txBox="1">
            <a:spLocks noChangeArrowheads="1"/>
          </p:cNvSpPr>
          <p:nvPr/>
        </p:nvSpPr>
        <p:spPr bwMode="auto">
          <a:xfrm>
            <a:off x="395536" y="2941494"/>
            <a:ext cx="43805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de cantidad de niños/as viviendo en cárceles del </a:t>
            </a: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SPF diciembre 2016 – diciembre  2017</a:t>
            </a:r>
            <a:endParaRPr lang="es-MX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744254" y="4042368"/>
            <a:ext cx="391795" cy="372269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Century Gothic" panose="020B0502020202020204" pitchFamily="34" charset="0"/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179512" y="1359966"/>
            <a:ext cx="1845161" cy="1008112"/>
          </a:xfrm>
          <a:prstGeom prst="wedgeRoundRectCallout">
            <a:avLst>
              <a:gd name="adj1" fmla="val 61155"/>
              <a:gd name="adj2" fmla="val -2892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19 </a:t>
            </a:r>
            <a:r>
              <a:rPr lang="es-AR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mujeres embarazadas en el SPF</a:t>
            </a:r>
          </a:p>
        </p:txBody>
      </p:sp>
      <p:sp>
        <p:nvSpPr>
          <p:cNvPr id="23" name="22 Llamada rectangular redondeada"/>
          <p:cNvSpPr/>
          <p:nvPr/>
        </p:nvSpPr>
        <p:spPr>
          <a:xfrm>
            <a:off x="4445084" y="1365137"/>
            <a:ext cx="1845161" cy="1008112"/>
          </a:xfrm>
          <a:prstGeom prst="wedgeRoundRectCallout">
            <a:avLst>
              <a:gd name="adj1" fmla="val 61155"/>
              <a:gd name="adj2" fmla="val -2892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39 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mujeres conviven con alguno de sus hijos/as en el SPF</a:t>
            </a:r>
            <a:endParaRPr lang="es-AR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308670" y="4554164"/>
            <a:ext cx="5265638" cy="216916"/>
            <a:chOff x="623019" y="4719593"/>
            <a:chExt cx="7831494" cy="328031"/>
          </a:xfrm>
        </p:grpSpPr>
        <p:sp>
          <p:nvSpPr>
            <p:cNvPr id="28" name="27 CuadroTexto"/>
            <p:cNvSpPr txBox="1"/>
            <p:nvPr/>
          </p:nvSpPr>
          <p:spPr>
            <a:xfrm>
              <a:off x="1283084" y="4719593"/>
              <a:ext cx="7171429" cy="32580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23019" y="4721819"/>
              <a:ext cx="660064" cy="32580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jóvenes adultos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3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587840"/>
              </p:ext>
            </p:extLst>
          </p:nvPr>
        </p:nvGraphicFramePr>
        <p:xfrm>
          <a:off x="323528" y="2584068"/>
          <a:ext cx="8004497" cy="232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39 CuadroTexto"/>
          <p:cNvSpPr txBox="1"/>
          <p:nvPr/>
        </p:nvSpPr>
        <p:spPr>
          <a:xfrm>
            <a:off x="1752153" y="1969676"/>
            <a:ext cx="56165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de cantidad de jóvenes encarcelados/as </a:t>
            </a:r>
          </a:p>
        </p:txBody>
      </p:sp>
      <p:graphicFrame>
        <p:nvGraphicFramePr>
          <p:cNvPr id="16" name="Gráfico 29"/>
          <p:cNvGraphicFramePr/>
          <p:nvPr>
            <p:extLst>
              <p:ext uri="{D42A27DB-BD31-4B8C-83A1-F6EECF244321}">
                <p14:modId xmlns:p14="http://schemas.microsoft.com/office/powerpoint/2010/main" val="3102596380"/>
              </p:ext>
            </p:extLst>
          </p:nvPr>
        </p:nvGraphicFramePr>
        <p:xfrm>
          <a:off x="-20890" y="1003209"/>
          <a:ext cx="1691680" cy="98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82 CuadroTexto"/>
          <p:cNvSpPr txBox="1">
            <a:spLocks noChangeArrowheads="1"/>
          </p:cNvSpPr>
          <p:nvPr/>
        </p:nvSpPr>
        <p:spPr bwMode="auto">
          <a:xfrm>
            <a:off x="1283320" y="1234415"/>
            <a:ext cx="4368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Los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jóvenes adultos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representan el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3,4%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la población total 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6 CuadroTexto"/>
          <p:cNvSpPr txBox="1">
            <a:spLocks noChangeArrowheads="1"/>
          </p:cNvSpPr>
          <p:nvPr/>
        </p:nvSpPr>
        <p:spPr bwMode="auto">
          <a:xfrm>
            <a:off x="539552" y="5303825"/>
            <a:ext cx="327205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5995973"/>
            <a:ext cx="9144000" cy="854877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25" name="73 CuadroTexto"/>
          <p:cNvSpPr txBox="1">
            <a:spLocks noChangeArrowheads="1"/>
          </p:cNvSpPr>
          <p:nvPr/>
        </p:nvSpPr>
        <p:spPr bwMode="auto">
          <a:xfrm>
            <a:off x="14230" y="6125815"/>
            <a:ext cx="91297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Durante 2017 se redujo un 8% la cifra de jóvenes encarcelados/as.  Se trata del único segmento que muestra un comportamiento contrario al de la población general.      </a:t>
            </a:r>
            <a:endParaRPr lang="es-AR" sz="17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>
            <a:off x="611561" y="4997181"/>
            <a:ext cx="7632847" cy="255144"/>
            <a:chOff x="538022" y="4765790"/>
            <a:chExt cx="7703109" cy="289890"/>
          </a:xfrm>
        </p:grpSpPr>
        <p:sp>
          <p:nvSpPr>
            <p:cNvPr id="23" name="22 CuadroTexto"/>
            <p:cNvSpPr txBox="1"/>
            <p:nvPr/>
          </p:nvSpPr>
          <p:spPr>
            <a:xfrm>
              <a:off x="1132159" y="4765790"/>
              <a:ext cx="7108972" cy="2898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38022" y="4766316"/>
              <a:ext cx="594137" cy="288494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4427984" y="3903439"/>
            <a:ext cx="3646445" cy="461665"/>
          </a:xfrm>
          <a:prstGeom prst="rect">
            <a:avLst/>
          </a:prstGeom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Variación interanual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-37 personas: </a:t>
            </a:r>
            <a:r>
              <a:rPr lang="es-MX" sz="1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465180"/>
              </p:ext>
            </p:extLst>
          </p:nvPr>
        </p:nvGraphicFramePr>
        <p:xfrm>
          <a:off x="4863745" y="1937170"/>
          <a:ext cx="3866728" cy="277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961484"/>
              </p:ext>
            </p:extLst>
          </p:nvPr>
        </p:nvGraphicFramePr>
        <p:xfrm>
          <a:off x="-900608" y="1959815"/>
          <a:ext cx="5165977" cy="277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35 Rectángulo"/>
          <p:cNvSpPr/>
          <p:nvPr/>
        </p:nvSpPr>
        <p:spPr>
          <a:xfrm>
            <a:off x="35496" y="5733256"/>
            <a:ext cx="9036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Los jóvenes se encuentran encarcelados principalmente en el Complejo Penitenciario para Jóvenes Adultos de Marcos Paz (CPFJA). La proporción de mujeres en esta franja etaria (18-21) años es mayor a la que representa en la población total (7,7%). </a:t>
            </a:r>
          </a:p>
        </p:txBody>
      </p:sp>
      <p:sp>
        <p:nvSpPr>
          <p:cNvPr id="35842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jóvenes adultos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9" name="44 CuadroTexto"/>
          <p:cNvSpPr txBox="1">
            <a:spLocks noChangeArrowheads="1"/>
          </p:cNvSpPr>
          <p:nvPr/>
        </p:nvSpPr>
        <p:spPr bwMode="auto">
          <a:xfrm>
            <a:off x="781936" y="1506468"/>
            <a:ext cx="2975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Distribución según género</a:t>
            </a:r>
            <a:endParaRPr lang="es-A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0" name="45 CuadroTexto"/>
          <p:cNvSpPr txBox="1">
            <a:spLocks noChangeArrowheads="1"/>
          </p:cNvSpPr>
          <p:nvPr/>
        </p:nvSpPr>
        <p:spPr bwMode="auto">
          <a:xfrm>
            <a:off x="6022111" y="4778152"/>
            <a:ext cx="16081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9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Base: </a:t>
            </a:r>
            <a:r>
              <a:rPr lang="es-MX" sz="9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408 jóvenes </a:t>
            </a:r>
            <a:r>
              <a:rPr lang="es-MX" sz="9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adultos</a:t>
            </a:r>
            <a:endParaRPr lang="es-AR" sz="9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1" name="46 CuadroTexto"/>
          <p:cNvSpPr txBox="1">
            <a:spLocks noChangeArrowheads="1"/>
          </p:cNvSpPr>
          <p:nvPr/>
        </p:nvSpPr>
        <p:spPr bwMode="auto">
          <a:xfrm>
            <a:off x="1426890" y="4806727"/>
            <a:ext cx="164019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9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Base: </a:t>
            </a:r>
            <a:r>
              <a:rPr lang="es-MX" sz="9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408  jóvenes </a:t>
            </a:r>
            <a:r>
              <a:rPr lang="es-MX" sz="9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adultos</a:t>
            </a:r>
            <a:endParaRPr lang="es-AR" sz="9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2" name="47 CuadroTexto"/>
          <p:cNvSpPr txBox="1">
            <a:spLocks noChangeArrowheads="1"/>
          </p:cNvSpPr>
          <p:nvPr/>
        </p:nvSpPr>
        <p:spPr bwMode="auto">
          <a:xfrm>
            <a:off x="4572000" y="1547772"/>
            <a:ext cx="39320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Unidades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alojamiento</a:t>
            </a:r>
            <a:endParaRPr lang="es-A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6 CuadroTexto"/>
          <p:cNvSpPr txBox="1">
            <a:spLocks noChangeArrowheads="1"/>
          </p:cNvSpPr>
          <p:nvPr/>
        </p:nvSpPr>
        <p:spPr bwMode="auto">
          <a:xfrm>
            <a:off x="2843808" y="5229200"/>
            <a:ext cx="3648756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9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</a:t>
            </a:r>
            <a:endParaRPr lang="es-AR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5742400"/>
            <a:ext cx="9144000" cy="1109159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7596336" y="4174948"/>
            <a:ext cx="1304164" cy="585084"/>
          </a:xfrm>
          <a:prstGeom prst="wedgeRoundRectCallout">
            <a:avLst>
              <a:gd name="adj1" fmla="val -30265"/>
              <a:gd name="adj2" fmla="val -85158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Otros con menos de 1%: </a:t>
            </a:r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Unidad 31, CPF I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Ezeiza</a:t>
            </a:r>
            <a:endParaRPr lang="es-A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116632"/>
            <a:ext cx="7823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rgbClr val="FF66CC"/>
                </a:solidFill>
                <a:latin typeface="Century Gothic" panose="020B0502020202020204" pitchFamily="34" charset="0"/>
                <a:ea typeface="+mn-ea"/>
                <a:cs typeface="Arial"/>
              </a:rPr>
              <a:t>Objetivos</a:t>
            </a:r>
            <a:endParaRPr lang="es-AR" sz="3600" b="1" dirty="0">
              <a:solidFill>
                <a:srgbClr val="FF66CC"/>
              </a:solidFill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7446" y="1313656"/>
            <a:ext cx="8351018" cy="44196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Se espera que estos reportes colaboren en la difusión de la información recibida directamente desde el SPF y sirvan de herramienta de análisis para las diversas líneas de acción/intervención de la Procuraduría.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17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Objetivos específicos: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1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Difundir datos actualizados sobre la cantidad, distribución y evolución de la población penal.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s-MX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Conocer su composición de acuerdo a variables socio-demográficas y relativas a las situaciones procesales.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s-MX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Observar cómo se plasman ciertos criterios judiciales sobre la población encarcelada. 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s-MX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Focalizar en características específicas de colectivos vulnerables (mujeres, niños con sus madres, jóvenes adultos, personas trans).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s-MX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Reconstruir la cantidad de detenidos/as a disposición de la justicia federal alojados en los principales sistemas penitenciarios provinciales (fuera del SPF) y su composición demográfica y procesal.   </a:t>
            </a:r>
          </a:p>
        </p:txBody>
      </p:sp>
      <p:cxnSp>
        <p:nvCxnSpPr>
          <p:cNvPr id="6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"/>
          <p:cNvSpPr/>
          <p:nvPr/>
        </p:nvSpPr>
        <p:spPr>
          <a:xfrm>
            <a:off x="71500" y="6165304"/>
            <a:ext cx="900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Dentro del conjunto de jóvenes detenidos/as desciende durante 2017 la proporción de encarcelados sin condena firme. </a:t>
            </a:r>
          </a:p>
        </p:txBody>
      </p:sp>
      <p:sp>
        <p:nvSpPr>
          <p:cNvPr id="35842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Foco en jóvenes adultos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757351"/>
              </p:ext>
            </p:extLst>
          </p:nvPr>
        </p:nvGraphicFramePr>
        <p:xfrm>
          <a:off x="467866" y="1796778"/>
          <a:ext cx="3888110" cy="23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688240"/>
              </p:ext>
            </p:extLst>
          </p:nvPr>
        </p:nvGraphicFramePr>
        <p:xfrm>
          <a:off x="4932040" y="1834878"/>
          <a:ext cx="3485405" cy="23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75665"/>
              </p:ext>
            </p:extLst>
          </p:nvPr>
        </p:nvGraphicFramePr>
        <p:xfrm>
          <a:off x="728279" y="4352011"/>
          <a:ext cx="5416424" cy="877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6648"/>
                <a:gridCol w="416648"/>
                <a:gridCol w="416648"/>
                <a:gridCol w="416648"/>
                <a:gridCol w="416648"/>
                <a:gridCol w="416648"/>
                <a:gridCol w="416648"/>
                <a:gridCol w="416648"/>
                <a:gridCol w="416648"/>
                <a:gridCol w="416648"/>
                <a:gridCol w="416648"/>
                <a:gridCol w="416648"/>
                <a:gridCol w="416648"/>
              </a:tblGrid>
              <a:tr h="238372">
                <a:tc gridSpan="13"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Jóvenes adultos/as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encarcelados/as preventivamente</a:t>
                      </a:r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7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Dic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´16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Ene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Feb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Abr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’</a:t>
                      </a:r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May</a:t>
                      </a:r>
                      <a:endParaRPr lang="es-MX" sz="9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Jun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Jul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es-MX" sz="9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Sep</a:t>
                      </a:r>
                      <a:endParaRPr lang="es-MX" sz="9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Oct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Nov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Dic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´17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</a:tr>
              <a:tr h="2383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77%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82%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81%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81%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23" marB="45723" anchor="ctr"/>
                </a:tc>
              </a:tr>
            </a:tbl>
          </a:graphicData>
        </a:graphic>
      </p:graphicFrame>
      <p:sp>
        <p:nvSpPr>
          <p:cNvPr id="11" name="16 CuadroTexto"/>
          <p:cNvSpPr txBox="1">
            <a:spLocks noChangeArrowheads="1"/>
          </p:cNvSpPr>
          <p:nvPr/>
        </p:nvSpPr>
        <p:spPr bwMode="auto">
          <a:xfrm>
            <a:off x="654576" y="5574432"/>
            <a:ext cx="364875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900" dirty="0">
                <a:latin typeface="Century Gothic" panose="020B0502020202020204" pitchFamily="34" charset="0"/>
                <a:cs typeface="Arial" panose="020B0604020202020204" pitchFamily="34" charset="0"/>
              </a:rPr>
              <a:t>Fuente: Partes semanales enviados por el SPF. </a:t>
            </a:r>
            <a:r>
              <a:rPr lang="es-MX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Diciembre 2017.</a:t>
            </a:r>
            <a:endParaRPr lang="es-AR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83 CuadroTexto"/>
          <p:cNvSpPr txBox="1"/>
          <p:nvPr/>
        </p:nvSpPr>
        <p:spPr>
          <a:xfrm>
            <a:off x="728275" y="1148706"/>
            <a:ext cx="3154363" cy="430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Situación procesal general  vs.                                            Situación procesal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jóvenes adultos (%)</a:t>
            </a:r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3" name="87 CuadroTexto"/>
          <p:cNvSpPr txBox="1"/>
          <p:nvPr/>
        </p:nvSpPr>
        <p:spPr>
          <a:xfrm>
            <a:off x="5220072" y="1186806"/>
            <a:ext cx="2592536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Jurisdicción general vs.                    Jurisdicción jóvenes adultos (%)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0" y="6150318"/>
            <a:ext cx="9144000" cy="706491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cxnSp>
        <p:nvCxnSpPr>
          <p:cNvPr id="15" name="Conector recto 8"/>
          <p:cNvCxnSpPr/>
          <p:nvPr/>
        </p:nvCxnSpPr>
        <p:spPr>
          <a:xfrm>
            <a:off x="251520" y="836712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884368" y="2249082"/>
            <a:ext cx="1008112" cy="553998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Century Gothic" panose="020B0502020202020204" pitchFamily="34" charset="0"/>
              </a:rPr>
              <a:t>84,6% sin condena firme (N:104)</a:t>
            </a:r>
            <a:endParaRPr lang="es-AR" sz="1000" dirty="0">
              <a:latin typeface="Century Gothic" panose="020B0502020202020204" pitchFamily="34" charset="0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7812608" y="1978894"/>
            <a:ext cx="288032" cy="288032"/>
          </a:xfrm>
          <a:prstGeom prst="rightArrow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7884368" y="3163034"/>
            <a:ext cx="1008112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Century Gothic" panose="020B0502020202020204" pitchFamily="34" charset="0"/>
              </a:rPr>
              <a:t>75% </a:t>
            </a:r>
            <a:r>
              <a:rPr lang="es-MX" sz="1000" dirty="0">
                <a:latin typeface="Century Gothic" panose="020B0502020202020204" pitchFamily="34" charset="0"/>
              </a:rPr>
              <a:t>sin condena firme </a:t>
            </a:r>
            <a:r>
              <a:rPr lang="es-MX" sz="1000" dirty="0" smtClean="0">
                <a:latin typeface="Century Gothic" panose="020B0502020202020204" pitchFamily="34" charset="0"/>
              </a:rPr>
              <a:t>(N: 285)</a:t>
            </a:r>
            <a:endParaRPr lang="es-AR" sz="1000" dirty="0">
              <a:latin typeface="Century Gothic" panose="020B0502020202020204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7812608" y="2881511"/>
            <a:ext cx="288032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66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8334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914" name="30 CuadroTexto"/>
          <p:cNvSpPr txBox="1">
            <a:spLocks noChangeArrowheads="1"/>
          </p:cNvSpPr>
          <p:nvPr/>
        </p:nvSpPr>
        <p:spPr bwMode="auto">
          <a:xfrm>
            <a:off x="468313" y="2867452"/>
            <a:ext cx="81361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II. Personas privadas de libertad </a:t>
            </a:r>
            <a:r>
              <a:rPr lang="es-MX" sz="3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 orden de la </a:t>
            </a:r>
            <a:r>
              <a:rPr lang="es-MX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justicia federal o nacional en establecimientos provinciales.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468313" y="4437063"/>
            <a:ext cx="84963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395536" y="1484784"/>
            <a:ext cx="828015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Como se menciona al inicio del reporte, la información presentada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primer módulo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corresponde a la situación de los/as detenidos/as que, independientemente del fuero o jurisdicción de su disposición judicial, se alojan en establecimientos del SPF.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Este universo no incluye a la totalidad de los presos federales, ya que el SPF no contabiliza en sus partes los datos vinculados a detenidos bajo jurisdicción federal o nacional que son alojados en cárceles provinciales, institutos penales para personas menores de edad, comisarías, escuadrones de gendarmería u otras fuerzas, ya sea provinciales o nacionales.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los fines de continuar conociendo las diversas situaciones en las que se encuentran los detenidos a disposición de la justicia federal o nacional en dependencias distintas de las del SPF, se solicita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mensualmente </a:t>
            </a:r>
            <a:r>
              <a:rPr lang="es-MX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 información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los Fiscales Federales Coordinadores de distrito en las provincias que -de acuerdo a la última información pública disponible- concentraban la mayor cantidad de detenidos/as federales en establecimientos provinciales.   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467544" y="188640"/>
            <a:ext cx="782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4000" b="1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  <a:endParaRPr lang="es-AR" sz="4000" b="1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8"/>
          <p:cNvCxnSpPr/>
          <p:nvPr/>
        </p:nvCxnSpPr>
        <p:spPr>
          <a:xfrm>
            <a:off x="250825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 txBox="1">
            <a:spLocks/>
          </p:cNvSpPr>
          <p:nvPr/>
        </p:nvSpPr>
        <p:spPr bwMode="auto">
          <a:xfrm>
            <a:off x="254000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Criterios metodológicos</a:t>
            </a:r>
            <a:r>
              <a:rPr lang="es-MX" sz="2400" dirty="0">
                <a:solidFill>
                  <a:srgbClr val="17375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s-MX" sz="2400" dirty="0">
                <a:solidFill>
                  <a:srgbClr val="17375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s-AR" sz="2400" dirty="0">
              <a:solidFill>
                <a:srgbClr val="17375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51520" y="5783263"/>
            <a:ext cx="338455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31575"/>
              </p:ext>
            </p:extLst>
          </p:nvPr>
        </p:nvGraphicFramePr>
        <p:xfrm>
          <a:off x="467542" y="981076"/>
          <a:ext cx="3095900" cy="576028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62692"/>
                <a:gridCol w="866604"/>
                <a:gridCol w="866604"/>
              </a:tblGrid>
              <a:tr h="3312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Detenidos</a:t>
                      </a:r>
                      <a:r>
                        <a:rPr lang="es-MX" sz="900" b="1" u="none" strike="noStrike" baseline="0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 Federales + Nacionales 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29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 smtClean="0">
                          <a:effectLst/>
                          <a:latin typeface="Century Gothic" panose="020B0502020202020204" pitchFamily="34" charset="0"/>
                          <a:cs typeface="Arial" pitchFamily="34" charset="0"/>
                        </a:rPr>
                        <a:t>Provincia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1–Mendoza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460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2–Córdoba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3–Entre Ríos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4-San Juan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5–Santa 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6-Buenos Aires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Chaco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San Luis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Misiones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Catamarca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Tucumán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Salta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Neuquén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La Rioja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Santiago del Estero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Tierra del Fuego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Chubut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Corrientes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Santa Cruz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433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La Pampa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304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1654</a:t>
                      </a:r>
                      <a:endParaRPr lang="es-AR" sz="900" b="1" u="none" strike="noStrike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1595</a:t>
                      </a:r>
                      <a:endParaRPr lang="es-AR" sz="900" b="1" u="none" strike="noStrike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467542" y="1628800"/>
            <a:ext cx="3095900" cy="1512168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100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5995" y="6488955"/>
            <a:ext cx="1797447" cy="252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100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3924300" y="1287626"/>
            <a:ext cx="4680147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información disponible publicada por el Sistema Estadístico sobre Ejecución de la Pena (SNEEP) del Ministerio de Justicia y Derechos Humanos, permitió establecer el dimensionamiento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las principales administraciones provinciales que alojan detenidos a disposición de la Justicia Nacional y Federal.</a:t>
            </a:r>
            <a:endParaRPr lang="es-AR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Atendiendo que en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2015 </a:t>
            </a: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suma de población alojada en las provincias de Córdoba, Mendoza, Entre Ríos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Santa Fe, San Juan y Buenos Aires  </a:t>
            </a: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alcanzaba al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76% </a:t>
            </a: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este universo, se consideró que para establecer una muestra de aproximación significativa sería suficiente solicitar información detallada a estas jurisdicciones respecto de las personas allí detenidas. 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Resulta necesario destacar que </a:t>
            </a:r>
            <a:r>
              <a:rPr lang="es-MX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existen diferencias entre la cantidad de personas detenidas dependientes del fuero federal publicada en el SNEEP 2015 y la información que los referentes de los distritos brindan a </a:t>
            </a:r>
            <a:r>
              <a:rPr lang="es-MX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</a:t>
            </a:r>
            <a:r>
              <a:rPr lang="es-MX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rocuvin mensualmente luego de consultar a sus respectivos servicios penitenciarios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Esta diferencia es notoria en los datos de la provincia de Buenos Aires. </a:t>
            </a:r>
            <a:endParaRPr lang="es-AR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58370" name="30 CuadroTexto"/>
          <p:cNvSpPr txBox="1">
            <a:spLocks noChangeArrowheads="1"/>
          </p:cNvSpPr>
          <p:nvPr/>
        </p:nvSpPr>
        <p:spPr bwMode="auto">
          <a:xfrm>
            <a:off x="467172" y="3060249"/>
            <a:ext cx="8209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32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Síntesis de </a:t>
            </a:r>
            <a:r>
              <a:rPr lang="es-MX" sz="320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resultados</a:t>
            </a:r>
            <a:endParaRPr lang="es-MX" sz="3200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68313" y="3860800"/>
            <a:ext cx="84963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-4515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9" name="CuadroTexto 3"/>
          <p:cNvSpPr txBox="1">
            <a:spLocks noChangeArrowheads="1"/>
          </p:cNvSpPr>
          <p:nvPr/>
        </p:nvSpPr>
        <p:spPr bwMode="auto">
          <a:xfrm>
            <a:off x="251520" y="764704"/>
            <a:ext cx="85473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28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todo el país son </a:t>
            </a:r>
            <a:r>
              <a:rPr lang="es-MX" sz="2800" b="1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13.724</a:t>
            </a:r>
            <a:r>
              <a:rPr lang="es-MX" sz="28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los detenidos/as en el SPF y en los principales establecimientos provinciales, incrementándose un 0,7% respecto del mes anterior. </a:t>
            </a:r>
          </a:p>
          <a:p>
            <a:pPr algn="ctr" eaLnBrk="1" hangingPunct="1"/>
            <a:endParaRPr lang="es-MX" sz="28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sz="28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este conjunto son </a:t>
            </a:r>
            <a:r>
              <a:rPr lang="es-MX" sz="2800" b="1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2.486</a:t>
            </a:r>
            <a:r>
              <a:rPr lang="es-MX" sz="28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las personas privadas de libertad en establecimientos provinciales*  con causas dependientes del fuero federal y </a:t>
            </a:r>
            <a:r>
              <a:rPr lang="es-MX" sz="28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nacional y su </a:t>
            </a:r>
            <a:r>
              <a:rPr lang="es-MX" sz="2800" b="1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crecimiento intermensual ha sido del 2,9%</a:t>
            </a:r>
            <a:r>
              <a:rPr lang="es-MX" sz="28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es-MX" sz="28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MX" sz="2800" b="1" dirty="0" smtClean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MX" sz="3200" b="1" dirty="0" smtClean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(*Se toman las principales provincias, que alojan en su conjunto al 76% de los detenidos/as federales y nacionales fuera del SPF)</a:t>
            </a:r>
            <a:endParaRPr lang="es-ES" sz="12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8"/>
          <p:cNvCxnSpPr/>
          <p:nvPr/>
        </p:nvCxnSpPr>
        <p:spPr>
          <a:xfrm>
            <a:off x="250825" y="90872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418" name="1 Título"/>
          <p:cNvSpPr txBox="1">
            <a:spLocks/>
          </p:cNvSpPr>
          <p:nvPr/>
        </p:nvSpPr>
        <p:spPr bwMode="auto">
          <a:xfrm>
            <a:off x="182563" y="336550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Síntesis 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general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296645"/>
              </p:ext>
            </p:extLst>
          </p:nvPr>
        </p:nvGraphicFramePr>
        <p:xfrm>
          <a:off x="365006" y="1916832"/>
          <a:ext cx="8354064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899592" y="139361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</a:t>
            </a:r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es-MX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personas privadas de libertad dependientes de la justicia federal y/o nacional </a:t>
            </a:r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(alojadas en SPF </a:t>
            </a:r>
            <a:r>
              <a:rPr lang="es-MX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 </a:t>
            </a:r>
            <a:r>
              <a:rPr lang="es-MX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principales provincias </a:t>
            </a:r>
            <a:r>
              <a:rPr lang="es-MX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 país). </a:t>
            </a:r>
            <a:endParaRPr lang="es-AR" sz="14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330374" y="4931876"/>
            <a:ext cx="8274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Calculo realizado para dimensionar los/as detenidos/as federales y nacionales: </a:t>
            </a:r>
          </a:p>
          <a:p>
            <a:pPr eaLnBrk="1" hangingPunct="1"/>
            <a:r>
              <a:rPr lang="es-AR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13.749 = Establecimientos </a:t>
            </a:r>
            <a:r>
              <a:rPr lang="es-AR" sz="9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 SPF </a:t>
            </a:r>
            <a:r>
              <a:rPr lang="es-AR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(11.896) </a:t>
            </a:r>
            <a:r>
              <a:rPr lang="es-AR" sz="9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Detenidos Provinciales </a:t>
            </a:r>
            <a:r>
              <a:rPr lang="es-AR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(633) </a:t>
            </a:r>
            <a:r>
              <a:rPr lang="es-AR" sz="9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 Mendoza, Entre Ríos, Córdoba, Sta. Fe, San Juan y Buenos Aires </a:t>
            </a:r>
            <a:r>
              <a:rPr lang="es-AR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(2486</a:t>
            </a:r>
            <a:r>
              <a:rPr lang="es-AR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s-AR" sz="9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63475" y="5861471"/>
            <a:ext cx="8801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Continúa en alza la cantidad de personas cuyas causas se encuentran a disposición de juzgados y/o tribunales federales o nacionales alojadas en establecimientos del SPF y de las principales provincias del país.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" y="5808567"/>
            <a:ext cx="9144000" cy="1036708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solidFill>
                <a:srgbClr val="8064A2">
                  <a:lumMod val="75000"/>
                </a:srgb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458022" y="4568382"/>
            <a:ext cx="8002411" cy="233439"/>
            <a:chOff x="599249" y="4771787"/>
            <a:chExt cx="7841367" cy="301394"/>
          </a:xfrm>
        </p:grpSpPr>
        <p:sp>
          <p:nvSpPr>
            <p:cNvPr id="13" name="12 CuadroTexto"/>
            <p:cNvSpPr txBox="1"/>
            <p:nvPr/>
          </p:nvSpPr>
          <p:spPr>
            <a:xfrm>
              <a:off x="1243609" y="4771787"/>
              <a:ext cx="7197007" cy="29802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99249" y="4775152"/>
              <a:ext cx="644360" cy="298029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5519140" y="2996952"/>
            <a:ext cx="2858696" cy="538609"/>
          </a:xfrm>
          <a:prstGeom prst="rect">
            <a:avLst/>
          </a:prstGeom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Variación interanual:</a:t>
            </a:r>
          </a:p>
          <a:p>
            <a:pPr algn="ctr"/>
            <a:endParaRPr lang="es-MX" sz="5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+101 personas </a:t>
            </a: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+ 0,7%</a:t>
            </a:r>
          </a:p>
        </p:txBody>
      </p:sp>
    </p:spTree>
    <p:extLst>
      <p:ext uri="{BB962C8B-B14F-4D97-AF65-F5344CB8AC3E}">
        <p14:creationId xmlns:p14="http://schemas.microsoft.com/office/powerpoint/2010/main" val="38129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 txBox="1">
            <a:spLocks/>
          </p:cNvSpPr>
          <p:nvPr/>
        </p:nvSpPr>
        <p:spPr bwMode="auto">
          <a:xfrm>
            <a:off x="254347" y="260648"/>
            <a:ext cx="6765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0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de la población en </a:t>
            </a:r>
            <a:r>
              <a:rPr lang="es-MX" sz="20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provincias</a:t>
            </a:r>
            <a:endParaRPr lang="es-AR" sz="20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37690"/>
              </p:ext>
            </p:extLst>
          </p:nvPr>
        </p:nvGraphicFramePr>
        <p:xfrm>
          <a:off x="251518" y="1484784"/>
          <a:ext cx="8496945" cy="410445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12609"/>
                <a:gridCol w="494856"/>
                <a:gridCol w="615790"/>
                <a:gridCol w="615790"/>
                <a:gridCol w="615790"/>
                <a:gridCol w="615790"/>
                <a:gridCol w="615790"/>
                <a:gridCol w="615790"/>
                <a:gridCol w="615790"/>
                <a:gridCol w="615790"/>
                <a:gridCol w="615790"/>
                <a:gridCol w="615790"/>
                <a:gridCol w="615790"/>
                <a:gridCol w="615790"/>
              </a:tblGrid>
              <a:tr h="2027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</a:tr>
              <a:tr h="5407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Provincia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Dic.</a:t>
                      </a:r>
                      <a:endParaRPr lang="es-A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Ene. 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Feb. 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Mar.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Abr. 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err="1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Jun</a:t>
                      </a:r>
                      <a:r>
                        <a:rPr lang="es-AR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000" b="1" i="0" u="none" strike="noStrike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Jul.</a:t>
                      </a: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Ago.</a:t>
                      </a: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Sep.</a:t>
                      </a: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Oct.</a:t>
                      </a: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Nov. </a:t>
                      </a:r>
                    </a:p>
                  </a:txBody>
                  <a:tcPr marL="0" marR="0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Dic.</a:t>
                      </a:r>
                    </a:p>
                  </a:txBody>
                  <a:tcPr marL="0" marR="0" marT="9525" marB="0" anchor="ctr" anchorCtr="1"/>
                </a:tc>
              </a:tr>
              <a:tr h="4619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Mendoza</a:t>
                      </a:r>
                      <a:r>
                        <a:rPr lang="es-AR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(1)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458</a:t>
                      </a:r>
                      <a:endParaRPr lang="es-A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458*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635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635*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679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679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679*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667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676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676*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699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699*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4619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Entre Ríos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337</a:t>
                      </a:r>
                      <a:endParaRPr lang="es-A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335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339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381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396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422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435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442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446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00" b="1" i="0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445</a:t>
                      </a:r>
                      <a:endParaRPr lang="es-AR" sz="1000" b="1" i="0" u="none" strike="noStrike" kern="1200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4619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Córdoba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180*</a:t>
                      </a:r>
                      <a:endParaRPr lang="es-AR" sz="1000" b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179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201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205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216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215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215*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215*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212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221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232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238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52014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Santa Fe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199*</a:t>
                      </a:r>
                      <a:endParaRPr lang="es-AR" sz="1000" b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199*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243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251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262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285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293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309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354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391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391*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kern="1200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434</a:t>
                      </a: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000" b="1" u="none" strike="noStrike" kern="1200" dirty="0" smtClean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4850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San Juan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s-A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198*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198*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198*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216*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216*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233*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233*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233*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4850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Bs. As.</a:t>
                      </a:r>
                      <a:r>
                        <a:rPr lang="es-MX" sz="10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338*</a:t>
                      </a:r>
                      <a:endParaRPr lang="es-A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387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392*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392*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336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4850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1710</a:t>
                      </a:r>
                      <a:endParaRPr lang="es-AR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1758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2097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2168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2191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2227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2324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2275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2415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2486</a:t>
                      </a:r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1" i="0" u="none" strike="noStrike" dirty="0">
                        <a:solidFill>
                          <a:srgbClr val="17375E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59399" name="2 Marcador de contenido"/>
          <p:cNvSpPr txBox="1">
            <a:spLocks/>
          </p:cNvSpPr>
          <p:nvPr/>
        </p:nvSpPr>
        <p:spPr bwMode="auto">
          <a:xfrm>
            <a:off x="251520" y="6346471"/>
            <a:ext cx="7843838" cy="4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(*) Al no contarse con los reportes actualizados, se publicaban los registros de los meses </a:t>
            </a:r>
            <a:r>
              <a:rPr lang="es-MX" sz="8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precedentes.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(1) Debe tenerse en cuenta que en Mendoza se incluyen a los detenidos bajo prisión domiciliaria, los cuales no son contabilizados en las restantes provincias. Considerando solo aquellos detenidos alojados en establecimientos provinciales.</a:t>
            </a:r>
            <a:endParaRPr lang="es-AR" sz="8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124113" y="1691283"/>
            <a:ext cx="601106" cy="388843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cxnSp>
        <p:nvCxnSpPr>
          <p:cNvPr id="7" name="Conector recto 8"/>
          <p:cNvCxnSpPr/>
          <p:nvPr/>
        </p:nvCxnSpPr>
        <p:spPr>
          <a:xfrm>
            <a:off x="325434" y="836712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965968" y="5704681"/>
            <a:ext cx="2858696" cy="538609"/>
          </a:xfrm>
          <a:prstGeom prst="rect">
            <a:avLst/>
          </a:prstGeom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Evolución mensual</a:t>
            </a:r>
          </a:p>
          <a:p>
            <a:pPr algn="ctr"/>
            <a:endParaRPr lang="es-MX" sz="5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+71 personas </a:t>
            </a: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MX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+ 2,9%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8002073" y="5513040"/>
            <a:ext cx="440040" cy="176138"/>
          </a:xfrm>
          <a:prstGeom prst="downArrow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25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 Mendoza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1016" y="1196144"/>
            <a:ext cx="7733432" cy="1008720"/>
          </a:xfrm>
          <a:prstGeom prst="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9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A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A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octubre de 2017 </a:t>
            </a:r>
            <a:r>
              <a:rPr lang="es-A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SPM </a:t>
            </a:r>
            <a:r>
              <a:rPr lang="es-A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reporta </a:t>
            </a:r>
            <a:r>
              <a:rPr lang="es-A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699 </a:t>
            </a:r>
            <a:r>
              <a:rPr lang="es-A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personas que dependen de la justicia federal y nacional </a:t>
            </a:r>
            <a:r>
              <a:rPr lang="es-A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privadas </a:t>
            </a:r>
            <a:r>
              <a:rPr lang="es-A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su </a:t>
            </a:r>
            <a:r>
              <a:rPr lang="es-AR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libertad </a:t>
            </a:r>
            <a:r>
              <a:rPr lang="es-A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la provincia </a:t>
            </a:r>
            <a:r>
              <a:rPr lang="es-A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Mendoza. La información </a:t>
            </a:r>
            <a:r>
              <a:rPr lang="es-A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incluye </a:t>
            </a:r>
            <a:r>
              <a:rPr lang="es-A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personas alojadas en dependencias </a:t>
            </a:r>
            <a:r>
              <a:rPr lang="es-A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penitenciarias/alcaidías y </a:t>
            </a:r>
            <a:r>
              <a:rPr lang="es-A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bajo arresto </a:t>
            </a:r>
            <a:r>
              <a:rPr lang="es-A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domiciliario (179). Del total, casi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 de cada 10 se encuentran detenidos/as preventivamente.</a:t>
            </a:r>
            <a:endParaRPr lang="es-AR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757616230"/>
              </p:ext>
            </p:extLst>
          </p:nvPr>
        </p:nvGraphicFramePr>
        <p:xfrm>
          <a:off x="539552" y="2657547"/>
          <a:ext cx="8424936" cy="110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455221" y="2316903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Evolución mensual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131840" y="4641651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género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51520" y="4637875"/>
            <a:ext cx="2755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situación procesal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012160" y="463365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edad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 bwMode="auto">
          <a:xfrm>
            <a:off x="1807917" y="6615664"/>
            <a:ext cx="521235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520 detenidos/as federales y nacionales en establecimientos de la provincia de Mendoza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://www.miradorprovincias.com/img/provincias/mensoza.pn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25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5" t="2168" r="11269" b="4193"/>
          <a:stretch/>
        </p:blipFill>
        <p:spPr bwMode="auto">
          <a:xfrm>
            <a:off x="323528" y="1047588"/>
            <a:ext cx="1139823" cy="15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347174846"/>
              </p:ext>
            </p:extLst>
          </p:nvPr>
        </p:nvGraphicFramePr>
        <p:xfrm>
          <a:off x="204166" y="4774180"/>
          <a:ext cx="2662385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604630181"/>
              </p:ext>
            </p:extLst>
          </p:nvPr>
        </p:nvGraphicFramePr>
        <p:xfrm>
          <a:off x="3159289" y="4774180"/>
          <a:ext cx="2348815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21 CuadroTexto"/>
          <p:cNvSpPr txBox="1"/>
          <p:nvPr/>
        </p:nvSpPr>
        <p:spPr>
          <a:xfrm>
            <a:off x="6021705" y="5435932"/>
            <a:ext cx="2726759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9 personas menores de 21 años</a:t>
            </a:r>
            <a:endParaRPr lang="es-AR" sz="1200" b="1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6" name="2 Marcador de contenido"/>
          <p:cNvSpPr txBox="1">
            <a:spLocks/>
          </p:cNvSpPr>
          <p:nvPr/>
        </p:nvSpPr>
        <p:spPr bwMode="auto">
          <a:xfrm>
            <a:off x="874116" y="4126875"/>
            <a:ext cx="7802339" cy="1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(*) Al no contarse con los reportes actualizados, se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publican </a:t>
            </a:r>
            <a:r>
              <a:rPr lang="es-MX" sz="800" dirty="0">
                <a:latin typeface="Century Gothic" panose="020B0502020202020204" pitchFamily="34" charset="0"/>
                <a:cs typeface="Arial" panose="020B0604020202020204" pitchFamily="34" charset="0"/>
              </a:rPr>
              <a:t>los registros de los meses </a:t>
            </a: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precedentes.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[*] Se espera corroborar la totalidad de personas detenidas bajo prisión domiciliaria debido a que es un dato con alta fluctuación en los últimos meses. 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766615" y="3845867"/>
            <a:ext cx="7837834" cy="253916"/>
            <a:chOff x="665336" y="4765483"/>
            <a:chExt cx="7773359" cy="317343"/>
          </a:xfrm>
        </p:grpSpPr>
        <p:sp>
          <p:nvSpPr>
            <p:cNvPr id="30" name="29 CuadroTexto"/>
            <p:cNvSpPr txBox="1"/>
            <p:nvPr/>
          </p:nvSpPr>
          <p:spPr>
            <a:xfrm>
              <a:off x="1797039" y="4765483"/>
              <a:ext cx="6641656" cy="31734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65336" y="4765483"/>
              <a:ext cx="1131702" cy="317343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cxnSp>
        <p:nvCxnSpPr>
          <p:cNvPr id="5" name="4 Conector recto"/>
          <p:cNvCxnSpPr/>
          <p:nvPr/>
        </p:nvCxnSpPr>
        <p:spPr>
          <a:xfrm flipV="1">
            <a:off x="-252536" y="-99392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98527"/>
              </p:ext>
            </p:extLst>
          </p:nvPr>
        </p:nvGraphicFramePr>
        <p:xfrm>
          <a:off x="3419872" y="2928726"/>
          <a:ext cx="4848918" cy="3320746"/>
        </p:xfrm>
        <a:graphic>
          <a:graphicData uri="http://schemas.openxmlformats.org/drawingml/2006/table">
            <a:tbl>
              <a:tblPr firstRow="1" lastRow="1">
                <a:tableStyleId>{E269D01E-BC32-4049-B463-5C60D7B0CCD2}</a:tableStyleId>
              </a:tblPr>
              <a:tblGrid>
                <a:gridCol w="2810966"/>
                <a:gridCol w="983839"/>
                <a:gridCol w="1054113"/>
              </a:tblGrid>
              <a:tr h="366730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Establecimiento</a:t>
                      </a:r>
                      <a:endParaRPr lang="es-AR" sz="1200" b="1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Cantidad</a:t>
                      </a:r>
                      <a:endParaRPr lang="es-AR" sz="1200" b="1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</a:t>
                      </a:r>
                      <a:endParaRPr lang="es-AR" sz="1200" b="1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72000" marT="36000" marB="36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Complejo Nº I – Boulogne Sur </a:t>
                      </a:r>
                      <a:r>
                        <a:rPr lang="es-AR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Mer</a:t>
                      </a:r>
                      <a:endParaRPr lang="es-AR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41,3%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Complejo Nº II – San Felipe</a:t>
                      </a:r>
                      <a:endParaRPr lang="es-AR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22,9%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Complejo Nº IV – San Rafael</a:t>
                      </a:r>
                      <a:endParaRPr lang="es-AR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14,4%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Complejo Nº III – Almafuerte</a:t>
                      </a:r>
                      <a:endParaRPr lang="es-AR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8,5%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III – Penal de Mujeres</a:t>
                      </a:r>
                      <a:endParaRPr lang="es-AR" sz="12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6,9%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VII – Penal de mujeres</a:t>
                      </a:r>
                      <a:endParaRPr lang="es-AR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3,3%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Unidad IV. Colonia penal</a:t>
                      </a:r>
                      <a:endParaRPr lang="es-AR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1,7%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Unidad VI. Jóvenes Adultos</a:t>
                      </a:r>
                      <a:endParaRPr lang="es-AR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AR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AR" sz="1200" b="1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520</a:t>
                      </a:r>
                      <a:endParaRPr lang="es-AR" sz="1200" b="1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r>
                        <a:rPr lang="es-AR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s-AR" sz="1200" b="1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25438" y="1343670"/>
            <a:ext cx="8207001" cy="1077218"/>
          </a:xfrm>
          <a:prstGeom prst="rect">
            <a:avLst/>
          </a:prstGeom>
          <a:ln w="19050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Los complejos penitenciarios N° I y II -Boulogne Sur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Mer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y San Felipe  respectivamente- alojan a 6 de cada 10 detenidos dependientes de la justicia federal y nacional en establecimientos de la provincia de Mendoza. Le sigue en importancia el </a:t>
            </a:r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Complejo Nº </a:t>
            </a:r>
            <a:r>
              <a:rPr 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IV </a:t>
            </a:r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San </a:t>
            </a:r>
            <a:r>
              <a:rPr lang="es-A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Rafael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25204" y="3284984"/>
            <a:ext cx="5472610" cy="64807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sz="1400" b="1" dirty="0" smtClean="0">
                <a:solidFill>
                  <a:srgbClr val="FF66CC"/>
                </a:solidFill>
                <a:latin typeface="Century Gothic" panose="020B0502020202020204" pitchFamily="34" charset="0"/>
              </a:rPr>
              <a:t>       64,2%</a:t>
            </a:r>
            <a:endParaRPr lang="es-AR" b="1" dirty="0">
              <a:solidFill>
                <a:srgbClr val="FF66C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79512" y="6597352"/>
            <a:ext cx="7941182" cy="27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Fuente: Parte de población penal enviado por el SPM. Octubre 2017.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538529163"/>
              </p:ext>
            </p:extLst>
          </p:nvPr>
        </p:nvGraphicFramePr>
        <p:xfrm>
          <a:off x="107503" y="3068960"/>
          <a:ext cx="4324349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echa a la derecha con bandas 2"/>
          <p:cNvSpPr/>
          <p:nvPr/>
        </p:nvSpPr>
        <p:spPr>
          <a:xfrm>
            <a:off x="2627784" y="3847703"/>
            <a:ext cx="432048" cy="432048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 Mendoza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-252536" y="-99392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3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323528" y="116632"/>
            <a:ext cx="782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3600" b="1" dirty="0">
                <a:solidFill>
                  <a:srgbClr val="FF66CC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Metodología</a:t>
            </a:r>
            <a:endParaRPr lang="es-AR" sz="3600" b="1" dirty="0">
              <a:solidFill>
                <a:srgbClr val="FF66CC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76672" y="1196752"/>
            <a:ext cx="8327776" cy="378777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 información contenida en estos reportes toma como fuente los partes semanales enviados por el SPF a Procuvin, que son luego sistematizados y procesados por el Área de Análisis e Investigación Interdisciplinaria.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El parte tomado para elaborar cada informe se corresponde al de la </a:t>
            </a:r>
            <a:r>
              <a:rPr lang="es-MX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última semana de cada mes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 Esta decisión se sustenta en representar el último dato del período mensual,  considerando que la población alojada es un dato variable.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Los partes enviados por el SPF son elaborados por su área de estadísticas en base a la información que le remite cada unidad penitenciaria, como consecuencia de ello, se asume que pueden existir omisiones o inexactitudes.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Las cifras presentadas corresponden a personas alojadas en unidades del SPF. Esto no constituye el universo total de los presos federales, debido a que el SPF no incluye en su reporte la información referida a detenidos bajo jurisdicción federal y nacional alojados en cárceles provinciales (por ejemplo en Mendoza, Córdoba, Santa Fe, etc.) o institutos penales para personas menores de edad y/o otros dispositivos tales como escuadrones de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Gendarmería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que alojan detenidos,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clínicas psiquiátricas, etc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 los fines de ampliar la información respecto de este universo de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personas detenidas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 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solicita a los Fiscales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los principales distritos que alojan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presos federales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que provean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mensualmente información sobre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cantidad de personas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detenidas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en dependencias provinciales. </a:t>
            </a:r>
            <a:r>
              <a:rPr lang="es-MX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Ello se analizará en la segunda parte de este reporte. 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Entre Ríos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04087" y="1196752"/>
            <a:ext cx="7384337" cy="1135868"/>
          </a:xfrm>
          <a:prstGeom prst="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9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s-MX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cifra de personas detenidas a disposición de la justicia federal en la provincia creció un 32% respecto de diciembre de 2016. </a:t>
            </a:r>
          </a:p>
          <a:p>
            <a:pPr algn="just"/>
            <a:endParaRPr lang="es-MX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trata de una suba muy pronunciada siendo actualmente 445 las personas detenidas en las cárceles provinciales. 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AR" sz="13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919607632"/>
              </p:ext>
            </p:extLst>
          </p:nvPr>
        </p:nvGraphicFramePr>
        <p:xfrm>
          <a:off x="827584" y="2724444"/>
          <a:ext cx="7920879" cy="132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25206324"/>
              </p:ext>
            </p:extLst>
          </p:nvPr>
        </p:nvGraphicFramePr>
        <p:xfrm>
          <a:off x="0" y="4803506"/>
          <a:ext cx="2916591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3062795" y="453554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género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208242169"/>
              </p:ext>
            </p:extLst>
          </p:nvPr>
        </p:nvGraphicFramePr>
        <p:xfrm>
          <a:off x="3024096" y="4755342"/>
          <a:ext cx="2397054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07503" y="4535542"/>
            <a:ext cx="2793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situación procesal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21 CuadroTexto"/>
          <p:cNvSpPr txBox="1"/>
          <p:nvPr/>
        </p:nvSpPr>
        <p:spPr>
          <a:xfrm>
            <a:off x="5940152" y="5321533"/>
            <a:ext cx="2720821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20 personas menores de 21 años</a:t>
            </a:r>
            <a:endParaRPr lang="es-AR" sz="1200" b="1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940152" y="453554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edad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 bwMode="auto">
          <a:xfrm>
            <a:off x="1620894" y="6604044"/>
            <a:ext cx="5404082" cy="2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445 detenidos/as federales en la provincia de Entre Ríos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Provincia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8973" r="10397" b="6404"/>
          <a:stretch/>
        </p:blipFill>
        <p:spPr bwMode="auto">
          <a:xfrm>
            <a:off x="380590" y="991227"/>
            <a:ext cx="1246994" cy="15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2 Marcador de contenido"/>
          <p:cNvSpPr txBox="1">
            <a:spLocks/>
          </p:cNvSpPr>
          <p:nvPr/>
        </p:nvSpPr>
        <p:spPr bwMode="auto">
          <a:xfrm>
            <a:off x="6084168" y="5805264"/>
            <a:ext cx="2304256" cy="2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418 detenidos/as federales en la provincia de Entre Ríos con dato de edad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919545" y="4060651"/>
            <a:ext cx="7459356" cy="255210"/>
            <a:chOff x="538022" y="4765389"/>
            <a:chExt cx="7866135" cy="289962"/>
          </a:xfrm>
        </p:grpSpPr>
        <p:sp>
          <p:nvSpPr>
            <p:cNvPr id="32" name="31 CuadroTexto"/>
            <p:cNvSpPr txBox="1"/>
            <p:nvPr/>
          </p:nvSpPr>
          <p:spPr>
            <a:xfrm>
              <a:off x="1154545" y="4765389"/>
              <a:ext cx="7249612" cy="28849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538022" y="4766859"/>
              <a:ext cx="616523" cy="288492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5519140" y="3225161"/>
            <a:ext cx="2858696" cy="492443"/>
          </a:xfrm>
          <a:prstGeom prst="rect">
            <a:avLst/>
          </a:prstGeom>
          <a:noFill/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Variación interanual:</a:t>
            </a:r>
          </a:p>
          <a:p>
            <a:pPr algn="ctr"/>
            <a:endParaRPr lang="es-MX" sz="4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+108 personas </a:t>
            </a:r>
            <a:r>
              <a:rPr lang="es-MX" sz="11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MX" sz="11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+ 32%</a:t>
            </a:r>
          </a:p>
        </p:txBody>
      </p:sp>
    </p:spTree>
    <p:extLst>
      <p:ext uri="{BB962C8B-B14F-4D97-AF65-F5344CB8AC3E}">
        <p14:creationId xmlns:p14="http://schemas.microsoft.com/office/powerpoint/2010/main" val="34218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44653"/>
              </p:ext>
            </p:extLst>
          </p:nvPr>
        </p:nvGraphicFramePr>
        <p:xfrm>
          <a:off x="1048518" y="2348880"/>
          <a:ext cx="6504381" cy="4128876"/>
        </p:xfrm>
        <a:graphic>
          <a:graphicData uri="http://schemas.openxmlformats.org/drawingml/2006/table">
            <a:tbl>
              <a:tblPr firstRow="1" lastRow="1">
                <a:tableStyleId>{E269D01E-BC32-4049-B463-5C60D7B0CCD2}</a:tableStyleId>
              </a:tblPr>
              <a:tblGrid>
                <a:gridCol w="3624061"/>
                <a:gridCol w="1722268"/>
                <a:gridCol w="1158052"/>
              </a:tblGrid>
              <a:tr h="375694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Establecimiento</a:t>
                      </a:r>
                      <a:endParaRPr lang="es-AR" sz="11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Cantidad</a:t>
                      </a:r>
                      <a:endParaRPr lang="es-AR" sz="11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Porcentaje</a:t>
                      </a:r>
                      <a:endParaRPr lang="es-AR" sz="11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9072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N° 1 - Paraná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191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42,9%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N° 4 - Concepción del Uruguay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13,9%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N° 3 - Concordia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13,9%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N° 6 - Paraná (Mujeres)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9,7%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N° 2 - Gualeguaychú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8,3%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9 - Granja </a:t>
                      </a:r>
                      <a:r>
                        <a:rPr lang="es-A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Gualeguaychú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6,5%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Casa Pre Egreso-Paraná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1,3%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N° 5 - Victoria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1,1%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N°7-Gualeguay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1,1%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Unidad Penal </a:t>
                      </a:r>
                      <a:r>
                        <a:rPr lang="es-MX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N°8  Federal</a:t>
                      </a:r>
                      <a:endParaRPr lang="es-AR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A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1,1%</a:t>
                      </a:r>
                      <a:endParaRPr lang="es-A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46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AR" sz="12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445</a:t>
                      </a:r>
                      <a:endParaRPr lang="es-AR" sz="12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A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611560" y="1268760"/>
            <a:ext cx="7920880" cy="646331"/>
          </a:xfrm>
          <a:prstGeom prst="rect">
            <a:avLst/>
          </a:prstGeom>
          <a:ln w="19050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Unidad Penal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N°1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 la Unidad N°4 de Concepción del Uruguay reúnen a 6 de cada 10 detenidos/as federales alojados en la provincia de Entre Ríos.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7" y="2720000"/>
            <a:ext cx="7344817" cy="708999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b="1" dirty="0" smtClean="0">
                <a:solidFill>
                  <a:srgbClr val="FF66CC"/>
                </a:solidFill>
                <a:latin typeface="Century Gothic" panose="020B0502020202020204" pitchFamily="34" charset="0"/>
              </a:rPr>
              <a:t>56,9%</a:t>
            </a:r>
            <a:endParaRPr lang="es-AR" b="1" dirty="0">
              <a:solidFill>
                <a:srgbClr val="FF66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323528" y="260648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Entre Ríos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23528" y="6594301"/>
            <a:ext cx="794118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Fuente: Parte de población penal enviado por el SPER. Diciembre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3. Córdoba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43608" y="1205970"/>
            <a:ext cx="7447967" cy="938606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just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Durante noviembre la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provincia de Córdoba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reporta una población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238 personas detenidas a disposición de jueces o tribunales federales.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Provinci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3672"/>
            <a:ext cx="1455643" cy="14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538991688"/>
              </p:ext>
            </p:extLst>
          </p:nvPr>
        </p:nvGraphicFramePr>
        <p:xfrm>
          <a:off x="755576" y="2375302"/>
          <a:ext cx="7920879" cy="162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156175" y="217099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Evolución mensual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760610" y="4221088"/>
            <a:ext cx="762781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700" dirty="0">
                <a:latin typeface="Century Gothic" panose="020B0502020202020204" pitchFamily="34" charset="0"/>
                <a:cs typeface="Arial" panose="020B0604020202020204" pitchFamily="34" charset="0"/>
              </a:rPr>
              <a:t>(*) Al no contarse con los reportes actualizados, se </a:t>
            </a:r>
            <a:r>
              <a:rPr lang="es-MX" sz="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publican </a:t>
            </a:r>
            <a:r>
              <a:rPr lang="es-MX" sz="700" dirty="0">
                <a:latin typeface="Century Gothic" panose="020B0502020202020204" pitchFamily="34" charset="0"/>
                <a:cs typeface="Arial" panose="020B0604020202020204" pitchFamily="34" charset="0"/>
              </a:rPr>
              <a:t>los registros de los meses </a:t>
            </a:r>
            <a:r>
              <a:rPr lang="es-MX" sz="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precedentes.</a:t>
            </a:r>
            <a:endParaRPr lang="es-AR" sz="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371210462"/>
              </p:ext>
            </p:extLst>
          </p:nvPr>
        </p:nvGraphicFramePr>
        <p:xfrm>
          <a:off x="390203" y="4824123"/>
          <a:ext cx="2655057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3164607" y="453554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género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201224423"/>
              </p:ext>
            </p:extLst>
          </p:nvPr>
        </p:nvGraphicFramePr>
        <p:xfrm>
          <a:off x="3258325" y="4774180"/>
          <a:ext cx="2262677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10184" y="4535542"/>
            <a:ext cx="2746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situación procesal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21 CuadroTexto"/>
          <p:cNvSpPr txBox="1"/>
          <p:nvPr/>
        </p:nvSpPr>
        <p:spPr>
          <a:xfrm>
            <a:off x="5955635" y="5393541"/>
            <a:ext cx="2463932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1 persona menor de 21 años</a:t>
            </a:r>
            <a:endParaRPr lang="es-AR" sz="1200" b="1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857478" y="453554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edad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 bwMode="auto">
          <a:xfrm>
            <a:off x="683568" y="6594301"/>
            <a:ext cx="565262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238 detenidos/as federales en la provincia de Córdoba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760611" y="3996715"/>
            <a:ext cx="7627814" cy="255362"/>
            <a:chOff x="543330" y="4728793"/>
            <a:chExt cx="8003106" cy="402868"/>
          </a:xfrm>
        </p:grpSpPr>
        <p:sp>
          <p:nvSpPr>
            <p:cNvPr id="33" name="32 CuadroTexto"/>
            <p:cNvSpPr txBox="1"/>
            <p:nvPr/>
          </p:nvSpPr>
          <p:spPr>
            <a:xfrm>
              <a:off x="1897962" y="4728793"/>
              <a:ext cx="6648474" cy="4005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543330" y="4731074"/>
              <a:ext cx="1354632" cy="400587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cxnSp>
        <p:nvCxnSpPr>
          <p:cNvPr id="19" name="18 Conector recto"/>
          <p:cNvCxnSpPr/>
          <p:nvPr/>
        </p:nvCxnSpPr>
        <p:spPr>
          <a:xfrm flipV="1">
            <a:off x="-252536" y="-99392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1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3. Córdoba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02532"/>
              </p:ext>
            </p:extLst>
          </p:nvPr>
        </p:nvGraphicFramePr>
        <p:xfrm>
          <a:off x="991950" y="2204864"/>
          <a:ext cx="7008435" cy="3752888"/>
        </p:xfrm>
        <a:graphic>
          <a:graphicData uri="http://schemas.openxmlformats.org/drawingml/2006/table">
            <a:tbl>
              <a:tblPr firstRow="1" lastRow="1" bandRow="1">
                <a:tableStyleId>{E269D01E-BC32-4049-B463-5C60D7B0CCD2}</a:tableStyleId>
              </a:tblPr>
              <a:tblGrid>
                <a:gridCol w="4560165"/>
                <a:gridCol w="1296144"/>
                <a:gridCol w="1152126"/>
              </a:tblGrid>
              <a:tr h="413519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Establecimiento</a:t>
                      </a:r>
                      <a:endParaRPr lang="es-AR" sz="11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Cantidad</a:t>
                      </a:r>
                      <a:endParaRPr lang="es-AR" sz="11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Porcentaje</a:t>
                      </a:r>
                      <a:endParaRPr lang="es-AR" sz="11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856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Complejo Carcelario I “Reverendo Francisco </a:t>
                      </a:r>
                      <a:r>
                        <a:rPr lang="es-A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Luchesse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”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44,1%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1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Establecimiento penitenciario Nº 5 (Villa María)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18,9%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10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Complejo Carcelario II “Adjutor Andrés </a:t>
                      </a:r>
                      <a:r>
                        <a:rPr lang="es-A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Abregú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”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17,6%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10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Establecimiento penitenciario Nº 6 (Río Cuarto)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9,7%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1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Establecimiento penitenciario Nº 7 (San Francisco)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4,6%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10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Establecimiento penitenciario Nº 3 [Mujeres]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3,8%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10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Establecimiento penitenciario Nº 4 [Colonia Abierta]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0,8%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1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Otros 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0,4%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100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238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AR" sz="1200" b="1" u="none" strike="noStrike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611560" y="1404065"/>
            <a:ext cx="7769122" cy="584775"/>
          </a:xfrm>
          <a:prstGeom prst="rect">
            <a:avLst/>
          </a:prstGeom>
          <a:ln w="19050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 de cada 10 detenidos se encuentran en los Complejos Carcelarios I y II, ubicados en las localidades de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Bouwer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y Cruz del Eje, respectivamente.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71600" y="2636915"/>
            <a:ext cx="7776864" cy="739508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b="1" dirty="0" smtClean="0">
                <a:solidFill>
                  <a:srgbClr val="FF66CC"/>
                </a:solidFill>
                <a:latin typeface="Century Gothic" panose="020B0502020202020204" pitchFamily="34" charset="0"/>
              </a:rPr>
              <a:t>63%</a:t>
            </a:r>
            <a:endParaRPr lang="es-AR" b="1" dirty="0">
              <a:solidFill>
                <a:srgbClr val="FF66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23528" y="6453336"/>
            <a:ext cx="794118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Fuente: Parte de población penal enviado por el SPC. Noviembre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-252536" y="-99392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3172224766"/>
              </p:ext>
            </p:extLst>
          </p:nvPr>
        </p:nvGraphicFramePr>
        <p:xfrm>
          <a:off x="611560" y="2701548"/>
          <a:ext cx="7920879" cy="144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4. Santa Fe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7584" y="1083935"/>
            <a:ext cx="7319474" cy="904905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noviembre de 2017 la cifra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personas encarceladas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dependencias penitenciarias provinciales llega 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434 detenidos/as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duplicando el número registrado hace un año.  </a:t>
            </a:r>
            <a:endParaRPr lang="es-A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Picture 2" descr="Provincia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4288" r="20480"/>
          <a:stretch/>
        </p:blipFill>
        <p:spPr bwMode="auto">
          <a:xfrm>
            <a:off x="142844" y="871701"/>
            <a:ext cx="1260804" cy="198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/>
          <p:cNvSpPr txBox="1"/>
          <p:nvPr/>
        </p:nvSpPr>
        <p:spPr>
          <a:xfrm>
            <a:off x="4932040" y="251931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Evolución mensual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6" name="Gráfico 21"/>
          <p:cNvGraphicFramePr/>
          <p:nvPr>
            <p:extLst>
              <p:ext uri="{D42A27DB-BD31-4B8C-83A1-F6EECF244321}">
                <p14:modId xmlns:p14="http://schemas.microsoft.com/office/powerpoint/2010/main" val="1136981976"/>
              </p:ext>
            </p:extLst>
          </p:nvPr>
        </p:nvGraphicFramePr>
        <p:xfrm>
          <a:off x="175408" y="4874492"/>
          <a:ext cx="2655057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uadroTexto 22"/>
          <p:cNvSpPr txBox="1"/>
          <p:nvPr/>
        </p:nvSpPr>
        <p:spPr>
          <a:xfrm>
            <a:off x="2900870" y="4542407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género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Gráfico 23"/>
          <p:cNvGraphicFramePr/>
          <p:nvPr>
            <p:extLst>
              <p:ext uri="{D42A27DB-BD31-4B8C-83A1-F6EECF244321}">
                <p14:modId xmlns:p14="http://schemas.microsoft.com/office/powerpoint/2010/main" val="3483164673"/>
              </p:ext>
            </p:extLst>
          </p:nvPr>
        </p:nvGraphicFramePr>
        <p:xfrm>
          <a:off x="2987824" y="4794492"/>
          <a:ext cx="2262677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uadroTexto 24"/>
          <p:cNvSpPr txBox="1"/>
          <p:nvPr/>
        </p:nvSpPr>
        <p:spPr>
          <a:xfrm>
            <a:off x="175408" y="4542407"/>
            <a:ext cx="2812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situación procesal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0" name="21 CuadroTexto"/>
          <p:cNvSpPr txBox="1"/>
          <p:nvPr/>
        </p:nvSpPr>
        <p:spPr>
          <a:xfrm>
            <a:off x="5839880" y="5301208"/>
            <a:ext cx="2517763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16  personas menores de 21 años</a:t>
            </a:r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1" name="CuadroTexto 26"/>
          <p:cNvSpPr txBox="1"/>
          <p:nvPr/>
        </p:nvSpPr>
        <p:spPr>
          <a:xfrm>
            <a:off x="5688123" y="453288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edad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2" name="15 CuadroTexto"/>
          <p:cNvSpPr txBox="1">
            <a:spLocks noChangeArrowheads="1"/>
          </p:cNvSpPr>
          <p:nvPr/>
        </p:nvSpPr>
        <p:spPr bwMode="auto">
          <a:xfrm>
            <a:off x="971600" y="2113111"/>
            <a:ext cx="72272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100" b="1" dirty="0" smtClean="0">
                <a:solidFill>
                  <a:srgbClr val="CC3300"/>
                </a:solidFill>
                <a:latin typeface="Century Gothic" panose="020B0502020202020204" pitchFamily="34" charset="0"/>
              </a:rPr>
              <a:t>Este mes no se recibió la información de personas detenidas en comisarías</a:t>
            </a:r>
            <a:endParaRPr lang="es-AR" sz="1100" b="1" dirty="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65203" y="4161966"/>
            <a:ext cx="7456060" cy="255786"/>
            <a:chOff x="538023" y="4609550"/>
            <a:chExt cx="7862666" cy="685260"/>
          </a:xfrm>
        </p:grpSpPr>
        <p:sp>
          <p:nvSpPr>
            <p:cNvPr id="27" name="26 CuadroTexto"/>
            <p:cNvSpPr txBox="1"/>
            <p:nvPr/>
          </p:nvSpPr>
          <p:spPr>
            <a:xfrm>
              <a:off x="1696412" y="4614560"/>
              <a:ext cx="6704277" cy="6802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38023" y="4609550"/>
              <a:ext cx="1158389" cy="68025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25" name="2 Marcador de contenido"/>
          <p:cNvSpPr txBox="1">
            <a:spLocks/>
          </p:cNvSpPr>
          <p:nvPr/>
        </p:nvSpPr>
        <p:spPr bwMode="auto">
          <a:xfrm>
            <a:off x="683568" y="6594301"/>
            <a:ext cx="565262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434 detenidos/as federales en la provincia de Santa Fe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 bwMode="auto">
          <a:xfrm>
            <a:off x="5859978" y="5969298"/>
            <a:ext cx="2556285" cy="1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425 personas con fecha de nacimiento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V="1">
            <a:off x="-252536" y="-27384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4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71920"/>
              </p:ext>
            </p:extLst>
          </p:nvPr>
        </p:nvGraphicFramePr>
        <p:xfrm>
          <a:off x="1151990" y="2636916"/>
          <a:ext cx="6516354" cy="3431747"/>
        </p:xfrm>
        <a:graphic>
          <a:graphicData uri="http://schemas.openxmlformats.org/drawingml/2006/table">
            <a:tbl>
              <a:tblPr firstRow="1" lastRow="1" bandRow="1">
                <a:tableStyleId>{17292A2E-F333-43FB-9621-5CBBE7FDCDCB}</a:tableStyleId>
              </a:tblPr>
              <a:tblGrid>
                <a:gridCol w="4067632"/>
                <a:gridCol w="1184866"/>
                <a:gridCol w="1263856"/>
              </a:tblGrid>
              <a:tr h="38779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Establecimiento</a:t>
                      </a:r>
                      <a:endParaRPr lang="es-AR" sz="12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Cantidad</a:t>
                      </a:r>
                      <a:endParaRPr lang="es-AR" sz="12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Porcentaje</a:t>
                      </a:r>
                      <a:endParaRPr lang="es-AR" sz="1200" dirty="0">
                        <a:latin typeface="Century Gothic" panose="020B0502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1 de Coronda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None/>
                      </a:pPr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354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None/>
                      </a:pPr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81,6%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4 de Santa Fe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6,7%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11 de Piñero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5,5%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74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2 de Santa Fe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4,1%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2729">
                <a:tc>
                  <a:txBody>
                    <a:bodyPr/>
                    <a:lstStyle/>
                    <a:p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r>
                        <a:rPr lang="es-MX" sz="1100" b="0" i="0" u="none" strike="noStrike" baseline="0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10 de Santa Felicia </a:t>
                      </a:r>
                      <a:endParaRPr lang="es-AR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0,7%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2729">
                <a:tc>
                  <a:txBody>
                    <a:bodyPr/>
                    <a:lstStyle/>
                    <a:p>
                      <a:r>
                        <a:rPr lang="es-MX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Unidad 6 de Rosario</a:t>
                      </a:r>
                      <a:endParaRPr lang="es-AR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0,7%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Unidad 5 de Rosario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0,5%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Otros con 1 detenido: Unidad 3 de Rosario</a:t>
                      </a:r>
                      <a:r>
                        <a:rPr lang="es-AR" sz="11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0,2%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1431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434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r>
                        <a:rPr lang="es-MX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Rectángulo 32"/>
          <p:cNvSpPr/>
          <p:nvPr/>
        </p:nvSpPr>
        <p:spPr>
          <a:xfrm>
            <a:off x="1137378" y="3004920"/>
            <a:ext cx="7395062" cy="640104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b="1" dirty="0" smtClean="0">
                <a:solidFill>
                  <a:srgbClr val="FF66CC"/>
                </a:solidFill>
                <a:latin typeface="Century Gothic" panose="020B0502020202020204" pitchFamily="34" charset="0"/>
              </a:rPr>
              <a:t>88,3%</a:t>
            </a:r>
            <a:endParaRPr lang="es-AR" b="1" dirty="0">
              <a:solidFill>
                <a:srgbClr val="FF66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4. Santa Fe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5"/>
          <p:cNvSpPr/>
          <p:nvPr/>
        </p:nvSpPr>
        <p:spPr>
          <a:xfrm>
            <a:off x="691310" y="1373867"/>
            <a:ext cx="7769122" cy="1077218"/>
          </a:xfrm>
          <a:prstGeom prst="rect">
            <a:avLst/>
          </a:prstGeom>
          <a:ln w="19050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produce un reordenamiento institucional, mediante el cual en septiembre de 2017 la Unidad 1 de Coronda pasa a concentrar el 81% de los detenidos/as federales en la provincia (hasta agosto concentraba sólo el 33%).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23528" y="6594301"/>
            <a:ext cx="794118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Fuente: Parte de población penal enviado por el SPSF. Noviembre 2017.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-252536" y="-99392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5. San Juan - Información a agosto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43607" y="1118956"/>
            <a:ext cx="7391301" cy="1183342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just"/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incrementó la cantidad de alojados a disposición de la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justicia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federal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establecimientos provinciales. El </a:t>
            </a: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80% 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encuentran encarcelados </a:t>
            </a: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preventivamente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En su mayoría son hombres mayores de 21 años. </a:t>
            </a:r>
          </a:p>
          <a:p>
            <a:pPr algn="just"/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comparación con el último reporte,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asciende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levemente la participación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femenina sobre el total.</a:t>
            </a:r>
            <a:endParaRPr lang="es-A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160461247"/>
              </p:ext>
            </p:extLst>
          </p:nvPr>
        </p:nvGraphicFramePr>
        <p:xfrm>
          <a:off x="827584" y="2513530"/>
          <a:ext cx="7920879" cy="132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084168" y="244731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Evolución mensual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288631517"/>
              </p:ext>
            </p:extLst>
          </p:nvPr>
        </p:nvGraphicFramePr>
        <p:xfrm>
          <a:off x="325438" y="4674572"/>
          <a:ext cx="2575432" cy="198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934575960"/>
              </p:ext>
            </p:extLst>
          </p:nvPr>
        </p:nvGraphicFramePr>
        <p:xfrm>
          <a:off x="3059832" y="4713658"/>
          <a:ext cx="2391210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2 Marcador de contenido"/>
          <p:cNvSpPr txBox="1">
            <a:spLocks/>
          </p:cNvSpPr>
          <p:nvPr/>
        </p:nvSpPr>
        <p:spPr bwMode="auto">
          <a:xfrm>
            <a:off x="2197727" y="6585371"/>
            <a:ext cx="5055267" cy="13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233 detenidos/as federales en la provincia de San Juan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" descr="http://3.bp.blogspot.com/-zo306yPxC0U/VC7Deb0fXCI/AAAAAAAADas/tI7Bl0BMHog/s1600/sanjuan%2B(1)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6118" r="12800" b="12871"/>
          <a:stretch/>
        </p:blipFill>
        <p:spPr bwMode="auto">
          <a:xfrm>
            <a:off x="251520" y="1023336"/>
            <a:ext cx="1294234" cy="13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21 CuadroTexto"/>
          <p:cNvSpPr txBox="1"/>
          <p:nvPr/>
        </p:nvSpPr>
        <p:spPr>
          <a:xfrm>
            <a:off x="6027643" y="5384249"/>
            <a:ext cx="257680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5 personas menores de 21 años</a:t>
            </a:r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960968" y="3910453"/>
            <a:ext cx="7473940" cy="255421"/>
            <a:chOff x="538021" y="4738725"/>
            <a:chExt cx="7636439" cy="351144"/>
          </a:xfrm>
        </p:grpSpPr>
        <p:sp>
          <p:nvSpPr>
            <p:cNvPr id="19" name="18 CuadroTexto"/>
            <p:cNvSpPr txBox="1"/>
            <p:nvPr/>
          </p:nvSpPr>
          <p:spPr>
            <a:xfrm>
              <a:off x="1476119" y="4740794"/>
              <a:ext cx="6698341" cy="3490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38021" y="4738725"/>
              <a:ext cx="922429" cy="349075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21" name="CuadroTexto 22"/>
          <p:cNvSpPr txBox="1"/>
          <p:nvPr/>
        </p:nvSpPr>
        <p:spPr>
          <a:xfrm>
            <a:off x="3213100" y="441296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género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29" name="CuadroTexto 24"/>
          <p:cNvSpPr txBox="1"/>
          <p:nvPr/>
        </p:nvSpPr>
        <p:spPr>
          <a:xfrm>
            <a:off x="302469" y="4412962"/>
            <a:ext cx="2757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situación procesal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30" name="CuadroTexto 26"/>
          <p:cNvSpPr txBox="1"/>
          <p:nvPr/>
        </p:nvSpPr>
        <p:spPr>
          <a:xfrm>
            <a:off x="5914628" y="441296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edad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V="1">
            <a:off x="-252536" y="-99392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6. Buenos Aires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3568" y="1059509"/>
            <a:ext cx="7776864" cy="1089746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144000" rtlCol="0" anchor="ctr"/>
          <a:lstStyle/>
          <a:p>
            <a:pPr algn="just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noviembre de 2017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provincia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Buenos Aires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reporta 436 personas detenidas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 disposición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justicia federal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nacional, sin grandes variaciones respecto del mes anterior.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7983028"/>
              </p:ext>
            </p:extLst>
          </p:nvPr>
        </p:nvGraphicFramePr>
        <p:xfrm>
          <a:off x="683568" y="2204864"/>
          <a:ext cx="8051211" cy="184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5824711" y="223128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Evolución mensual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203882179"/>
              </p:ext>
            </p:extLst>
          </p:nvPr>
        </p:nvGraphicFramePr>
        <p:xfrm>
          <a:off x="478547" y="4666431"/>
          <a:ext cx="2397410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75724201"/>
              </p:ext>
            </p:extLst>
          </p:nvPr>
        </p:nvGraphicFramePr>
        <p:xfrm>
          <a:off x="3059832" y="4702172"/>
          <a:ext cx="2448272" cy="189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1 CuadroTexto"/>
          <p:cNvSpPr txBox="1"/>
          <p:nvPr/>
        </p:nvSpPr>
        <p:spPr>
          <a:xfrm>
            <a:off x="6012160" y="5384249"/>
            <a:ext cx="259228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5 personas menores de 21 años</a:t>
            </a:r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 bwMode="auto">
          <a:xfrm>
            <a:off x="2048205" y="6655175"/>
            <a:ext cx="5523587" cy="30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sz="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Base: 436 detenidos/as federales y nacionales en la provincia de Buenos Aires</a:t>
            </a:r>
            <a:endParaRPr lang="es-AR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55577" y="3958327"/>
            <a:ext cx="7570364" cy="256159"/>
            <a:chOff x="538021" y="4490720"/>
            <a:chExt cx="7983197" cy="830373"/>
          </a:xfrm>
        </p:grpSpPr>
        <p:sp>
          <p:nvSpPr>
            <p:cNvPr id="18" name="17 CuadroTexto"/>
            <p:cNvSpPr txBox="1"/>
            <p:nvPr/>
          </p:nvSpPr>
          <p:spPr>
            <a:xfrm>
              <a:off x="1828911" y="4497991"/>
              <a:ext cx="6692307" cy="8231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2017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38021" y="4490720"/>
              <a:ext cx="1290890" cy="823102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2016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" descr="Provincia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5" t="6391" r="12760"/>
          <a:stretch/>
        </p:blipFill>
        <p:spPr bwMode="auto">
          <a:xfrm>
            <a:off x="287661" y="959258"/>
            <a:ext cx="1076325" cy="14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2"/>
          <p:cNvSpPr txBox="1"/>
          <p:nvPr/>
        </p:nvSpPr>
        <p:spPr>
          <a:xfrm>
            <a:off x="3213100" y="441296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género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30" name="CuadroTexto 24"/>
          <p:cNvSpPr txBox="1"/>
          <p:nvPr/>
        </p:nvSpPr>
        <p:spPr>
          <a:xfrm>
            <a:off x="302469" y="4412962"/>
            <a:ext cx="2757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situación procesal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sp>
        <p:nvSpPr>
          <p:cNvPr id="31" name="CuadroTexto 26"/>
          <p:cNvSpPr txBox="1"/>
          <p:nvPr/>
        </p:nvSpPr>
        <p:spPr>
          <a:xfrm>
            <a:off x="5914628" y="441296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entury Gothic" panose="020B0502020202020204" pitchFamily="34" charset="0"/>
              </a:rPr>
              <a:t>Distribución según edad</a:t>
            </a:r>
            <a:endParaRPr lang="es-AR" sz="1100" b="1" dirty="0">
              <a:latin typeface="Century Gothic" panose="020B0502020202020204" pitchFamily="34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-252536" y="-99392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8"/>
          <p:cNvCxnSpPr/>
          <p:nvPr/>
        </p:nvCxnSpPr>
        <p:spPr>
          <a:xfrm>
            <a:off x="325438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12 CuadroTexto"/>
          <p:cNvSpPr txBox="1">
            <a:spLocks noChangeArrowheads="1"/>
          </p:cNvSpPr>
          <p:nvPr/>
        </p:nvSpPr>
        <p:spPr bwMode="auto">
          <a:xfrm>
            <a:off x="251520" y="6165304"/>
            <a:ext cx="8568952" cy="600164"/>
          </a:xfrm>
          <a:prstGeom prst="rect">
            <a:avLst/>
          </a:prstGeom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AR"/>
            </a:defPPr>
            <a:lvl1pPr algn="just" eaLnBrk="1" hangingPunct="1"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s-MX" sz="1100" dirty="0"/>
              <a:t>Otros establecimientos provinciales con una cantidad igual o menor a </a:t>
            </a:r>
            <a:r>
              <a:rPr lang="es-MX" sz="1100" dirty="0" smtClean="0"/>
              <a:t>11detenidos </a:t>
            </a:r>
            <a:r>
              <a:rPr lang="es-MX" sz="1100" dirty="0"/>
              <a:t>federales y nacionales cada </a:t>
            </a:r>
            <a:r>
              <a:rPr lang="es-MX" sz="1100" dirty="0" smtClean="0"/>
              <a:t>uno: U21, U.31</a:t>
            </a:r>
            <a:r>
              <a:rPr lang="es-MX" sz="1100" dirty="0"/>
              <a:t>, U.5, </a:t>
            </a:r>
            <a:r>
              <a:rPr lang="es-MX" sz="1100" dirty="0" smtClean="0"/>
              <a:t>U.17, </a:t>
            </a:r>
            <a:r>
              <a:rPr lang="es-MX" sz="1100" dirty="0"/>
              <a:t>U.36, </a:t>
            </a:r>
            <a:r>
              <a:rPr lang="es-MX" sz="1100" dirty="0" smtClean="0"/>
              <a:t>U.15, </a:t>
            </a:r>
            <a:r>
              <a:rPr lang="es-MX" sz="1100" dirty="0"/>
              <a:t>U.43, U.42, </a:t>
            </a:r>
            <a:r>
              <a:rPr lang="es-MX" sz="1100" dirty="0" smtClean="0"/>
              <a:t>U.13, </a:t>
            </a:r>
            <a:r>
              <a:rPr lang="es-MX" sz="1100" dirty="0"/>
              <a:t>A. P. Batan, U.48, U.37, U.26, U.33, U.41, U.16, U.18, </a:t>
            </a:r>
            <a:r>
              <a:rPr lang="es-MX" sz="1100" dirty="0" smtClean="0"/>
              <a:t>U19, U.54</a:t>
            </a:r>
            <a:r>
              <a:rPr lang="es-MX" sz="1100" dirty="0"/>
              <a:t>, U.51, U.47, U.6, U.25, U.8, U.45, U.14, U.3, U.32, U.40, U.27, U.11, U.34, U.7.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74326"/>
              </p:ext>
            </p:extLst>
          </p:nvPr>
        </p:nvGraphicFramePr>
        <p:xfrm>
          <a:off x="1043608" y="2022748"/>
          <a:ext cx="6408712" cy="4035449"/>
        </p:xfrm>
        <a:graphic>
          <a:graphicData uri="http://schemas.openxmlformats.org/drawingml/2006/table">
            <a:tbl>
              <a:tblPr firstRow="1" lastRow="1" bandRow="1">
                <a:tableStyleId>{17292A2E-F333-43FB-9621-5CBBE7FDCDCB}</a:tableStyleId>
              </a:tblPr>
              <a:tblGrid>
                <a:gridCol w="3326492"/>
                <a:gridCol w="2028684"/>
                <a:gridCol w="1053536"/>
              </a:tblGrid>
              <a:tr h="260296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Establecimiento</a:t>
                      </a:r>
                      <a:endParaRPr lang="es-AR" sz="1200" dirty="0">
                        <a:latin typeface="Century Gothic" panose="020B0502020202020204" pitchFamily="34" charset="0"/>
                      </a:endParaRPr>
                    </a:p>
                  </a:txBody>
                  <a:tcPr marL="144000" marR="72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Cantidad</a:t>
                      </a:r>
                      <a:endParaRPr lang="es-AR" sz="1200" dirty="0">
                        <a:latin typeface="Century Gothic" panose="020B0502020202020204" pitchFamily="34" charset="0"/>
                      </a:endParaRPr>
                    </a:p>
                  </a:txBody>
                  <a:tcPr marL="144000" marR="72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Porcentaje</a:t>
                      </a:r>
                      <a:endParaRPr lang="es-AR" sz="1200" dirty="0">
                        <a:latin typeface="Century Gothic" panose="020B0502020202020204" pitchFamily="34" charset="0"/>
                      </a:endParaRPr>
                    </a:p>
                  </a:txBody>
                  <a:tcPr marL="144000" marR="72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7381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4 </a:t>
                      </a:r>
                      <a:r>
                        <a:rPr lang="es-AR" sz="11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s-AR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Bahía Blanca</a:t>
                      </a:r>
                      <a:endParaRPr lang="es-AR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  <a:endParaRPr lang="es-AR" sz="1100" b="1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28- Magdalena</a:t>
                      </a:r>
                      <a:endParaRPr lang="es-AR" sz="1100" b="0" i="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7,6%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Unidad 2 </a:t>
                      </a:r>
                      <a:r>
                        <a:rPr lang="es-AR" sz="11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AR" sz="1100" b="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AR" sz="1100" b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Sierra </a:t>
                      </a:r>
                      <a:r>
                        <a:rPr lang="es-AR" sz="1100" b="0" u="none" strike="noStrike" dirty="0">
                          <a:effectLst/>
                          <a:latin typeface="Century Gothic" panose="020B0502020202020204" pitchFamily="34" charset="0"/>
                        </a:rPr>
                        <a:t>Chica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6,4%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  <a:latin typeface="Century Gothic" panose="020B0502020202020204" pitchFamily="34" charset="0"/>
                        </a:rPr>
                        <a:t>Unidad 30 </a:t>
                      </a:r>
                      <a:r>
                        <a:rPr lang="es-AR" sz="11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AR" sz="1100" u="none" strike="noStrike" dirty="0">
                          <a:effectLst/>
                          <a:latin typeface="Century Gothic" panose="020B0502020202020204" pitchFamily="34" charset="0"/>
                        </a:rPr>
                        <a:t>General Alvear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4,6%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35 - Magdalena </a:t>
                      </a:r>
                      <a:endParaRPr lang="es-AR" sz="1100" b="0" i="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4,6%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  <a:latin typeface="Century Gothic" panose="020B0502020202020204" pitchFamily="34" charset="0"/>
                        </a:rPr>
                        <a:t>Unidad 1 </a:t>
                      </a:r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AR" sz="11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AR" sz="1100" u="none" strike="noStrike" dirty="0">
                          <a:effectLst/>
                          <a:latin typeface="Century Gothic" panose="020B0502020202020204" pitchFamily="34" charset="0"/>
                        </a:rPr>
                        <a:t>Lisandro Olmos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3,9%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9 -</a:t>
                      </a:r>
                      <a:r>
                        <a:rPr lang="es-AR" sz="11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La Plata</a:t>
                      </a:r>
                      <a:endParaRPr lang="es-AR" sz="1100" b="0" i="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3,7%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5-Mercedes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3,7%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24- Florencio Varela</a:t>
                      </a:r>
                      <a:endParaRPr lang="es-AR" sz="1100" b="0" i="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2,8%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42-Florencio</a:t>
                      </a:r>
                      <a:r>
                        <a:rPr lang="es-MX" sz="1100" b="0" i="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Varela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2,8%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DME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2,8%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39-Ituzaingó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2,5%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r>
                        <a:rPr lang="es-MX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Unidad 43-Gonzalez Catán</a:t>
                      </a:r>
                      <a:endParaRPr lang="es-AR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2,5%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31-Florencio Varela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2,5%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Unidad 38-Sierra Chica</a:t>
                      </a:r>
                      <a:endParaRPr lang="es-AR" sz="1100" b="0" i="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AR" sz="11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2,5%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D.M.E.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2,5%</a:t>
                      </a:r>
                      <a:endParaRPr lang="es-A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99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44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A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Rectángulo 32"/>
          <p:cNvSpPr/>
          <p:nvPr/>
        </p:nvSpPr>
        <p:spPr>
          <a:xfrm>
            <a:off x="1043608" y="2264400"/>
            <a:ext cx="7344816" cy="3574771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MX" b="1" dirty="0" smtClean="0">
                <a:solidFill>
                  <a:srgbClr val="FF66CC"/>
                </a:solidFill>
                <a:latin typeface="Century Gothic" panose="020B0502020202020204" pitchFamily="34" charset="0"/>
              </a:rPr>
              <a:t>66,3%</a:t>
            </a:r>
            <a:endParaRPr lang="es-AR" b="1" dirty="0">
              <a:solidFill>
                <a:srgbClr val="FF66CC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1 Título"/>
          <p:cNvSpPr txBox="1">
            <a:spLocks/>
          </p:cNvSpPr>
          <p:nvPr/>
        </p:nvSpPr>
        <p:spPr bwMode="auto">
          <a:xfrm>
            <a:off x="325438" y="260350"/>
            <a:ext cx="59763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24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6. Buenos Aires</a:t>
            </a:r>
            <a:endParaRPr lang="es-AR" sz="24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927770"/>
            <a:ext cx="8567042" cy="984885"/>
          </a:xfrm>
          <a:prstGeom prst="rect">
            <a:avLst/>
          </a:prstGeom>
          <a:ln w="19050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Los detenidos/as federales y nacionales están distribuidos en 50 establecimientos penitenciarios provinciales, 15 de ellos alojan al 80% de la población.   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es-MX" sz="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Unidad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N°4 </a:t>
            </a: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Bahía Blanca aloja </a:t>
            </a: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mayor cantidad de personas detenidas en establecimientos bonaerenses a cargo de dependencias federales y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nacionales, le sigue la Unidad 28 de Magdalena. 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-252536" y="-99392"/>
            <a:ext cx="5184576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875" y="5599113"/>
            <a:ext cx="9109075" cy="3603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-4515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410" name="CuadroTexto 3"/>
          <p:cNvSpPr txBox="1">
            <a:spLocks noChangeArrowheads="1"/>
          </p:cNvSpPr>
          <p:nvPr/>
        </p:nvSpPr>
        <p:spPr bwMode="auto">
          <a:xfrm>
            <a:off x="773113" y="2710880"/>
            <a:ext cx="7686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 </a:t>
            </a:r>
            <a:r>
              <a:rPr lang="es-MX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diciembre 2017</a:t>
            </a:r>
            <a:endParaRPr lang="es-ES" dirty="0">
              <a:solidFill>
                <a:schemeClr val="bg1"/>
              </a:solidFill>
              <a:latin typeface="Century Gothic" panose="020B05020202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cxnSp>
        <p:nvCxnSpPr>
          <p:cNvPr id="4" name="Conector recto 9"/>
          <p:cNvCxnSpPr/>
          <p:nvPr/>
        </p:nvCxnSpPr>
        <p:spPr>
          <a:xfrm>
            <a:off x="871538" y="3448050"/>
            <a:ext cx="7494587" cy="0"/>
          </a:xfrm>
          <a:prstGeom prst="line">
            <a:avLst/>
          </a:prstGeom>
          <a:ln>
            <a:solidFill>
              <a:srgbClr val="FF66CC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683568" y="3657600"/>
            <a:ext cx="79594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AutoNum type="romanUcPeriod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Personas privadas de libertad en establecimientos del </a:t>
            </a:r>
            <a:r>
              <a:rPr lang="es-MX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SPF</a:t>
            </a:r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AutoNum type="romanUcPeriod"/>
            </a:pPr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0 CuadroTexto"/>
          <p:cNvSpPr txBox="1">
            <a:spLocks noChangeArrowheads="1"/>
          </p:cNvSpPr>
          <p:nvPr/>
        </p:nvSpPr>
        <p:spPr bwMode="auto">
          <a:xfrm>
            <a:off x="395536" y="2708920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MX" sz="3600" dirty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I. Personas privadas de libertad en establecimientos del </a:t>
            </a:r>
            <a:r>
              <a:rPr lang="es-MX" sz="3600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SPF</a:t>
            </a:r>
            <a:endParaRPr lang="es-MX" sz="3600" dirty="0">
              <a:solidFill>
                <a:srgbClr val="FF66C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68313" y="3930650"/>
            <a:ext cx="8496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-4515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7410" name="CuadroTexto 3"/>
          <p:cNvSpPr txBox="1">
            <a:spLocks noChangeArrowheads="1"/>
          </p:cNvSpPr>
          <p:nvPr/>
        </p:nvSpPr>
        <p:spPr bwMode="auto">
          <a:xfrm>
            <a:off x="-14909" y="332656"/>
            <a:ext cx="90298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28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población encarcelada en establecimientos penitenciarios federales creció 8% en el último año, alcanzando la cifra de 11.874 personas.  </a:t>
            </a:r>
          </a:p>
        </p:txBody>
      </p:sp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1205270" y="1844824"/>
            <a:ext cx="6733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Esta cifra superó el promedio anual de crecimiento registrado en los últimos años.  </a:t>
            </a:r>
            <a:endParaRPr lang="es-ES" sz="24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>
            <a:spLocks noChangeArrowheads="1"/>
          </p:cNvSpPr>
          <p:nvPr/>
        </p:nvSpPr>
        <p:spPr bwMode="auto">
          <a:xfrm>
            <a:off x="56920" y="3508553"/>
            <a:ext cx="22614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bien sigue siendo mayoritario el conjunto de encarcelados/as </a:t>
            </a:r>
            <a:endParaRPr lang="es-MX" sz="16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sin condena, se registra en 2017 un importante crecimiento del conjunto de condenados (14%). </a:t>
            </a:r>
            <a:endParaRPr lang="es-ES" sz="16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/>
          <p:cNvSpPr txBox="1">
            <a:spLocks noChangeArrowheads="1"/>
          </p:cNvSpPr>
          <p:nvPr/>
        </p:nvSpPr>
        <p:spPr bwMode="auto">
          <a:xfrm>
            <a:off x="4543442" y="3508553"/>
            <a:ext cx="21531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número de mujeres aumentó 20%. </a:t>
            </a:r>
          </a:p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También lo hicieron los niños/as </a:t>
            </a:r>
            <a:r>
              <a:rPr lang="es-MX" sz="1600" b="1" dirty="0" err="1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prisionalizados</a:t>
            </a:r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es-ES" sz="16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7336508" y="2945056"/>
            <a:ext cx="1224136" cy="541006"/>
          </a:xfrm>
          <a:prstGeom prst="downArrow">
            <a:avLst/>
          </a:prstGeom>
          <a:solidFill>
            <a:srgbClr val="FFCCFF">
              <a:alpha val="50196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6" name="CuadroTexto 3"/>
          <p:cNvSpPr txBox="1">
            <a:spLocks noChangeArrowheads="1"/>
          </p:cNvSpPr>
          <p:nvPr/>
        </p:nvSpPr>
        <p:spPr bwMode="auto">
          <a:xfrm>
            <a:off x="6948264" y="3508553"/>
            <a:ext cx="20006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Persiste la  sobrepoblación, alcanzando en el último mes un déficit de 297 plazas. </a:t>
            </a:r>
            <a:endParaRPr lang="es-ES" sz="16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5007948" y="2945056"/>
            <a:ext cx="1224136" cy="541006"/>
          </a:xfrm>
          <a:prstGeom prst="downArrow">
            <a:avLst/>
          </a:prstGeom>
          <a:solidFill>
            <a:srgbClr val="FFCCFF">
              <a:alpha val="50196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2791713" y="2916481"/>
            <a:ext cx="1224136" cy="541006"/>
          </a:xfrm>
          <a:prstGeom prst="downArrow">
            <a:avLst/>
          </a:prstGeom>
          <a:solidFill>
            <a:srgbClr val="FFCCFF">
              <a:alpha val="50196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575556" y="2932489"/>
            <a:ext cx="1224136" cy="541006"/>
          </a:xfrm>
          <a:prstGeom prst="downArrow">
            <a:avLst/>
          </a:prstGeom>
          <a:solidFill>
            <a:srgbClr val="FFCCFF">
              <a:alpha val="50196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73077" y="3508553"/>
            <a:ext cx="22614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Paulatina federalización </a:t>
            </a:r>
          </a:p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los detenidos incrementándose su  peso en la composición según jurisdicción.  </a:t>
            </a:r>
          </a:p>
          <a:p>
            <a:pPr algn="ctr" eaLnBrk="1" hangingPunct="1"/>
            <a:r>
              <a:rPr lang="es-MX" sz="16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Este conjunto creció un 16% respecto de diciembre de 2016. </a:t>
            </a:r>
            <a:endParaRPr lang="es-ES" sz="16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140325" y="1194318"/>
            <a:ext cx="8851871" cy="13914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lvl="3" algn="just"/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En noviembre se registra una leve suba en la cifra total de personas alojadas en establecimientos penitenciarios federales, alcanzando los </a:t>
            </a:r>
            <a:r>
              <a:rPr lang="es-AR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11.896 </a:t>
            </a:r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detenidos/as</a:t>
            </a:r>
            <a:r>
              <a:rPr lang="es-AR" dirty="0"/>
              <a:t>.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40325" y="2828884"/>
            <a:ext cx="8851871" cy="15306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lvl="3" algn="just"/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Se registra un nuevo incremento en la proporción de personas encarceladas con condena firme, alcanzando el 42,3%, mientras que el conjunto de personas encarceladas preventivamente representa el 57,7% del total. </a:t>
            </a:r>
            <a:endParaRPr lang="es-MX" b="1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82563" y="188640"/>
            <a:ext cx="6765925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Síntesis general</a:t>
            </a:r>
            <a:endParaRPr lang="es-AR" sz="3600" b="1" dirty="0">
              <a:solidFill>
                <a:srgbClr val="FF66CC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18" name="Conector recto 8"/>
          <p:cNvCxnSpPr/>
          <p:nvPr/>
        </p:nvCxnSpPr>
        <p:spPr>
          <a:xfrm>
            <a:off x="250825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257962" y="1348288"/>
            <a:ext cx="1064257" cy="104544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264851" y="3019206"/>
            <a:ext cx="1064257" cy="1149984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" y="1470226"/>
            <a:ext cx="779416" cy="80156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9" y="3153371"/>
            <a:ext cx="857295" cy="881654"/>
          </a:xfrm>
          <a:prstGeom prst="rect">
            <a:avLst/>
          </a:prstGeom>
        </p:spPr>
      </p:pic>
      <p:sp>
        <p:nvSpPr>
          <p:cNvPr id="15" name="Rectángulo redondeado 9"/>
          <p:cNvSpPr/>
          <p:nvPr/>
        </p:nvSpPr>
        <p:spPr>
          <a:xfrm>
            <a:off x="112617" y="4664818"/>
            <a:ext cx="8923879" cy="15249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lvl="3" algn="just"/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Durante noviembre la proporción de personas encarceladas dependientes del fuero federal llega al 43,6%, y pasa del 49,9% al 51,1% el conjunto dependiente de la justicia nacional. </a:t>
            </a:r>
          </a:p>
        </p:txBody>
      </p:sp>
      <p:sp>
        <p:nvSpPr>
          <p:cNvPr id="19" name="Rectángulo redondeado 20"/>
          <p:cNvSpPr/>
          <p:nvPr/>
        </p:nvSpPr>
        <p:spPr>
          <a:xfrm>
            <a:off x="230255" y="4931449"/>
            <a:ext cx="1072914" cy="104544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3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2" y="4960218"/>
            <a:ext cx="943025" cy="969819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 flipV="1">
            <a:off x="971600" y="116632"/>
            <a:ext cx="5400600" cy="674136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1"/>
          <p:cNvSpPr/>
          <p:nvPr/>
        </p:nvSpPr>
        <p:spPr>
          <a:xfrm>
            <a:off x="112617" y="3995539"/>
            <a:ext cx="8923879" cy="12057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lvl="3" algn="just"/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Se mantiene estable en noviembre la población femenina, y desciende levemente la cifra de personas </a:t>
            </a:r>
            <a:r>
              <a:rPr lang="es-AR" dirty="0" err="1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trans</a:t>
            </a:r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 alojadas en el CPF IV. Se registra un aumento de la cantidad de niños/as detenidos con sus madres.</a:t>
            </a:r>
            <a:endParaRPr lang="es-MX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6" name="Rectángulo redondeado 19"/>
          <p:cNvSpPr/>
          <p:nvPr/>
        </p:nvSpPr>
        <p:spPr>
          <a:xfrm>
            <a:off x="72008" y="5302204"/>
            <a:ext cx="8963687" cy="12951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lvl="3" algn="just"/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Luego de algunos meses sin cambios, se registra un incremento en el número de jóvenes adultos detenidos, alcanzando la cifra de 431, la más alta de 2017. 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82563" y="188640"/>
            <a:ext cx="6765925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Síntesis general</a:t>
            </a:r>
            <a:endParaRPr lang="es-AR" sz="3600" b="1" dirty="0">
              <a:solidFill>
                <a:srgbClr val="FF66CC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18" name="Conector recto 8"/>
          <p:cNvCxnSpPr/>
          <p:nvPr/>
        </p:nvCxnSpPr>
        <p:spPr>
          <a:xfrm>
            <a:off x="250825" y="831850"/>
            <a:ext cx="619442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" y="4239834"/>
            <a:ext cx="649338" cy="662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7" y="5587566"/>
            <a:ext cx="649338" cy="662400"/>
          </a:xfrm>
          <a:prstGeom prst="rect">
            <a:avLst/>
          </a:prstGeom>
        </p:spPr>
      </p:pic>
      <p:sp>
        <p:nvSpPr>
          <p:cNvPr id="28" name="Rectángulo redondeado 21"/>
          <p:cNvSpPr/>
          <p:nvPr/>
        </p:nvSpPr>
        <p:spPr>
          <a:xfrm>
            <a:off x="237144" y="4139527"/>
            <a:ext cx="1072914" cy="86400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0" name="Rectángulo redondeado 24"/>
          <p:cNvSpPr/>
          <p:nvPr/>
        </p:nvSpPr>
        <p:spPr>
          <a:xfrm>
            <a:off x="219622" y="5511871"/>
            <a:ext cx="1072914" cy="86400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9" name="Rectángulo redondeado 9"/>
          <p:cNvSpPr/>
          <p:nvPr/>
        </p:nvSpPr>
        <p:spPr>
          <a:xfrm>
            <a:off x="107504" y="2628763"/>
            <a:ext cx="8923879" cy="126032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lvl="3" algn="just"/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En relación al mes anterior no se registran variaciones significativas de la población según establecimiento. </a:t>
            </a:r>
          </a:p>
        </p:txBody>
      </p:sp>
      <p:pic>
        <p:nvPicPr>
          <p:cNvPr id="21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0" y="2891036"/>
            <a:ext cx="443506" cy="452428"/>
          </a:xfrm>
          <a:prstGeom prst="rect">
            <a:avLst/>
          </a:prstGeom>
        </p:spPr>
      </p:pic>
      <p:sp>
        <p:nvSpPr>
          <p:cNvPr id="22" name="Rectángulo redondeado 20"/>
          <p:cNvSpPr/>
          <p:nvPr/>
        </p:nvSpPr>
        <p:spPr>
          <a:xfrm>
            <a:off x="225142" y="2853780"/>
            <a:ext cx="1072914" cy="86400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9" y="3255079"/>
            <a:ext cx="443506" cy="452428"/>
          </a:xfrm>
          <a:prstGeom prst="rect">
            <a:avLst/>
          </a:prstGeom>
        </p:spPr>
      </p:pic>
      <p:pic>
        <p:nvPicPr>
          <p:cNvPr id="24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4" y="2924944"/>
            <a:ext cx="443506" cy="452428"/>
          </a:xfrm>
          <a:prstGeom prst="rect">
            <a:avLst/>
          </a:prstGeom>
        </p:spPr>
      </p:pic>
      <p:sp>
        <p:nvSpPr>
          <p:cNvPr id="29" name="Rectángulo redondeado 9"/>
          <p:cNvSpPr/>
          <p:nvPr/>
        </p:nvSpPr>
        <p:spPr>
          <a:xfrm>
            <a:off x="112617" y="1236762"/>
            <a:ext cx="8923879" cy="126032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lvl="3" algn="just"/>
            <a:r>
              <a:rPr lang="es-A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rPr>
              <a:t>Persiste el déficit de la capacidad de alojamiento registrándose un excedente de 319 personas en relación a las plazas declaradas. </a:t>
            </a:r>
          </a:p>
        </p:txBody>
      </p:sp>
      <p:pic>
        <p:nvPicPr>
          <p:cNvPr id="31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" y="1570789"/>
            <a:ext cx="649338" cy="662400"/>
          </a:xfrm>
          <a:prstGeom prst="rect">
            <a:avLst/>
          </a:prstGeom>
        </p:spPr>
      </p:pic>
      <p:sp>
        <p:nvSpPr>
          <p:cNvPr id="32" name="Rectángulo redondeado 20"/>
          <p:cNvSpPr/>
          <p:nvPr/>
        </p:nvSpPr>
        <p:spPr>
          <a:xfrm>
            <a:off x="230255" y="1461779"/>
            <a:ext cx="1072914" cy="86400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 flipV="1">
            <a:off x="971600" y="116632"/>
            <a:ext cx="5400600" cy="674136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44178</TotalTime>
  <Words>5367</Words>
  <Application>Microsoft Office PowerPoint</Application>
  <PresentationFormat>Presentación en pantalla (4:3)</PresentationFormat>
  <Paragraphs>1184</Paragraphs>
  <Slides>49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49</vt:i4>
      </vt:variant>
    </vt:vector>
  </HeadingPairs>
  <TitlesOfParts>
    <vt:vector size="56" baseType="lpstr">
      <vt:lpstr>5_Tema de Office</vt:lpstr>
      <vt:lpstr>6_Tema de Office</vt:lpstr>
      <vt:lpstr>7_Tema de Office</vt:lpstr>
      <vt:lpstr>8_Tema de Office</vt:lpstr>
      <vt:lpstr>12_Tema de Office</vt:lpstr>
      <vt:lpstr>4_Tema de Office</vt:lpstr>
      <vt:lpstr>15_Tema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DAMONE, María Luz</cp:lastModifiedBy>
  <cp:revision>6303</cp:revision>
  <cp:lastPrinted>2016-10-25T17:25:25Z</cp:lastPrinted>
  <dcterms:created xsi:type="dcterms:W3CDTF">2014-04-29T17:52:53Z</dcterms:created>
  <dcterms:modified xsi:type="dcterms:W3CDTF">2018-04-16T18:49:34Z</dcterms:modified>
</cp:coreProperties>
</file>