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3.xml" ContentType="application/vnd.openxmlformats-officedocument.presentationml.notesSlide+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3"/>
  </p:notesMasterIdLst>
  <p:sldIdLst>
    <p:sldId id="256" r:id="rId2"/>
    <p:sldId id="257" r:id="rId3"/>
    <p:sldId id="280" r:id="rId4"/>
    <p:sldId id="281" r:id="rId5"/>
    <p:sldId id="278" r:id="rId6"/>
    <p:sldId id="276" r:id="rId7"/>
    <p:sldId id="282" r:id="rId8"/>
    <p:sldId id="270" r:id="rId9"/>
    <p:sldId id="279" r:id="rId10"/>
    <p:sldId id="262" r:id="rId11"/>
    <p:sldId id="261" r:id="rId12"/>
    <p:sldId id="277" r:id="rId13"/>
    <p:sldId id="283" r:id="rId14"/>
    <p:sldId id="272" r:id="rId15"/>
    <p:sldId id="269" r:id="rId16"/>
    <p:sldId id="263" r:id="rId17"/>
    <p:sldId id="274" r:id="rId18"/>
    <p:sldId id="275" r:id="rId19"/>
    <p:sldId id="267" r:id="rId20"/>
    <p:sldId id="284" r:id="rId21"/>
    <p:sldId id="273"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AB8C"/>
    <a:srgbClr val="BF77AA"/>
    <a:srgbClr val="666633"/>
    <a:srgbClr val="DDDDDD"/>
    <a:srgbClr val="C86EB5"/>
    <a:srgbClr val="53AB94"/>
    <a:srgbClr val="FF9933"/>
    <a:srgbClr val="FFB48F"/>
    <a:srgbClr val="FF99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48" autoAdjust="0"/>
  </p:normalViewPr>
  <p:slideViewPr>
    <p:cSldViewPr>
      <p:cViewPr>
        <p:scale>
          <a:sx n="100" d="100"/>
          <a:sy n="100" d="100"/>
        </p:scale>
        <p:origin x="-294"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915456054408249E-2"/>
          <c:y val="0.16003446706979649"/>
          <c:w val="0.93487595401427914"/>
          <c:h val="0.72060767077721222"/>
        </c:manualLayout>
      </c:layout>
      <c:lineChart>
        <c:grouping val="standard"/>
        <c:varyColors val="0"/>
        <c:ser>
          <c:idx val="0"/>
          <c:order val="0"/>
          <c:tx>
            <c:strRef>
              <c:f>Hoja1!$B$1</c:f>
              <c:strCache>
                <c:ptCount val="1"/>
                <c:pt idx="0">
                  <c:v>mujeres</c:v>
                </c:pt>
              </c:strCache>
            </c:strRef>
          </c:tx>
          <c:spPr>
            <a:ln>
              <a:solidFill>
                <a:srgbClr val="7030A0"/>
              </a:solidFill>
            </a:ln>
          </c:spPr>
          <c:marker>
            <c:spPr>
              <a:solidFill>
                <a:srgbClr val="7030A0"/>
              </a:solidFill>
              <a:ln>
                <a:solidFill>
                  <a:srgbClr val="7030A0"/>
                </a:solidFill>
              </a:ln>
            </c:spPr>
          </c:marker>
          <c:dLbls>
            <c:txPr>
              <a:bodyPr/>
              <a:lstStyle/>
              <a:p>
                <a:pPr>
                  <a:defRPr sz="900" b="1">
                    <a:solidFill>
                      <a:srgbClr val="7030A0"/>
                    </a:solidFill>
                  </a:defRPr>
                </a:pPr>
                <a:endParaRPr lang="es-AR"/>
              </a:p>
            </c:txPr>
            <c:dLblPos val="t"/>
            <c:showLegendKey val="0"/>
            <c:showVal val="1"/>
            <c:showCatName val="0"/>
            <c:showSerName val="0"/>
            <c:showPercent val="0"/>
            <c:showBubbleSize val="0"/>
            <c:showLeaderLines val="0"/>
          </c:dLbls>
          <c:cat>
            <c:numRef>
              <c:f>Hoja1!$A$2:$A$13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Hoja1!$B$2:$B$13</c:f>
              <c:numCache>
                <c:formatCode>General</c:formatCode>
                <c:ptCount val="12"/>
                <c:pt idx="0">
                  <c:v>861</c:v>
                </c:pt>
                <c:pt idx="1">
                  <c:v>918</c:v>
                </c:pt>
                <c:pt idx="2">
                  <c:v>1006</c:v>
                </c:pt>
                <c:pt idx="3">
                  <c:v>1094</c:v>
                </c:pt>
                <c:pt idx="4">
                  <c:v>1105</c:v>
                </c:pt>
                <c:pt idx="5">
                  <c:v>1039</c:v>
                </c:pt>
                <c:pt idx="6">
                  <c:v>940</c:v>
                </c:pt>
                <c:pt idx="7">
                  <c:v>828</c:v>
                </c:pt>
                <c:pt idx="8">
                  <c:v>805</c:v>
                </c:pt>
                <c:pt idx="9">
                  <c:v>819</c:v>
                </c:pt>
                <c:pt idx="10">
                  <c:v>790</c:v>
                </c:pt>
                <c:pt idx="11">
                  <c:v>760</c:v>
                </c:pt>
              </c:numCache>
            </c:numRef>
          </c:val>
          <c:smooth val="0"/>
        </c:ser>
        <c:ser>
          <c:idx val="1"/>
          <c:order val="1"/>
          <c:tx>
            <c:strRef>
              <c:f>Hoja1!$C$1</c:f>
              <c:strCache>
                <c:ptCount val="1"/>
                <c:pt idx="0">
                  <c:v>hombres</c:v>
                </c:pt>
              </c:strCache>
            </c:strRef>
          </c:tx>
          <c:dLbls>
            <c:txPr>
              <a:bodyPr/>
              <a:lstStyle/>
              <a:p>
                <a:pPr>
                  <a:defRPr sz="900" b="1">
                    <a:solidFill>
                      <a:schemeClr val="accent2">
                        <a:lumMod val="75000"/>
                      </a:schemeClr>
                    </a:solidFill>
                  </a:defRPr>
                </a:pPr>
                <a:endParaRPr lang="es-AR"/>
              </a:p>
            </c:txPr>
            <c:dLblPos val="b"/>
            <c:showLegendKey val="0"/>
            <c:showVal val="1"/>
            <c:showCatName val="0"/>
            <c:showSerName val="0"/>
            <c:showPercent val="0"/>
            <c:showBubbleSize val="0"/>
            <c:showLeaderLines val="0"/>
          </c:dLbls>
          <c:cat>
            <c:numRef>
              <c:f>Hoja1!$A$2:$A$13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Hoja1!$C$2:$C$13</c:f>
              <c:numCache>
                <c:formatCode>General</c:formatCode>
                <c:ptCount val="12"/>
                <c:pt idx="0">
                  <c:v>8934</c:v>
                </c:pt>
                <c:pt idx="1">
                  <c:v>8328</c:v>
                </c:pt>
                <c:pt idx="2">
                  <c:v>8732</c:v>
                </c:pt>
                <c:pt idx="3">
                  <c:v>8531</c:v>
                </c:pt>
                <c:pt idx="4">
                  <c:v>8275</c:v>
                </c:pt>
                <c:pt idx="5">
                  <c:v>7985</c:v>
                </c:pt>
                <c:pt idx="6">
                  <c:v>8209</c:v>
                </c:pt>
                <c:pt idx="7">
                  <c:v>8382</c:v>
                </c:pt>
                <c:pt idx="8">
                  <c:v>8718</c:v>
                </c:pt>
                <c:pt idx="9">
                  <c:v>8825</c:v>
                </c:pt>
                <c:pt idx="10">
                  <c:v>9017</c:v>
                </c:pt>
                <c:pt idx="11">
                  <c:v>9035</c:v>
                </c:pt>
              </c:numCache>
            </c:numRef>
          </c:val>
          <c:smooth val="0"/>
        </c:ser>
        <c:ser>
          <c:idx val="2"/>
          <c:order val="2"/>
          <c:tx>
            <c:strRef>
              <c:f>Hoja1!$D$1</c:f>
              <c:strCache>
                <c:ptCount val="1"/>
                <c:pt idx="0">
                  <c:v>total</c:v>
                </c:pt>
              </c:strCache>
            </c:strRef>
          </c:tx>
          <c:dLbls>
            <c:txPr>
              <a:bodyPr/>
              <a:lstStyle/>
              <a:p>
                <a:pPr>
                  <a:defRPr sz="1000" b="1">
                    <a:solidFill>
                      <a:schemeClr val="accent2">
                        <a:lumMod val="50000"/>
                      </a:schemeClr>
                    </a:solidFill>
                  </a:defRPr>
                </a:pPr>
                <a:endParaRPr lang="es-AR"/>
              </a:p>
            </c:txPr>
            <c:dLblPos val="t"/>
            <c:showLegendKey val="0"/>
            <c:showVal val="1"/>
            <c:showCatName val="0"/>
            <c:showSerName val="0"/>
            <c:showPercent val="0"/>
            <c:showBubbleSize val="0"/>
            <c:showLeaderLines val="0"/>
          </c:dLbls>
          <c:cat>
            <c:numRef>
              <c:f>Hoja1!$A$2:$A$13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Hoja1!$D$2:$D$13</c:f>
              <c:numCache>
                <c:formatCode>General</c:formatCode>
                <c:ptCount val="12"/>
                <c:pt idx="0">
                  <c:v>9795</c:v>
                </c:pt>
                <c:pt idx="1">
                  <c:v>9246</c:v>
                </c:pt>
                <c:pt idx="2">
                  <c:v>9738</c:v>
                </c:pt>
                <c:pt idx="3">
                  <c:v>9625</c:v>
                </c:pt>
                <c:pt idx="4">
                  <c:v>9380</c:v>
                </c:pt>
                <c:pt idx="5">
                  <c:v>9024</c:v>
                </c:pt>
                <c:pt idx="6">
                  <c:v>9149</c:v>
                </c:pt>
                <c:pt idx="7">
                  <c:v>9210</c:v>
                </c:pt>
                <c:pt idx="8">
                  <c:v>9523</c:v>
                </c:pt>
                <c:pt idx="9">
                  <c:v>9644</c:v>
                </c:pt>
                <c:pt idx="10">
                  <c:v>9807</c:v>
                </c:pt>
                <c:pt idx="11">
                  <c:v>9795</c:v>
                </c:pt>
              </c:numCache>
            </c:numRef>
          </c:val>
          <c:smooth val="0"/>
        </c:ser>
        <c:dLbls>
          <c:showLegendKey val="0"/>
          <c:showVal val="0"/>
          <c:showCatName val="0"/>
          <c:showSerName val="0"/>
          <c:showPercent val="0"/>
          <c:showBubbleSize val="0"/>
        </c:dLbls>
        <c:marker val="1"/>
        <c:smooth val="0"/>
        <c:axId val="30597120"/>
        <c:axId val="30598656"/>
      </c:lineChart>
      <c:catAx>
        <c:axId val="30597120"/>
        <c:scaling>
          <c:orientation val="minMax"/>
        </c:scaling>
        <c:delete val="0"/>
        <c:axPos val="b"/>
        <c:numFmt formatCode="General" sourceLinked="1"/>
        <c:majorTickMark val="out"/>
        <c:minorTickMark val="none"/>
        <c:tickLblPos val="nextTo"/>
        <c:txPr>
          <a:bodyPr/>
          <a:lstStyle/>
          <a:p>
            <a:pPr>
              <a:defRPr sz="1000"/>
            </a:pPr>
            <a:endParaRPr lang="es-AR"/>
          </a:p>
        </c:txPr>
        <c:crossAx val="30598656"/>
        <c:crosses val="autoZero"/>
        <c:auto val="1"/>
        <c:lblAlgn val="ctr"/>
        <c:lblOffset val="100"/>
        <c:noMultiLvlLbl val="0"/>
      </c:catAx>
      <c:valAx>
        <c:axId val="30598656"/>
        <c:scaling>
          <c:orientation val="minMax"/>
          <c:max val="10000"/>
          <c:min val="200"/>
        </c:scaling>
        <c:delete val="1"/>
        <c:axPos val="l"/>
        <c:numFmt formatCode="General" sourceLinked="1"/>
        <c:majorTickMark val="out"/>
        <c:minorTickMark val="none"/>
        <c:tickLblPos val="nextTo"/>
        <c:crossAx val="30597120"/>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2.7842585391746597E-2"/>
          <c:w val="0.97526906364856181"/>
          <c:h val="0.75281961008163845"/>
        </c:manualLayout>
      </c:layout>
      <c:barChart>
        <c:barDir val="col"/>
        <c:grouping val="percentStacked"/>
        <c:varyColors val="0"/>
        <c:ser>
          <c:idx val="0"/>
          <c:order val="0"/>
          <c:tx>
            <c:strRef>
              <c:f>Hoja1!$B$1</c:f>
              <c:strCache>
                <c:ptCount val="1"/>
                <c:pt idx="0">
                  <c:v>Nacional</c:v>
                </c:pt>
              </c:strCache>
            </c:strRef>
          </c:tx>
          <c:invertIfNegative val="0"/>
          <c:dLbls>
            <c:dLbl>
              <c:idx val="0"/>
              <c:layout/>
              <c:tx>
                <c:rich>
                  <a:bodyPr/>
                  <a:lstStyle/>
                  <a:p>
                    <a:r>
                      <a:rPr lang="en-US" b="1" smtClean="0"/>
                      <a:t>67%</a:t>
                    </a:r>
                    <a:endParaRPr lang="en-US" dirty="0"/>
                  </a:p>
                </c:rich>
              </c:tx>
              <c:showLegendKey val="0"/>
              <c:showVal val="1"/>
              <c:showCatName val="0"/>
              <c:showSerName val="0"/>
              <c:showPercent val="0"/>
              <c:showBubbleSize val="0"/>
            </c:dLbl>
            <c:txPr>
              <a:bodyPr/>
              <a:lstStyle/>
              <a:p>
                <a:pPr>
                  <a:defRPr sz="1200" b="1"/>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Hoja1!$B$2</c:f>
              <c:numCache>
                <c:formatCode>General</c:formatCode>
                <c:ptCount val="1"/>
                <c:pt idx="0">
                  <c:v>67</c:v>
                </c:pt>
              </c:numCache>
            </c:numRef>
          </c:val>
        </c:ser>
        <c:ser>
          <c:idx val="1"/>
          <c:order val="1"/>
          <c:tx>
            <c:strRef>
              <c:f>Hoja1!$C$1</c:f>
              <c:strCache>
                <c:ptCount val="1"/>
                <c:pt idx="0">
                  <c:v>Federal </c:v>
                </c:pt>
              </c:strCache>
            </c:strRef>
          </c:tx>
          <c:invertIfNegative val="0"/>
          <c:dLbls>
            <c:dLbl>
              <c:idx val="0"/>
              <c:layout/>
              <c:tx>
                <c:rich>
                  <a:bodyPr/>
                  <a:lstStyle/>
                  <a:p>
                    <a:r>
                      <a:rPr lang="en-US" b="1" smtClean="0"/>
                      <a:t>21%</a:t>
                    </a:r>
                    <a:endParaRPr lang="en-US"/>
                  </a:p>
                </c:rich>
              </c:tx>
              <c:showLegendKey val="0"/>
              <c:showVal val="1"/>
              <c:showCatName val="0"/>
              <c:showSerName val="0"/>
              <c:showPercent val="0"/>
              <c:showBubbleSize val="0"/>
            </c:dLbl>
            <c:txPr>
              <a:bodyPr/>
              <a:lstStyle/>
              <a:p>
                <a:pPr>
                  <a:defRPr sz="1200" b="1"/>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Hoja1!$C$2</c:f>
              <c:numCache>
                <c:formatCode>General</c:formatCode>
                <c:ptCount val="1"/>
                <c:pt idx="0">
                  <c:v>21</c:v>
                </c:pt>
              </c:numCache>
            </c:numRef>
          </c:val>
        </c:ser>
        <c:ser>
          <c:idx val="2"/>
          <c:order val="2"/>
          <c:tx>
            <c:strRef>
              <c:f>Hoja1!$D$1</c:f>
              <c:strCache>
                <c:ptCount val="1"/>
                <c:pt idx="0">
                  <c:v>Provincial</c:v>
                </c:pt>
              </c:strCache>
            </c:strRef>
          </c:tx>
          <c:invertIfNegative val="0"/>
          <c:dLbls>
            <c:dLbl>
              <c:idx val="0"/>
              <c:layout/>
              <c:tx>
                <c:rich>
                  <a:bodyPr/>
                  <a:lstStyle/>
                  <a:p>
                    <a:r>
                      <a:rPr lang="en-US" b="1" smtClean="0"/>
                      <a:t>12%</a:t>
                    </a:r>
                    <a:endParaRPr lang="en-US"/>
                  </a:p>
                </c:rich>
              </c:tx>
              <c:showLegendKey val="0"/>
              <c:showVal val="1"/>
              <c:showCatName val="0"/>
              <c:showSerName val="0"/>
              <c:showPercent val="0"/>
              <c:showBubbleSize val="0"/>
            </c:dLbl>
            <c:txPr>
              <a:bodyPr/>
              <a:lstStyle/>
              <a:p>
                <a:pPr>
                  <a:defRPr sz="1200" b="1"/>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Hoja1!$D$2</c:f>
              <c:numCache>
                <c:formatCode>General</c:formatCode>
                <c:ptCount val="1"/>
                <c:pt idx="0">
                  <c:v>12</c:v>
                </c:pt>
              </c:numCache>
            </c:numRef>
          </c:val>
        </c:ser>
        <c:dLbls>
          <c:showLegendKey val="0"/>
          <c:showVal val="0"/>
          <c:showCatName val="0"/>
          <c:showSerName val="0"/>
          <c:showPercent val="0"/>
          <c:showBubbleSize val="0"/>
        </c:dLbls>
        <c:gapWidth val="202"/>
        <c:overlap val="100"/>
        <c:axId val="31145344"/>
        <c:axId val="31159424"/>
      </c:barChart>
      <c:catAx>
        <c:axId val="31145344"/>
        <c:scaling>
          <c:orientation val="minMax"/>
        </c:scaling>
        <c:delete val="1"/>
        <c:axPos val="b"/>
        <c:majorTickMark val="out"/>
        <c:minorTickMark val="none"/>
        <c:tickLblPos val="nextTo"/>
        <c:crossAx val="31159424"/>
        <c:crosses val="autoZero"/>
        <c:auto val="1"/>
        <c:lblAlgn val="ctr"/>
        <c:lblOffset val="100"/>
        <c:noMultiLvlLbl val="0"/>
      </c:catAx>
      <c:valAx>
        <c:axId val="31159424"/>
        <c:scaling>
          <c:orientation val="minMax"/>
        </c:scaling>
        <c:delete val="1"/>
        <c:axPos val="l"/>
        <c:numFmt formatCode="0%" sourceLinked="1"/>
        <c:majorTickMark val="out"/>
        <c:minorTickMark val="none"/>
        <c:tickLblPos val="nextTo"/>
        <c:crossAx val="31145344"/>
        <c:crosses val="autoZero"/>
        <c:crossBetween val="between"/>
      </c:valAx>
    </c:plotArea>
    <c:legend>
      <c:legendPos val="r"/>
      <c:layout>
        <c:manualLayout>
          <c:xMode val="edge"/>
          <c:yMode val="edge"/>
          <c:x val="1.4559063267726565E-2"/>
          <c:y val="0.17880867643058818"/>
          <c:w val="0.26030367066620003"/>
          <c:h val="0.37774197928625214"/>
        </c:manualLayout>
      </c:layout>
      <c:overlay val="0"/>
      <c:txPr>
        <a:bodyPr/>
        <a:lstStyle/>
        <a:p>
          <a:pPr>
            <a:defRPr sz="10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2.7842585391746597E-2"/>
          <c:w val="0.97526906364856181"/>
          <c:h val="0.81971850393700785"/>
        </c:manualLayout>
      </c:layout>
      <c:barChart>
        <c:barDir val="col"/>
        <c:grouping val="percentStacked"/>
        <c:varyColors val="0"/>
        <c:ser>
          <c:idx val="0"/>
          <c:order val="0"/>
          <c:tx>
            <c:strRef>
              <c:f>Hoja1!$B$1</c:f>
              <c:strCache>
                <c:ptCount val="1"/>
                <c:pt idx="0">
                  <c:v>Nacional</c:v>
                </c:pt>
              </c:strCache>
            </c:strRef>
          </c:tx>
          <c:invertIfNegative val="0"/>
          <c:dLbls>
            <c:dLbl>
              <c:idx val="0"/>
              <c:layout/>
              <c:tx>
                <c:rich>
                  <a:bodyPr/>
                  <a:lstStyle/>
                  <a:p>
                    <a:r>
                      <a:rPr lang="en-US" b="1" smtClean="0"/>
                      <a:t>53%</a:t>
                    </a:r>
                    <a:endParaRPr lang="en-US"/>
                  </a:p>
                </c:rich>
              </c:tx>
              <c:showLegendKey val="0"/>
              <c:showVal val="1"/>
              <c:showCatName val="0"/>
              <c:showSerName val="0"/>
              <c:showPercent val="0"/>
              <c:showBubbleSize val="0"/>
            </c:dLbl>
            <c:txPr>
              <a:bodyPr/>
              <a:lstStyle/>
              <a:p>
                <a:pPr>
                  <a:defRPr sz="1100" b="1"/>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Hoja1!$B$2</c:f>
              <c:numCache>
                <c:formatCode>General</c:formatCode>
                <c:ptCount val="1"/>
                <c:pt idx="0">
                  <c:v>53</c:v>
                </c:pt>
              </c:numCache>
            </c:numRef>
          </c:val>
        </c:ser>
        <c:ser>
          <c:idx val="1"/>
          <c:order val="1"/>
          <c:tx>
            <c:strRef>
              <c:f>Hoja1!$C$1</c:f>
              <c:strCache>
                <c:ptCount val="1"/>
                <c:pt idx="0">
                  <c:v>Federal </c:v>
                </c:pt>
              </c:strCache>
            </c:strRef>
          </c:tx>
          <c:invertIfNegative val="0"/>
          <c:dLbls>
            <c:dLbl>
              <c:idx val="0"/>
              <c:layout/>
              <c:tx>
                <c:rich>
                  <a:bodyPr/>
                  <a:lstStyle/>
                  <a:p>
                    <a:r>
                      <a:rPr lang="en-US" b="1" smtClean="0"/>
                      <a:t>43%</a:t>
                    </a:r>
                    <a:endParaRPr lang="en-US"/>
                  </a:p>
                </c:rich>
              </c:tx>
              <c:showLegendKey val="0"/>
              <c:showVal val="1"/>
              <c:showCatName val="0"/>
              <c:showSerName val="0"/>
              <c:showPercent val="0"/>
              <c:showBubbleSize val="0"/>
            </c:dLbl>
            <c:txPr>
              <a:bodyPr/>
              <a:lstStyle/>
              <a:p>
                <a:pPr>
                  <a:defRPr sz="1100" b="1"/>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Hoja1!$C$2</c:f>
              <c:numCache>
                <c:formatCode>General</c:formatCode>
                <c:ptCount val="1"/>
                <c:pt idx="0">
                  <c:v>43</c:v>
                </c:pt>
              </c:numCache>
            </c:numRef>
          </c:val>
        </c:ser>
        <c:ser>
          <c:idx val="2"/>
          <c:order val="2"/>
          <c:tx>
            <c:strRef>
              <c:f>Hoja1!$D$1</c:f>
              <c:strCache>
                <c:ptCount val="1"/>
                <c:pt idx="0">
                  <c:v>Provincial</c:v>
                </c:pt>
              </c:strCache>
            </c:strRef>
          </c:tx>
          <c:invertIfNegative val="0"/>
          <c:dLbls>
            <c:dLbl>
              <c:idx val="0"/>
              <c:layout/>
              <c:tx>
                <c:rich>
                  <a:bodyPr/>
                  <a:lstStyle/>
                  <a:p>
                    <a:r>
                      <a:rPr lang="en-US" b="1" smtClean="0"/>
                      <a:t>4%</a:t>
                    </a:r>
                    <a:endParaRPr lang="en-US"/>
                  </a:p>
                </c:rich>
              </c:tx>
              <c:showLegendKey val="0"/>
              <c:showVal val="1"/>
              <c:showCatName val="0"/>
              <c:showSerName val="0"/>
              <c:showPercent val="0"/>
              <c:showBubbleSize val="0"/>
            </c:dLbl>
            <c:txPr>
              <a:bodyPr/>
              <a:lstStyle/>
              <a:p>
                <a:pPr>
                  <a:defRPr sz="1200" b="1"/>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Hoja1!$D$2</c:f>
              <c:numCache>
                <c:formatCode>General</c:formatCode>
                <c:ptCount val="1"/>
                <c:pt idx="0">
                  <c:v>4</c:v>
                </c:pt>
              </c:numCache>
            </c:numRef>
          </c:val>
        </c:ser>
        <c:dLbls>
          <c:showLegendKey val="0"/>
          <c:showVal val="0"/>
          <c:showCatName val="0"/>
          <c:showSerName val="0"/>
          <c:showPercent val="0"/>
          <c:showBubbleSize val="0"/>
        </c:dLbls>
        <c:gapWidth val="202"/>
        <c:overlap val="100"/>
        <c:axId val="31194496"/>
        <c:axId val="31474816"/>
      </c:barChart>
      <c:catAx>
        <c:axId val="31194496"/>
        <c:scaling>
          <c:orientation val="minMax"/>
        </c:scaling>
        <c:delete val="1"/>
        <c:axPos val="b"/>
        <c:majorTickMark val="out"/>
        <c:minorTickMark val="none"/>
        <c:tickLblPos val="nextTo"/>
        <c:crossAx val="31474816"/>
        <c:crosses val="autoZero"/>
        <c:auto val="1"/>
        <c:lblAlgn val="ctr"/>
        <c:lblOffset val="100"/>
        <c:noMultiLvlLbl val="0"/>
      </c:catAx>
      <c:valAx>
        <c:axId val="31474816"/>
        <c:scaling>
          <c:orientation val="minMax"/>
        </c:scaling>
        <c:delete val="1"/>
        <c:axPos val="l"/>
        <c:numFmt formatCode="0%" sourceLinked="1"/>
        <c:majorTickMark val="out"/>
        <c:minorTickMark val="none"/>
        <c:tickLblPos val="nextTo"/>
        <c:crossAx val="31194496"/>
        <c:crosses val="autoZero"/>
        <c:crossBetween val="between"/>
      </c:valAx>
    </c:plotArea>
    <c:legend>
      <c:legendPos val="r"/>
      <c:layout>
        <c:manualLayout>
          <c:xMode val="edge"/>
          <c:yMode val="edge"/>
          <c:x val="1.9247991521398916E-2"/>
          <c:y val="0.18421461401408074"/>
          <c:w val="0.2813155302871494"/>
          <c:h val="0.50838589950910806"/>
        </c:manualLayout>
      </c:layout>
      <c:overlay val="0"/>
      <c:txPr>
        <a:bodyPr/>
        <a:lstStyle/>
        <a:p>
          <a:pPr>
            <a:defRPr sz="10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0.29530561419101581"/>
          <c:w val="0.98025821425099635"/>
          <c:h val="0.47567492500833242"/>
        </c:manualLayout>
      </c:layout>
      <c:barChart>
        <c:barDir val="col"/>
        <c:grouping val="clustered"/>
        <c:varyColors val="0"/>
        <c:ser>
          <c:idx val="0"/>
          <c:order val="0"/>
          <c:tx>
            <c:strRef>
              <c:f>Hoja1!$B$1</c:f>
              <c:strCache>
                <c:ptCount val="1"/>
                <c:pt idx="0">
                  <c:v>Columna1</c:v>
                </c:pt>
              </c:strCache>
            </c:strRef>
          </c:tx>
          <c:invertIfNegative val="0"/>
          <c:dLbls>
            <c:txPr>
              <a:bodyPr/>
              <a:lstStyle/>
              <a:p>
                <a:pPr>
                  <a:defRPr sz="1050"/>
                </a:pPr>
                <a:endParaRPr lang="es-AR"/>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Hoja1!$B$2:$B$16</c:f>
              <c:numCache>
                <c:formatCode>General</c:formatCode>
                <c:ptCount val="15"/>
                <c:pt idx="0">
                  <c:v>31</c:v>
                </c:pt>
                <c:pt idx="1">
                  <c:v>95</c:v>
                </c:pt>
                <c:pt idx="2">
                  <c:v>81</c:v>
                </c:pt>
                <c:pt idx="3">
                  <c:v>118</c:v>
                </c:pt>
                <c:pt idx="4">
                  <c:v>205</c:v>
                </c:pt>
                <c:pt idx="5">
                  <c:v>7</c:v>
                </c:pt>
                <c:pt idx="6">
                  <c:v>230</c:v>
                </c:pt>
                <c:pt idx="7">
                  <c:v>10</c:v>
                </c:pt>
                <c:pt idx="8">
                  <c:v>92</c:v>
                </c:pt>
                <c:pt idx="9">
                  <c:v>15</c:v>
                </c:pt>
                <c:pt idx="10">
                  <c:v>481</c:v>
                </c:pt>
                <c:pt idx="11">
                  <c:v>20</c:v>
                </c:pt>
                <c:pt idx="12">
                  <c:v>19</c:v>
                </c:pt>
                <c:pt idx="13">
                  <c:v>136</c:v>
                </c:pt>
                <c:pt idx="14">
                  <c:v>129</c:v>
                </c:pt>
              </c:numCache>
            </c:numRef>
          </c:val>
        </c:ser>
        <c:dLbls>
          <c:showLegendKey val="0"/>
          <c:showVal val="0"/>
          <c:showCatName val="0"/>
          <c:showSerName val="0"/>
          <c:showPercent val="0"/>
          <c:showBubbleSize val="0"/>
        </c:dLbls>
        <c:gapWidth val="150"/>
        <c:axId val="126158720"/>
        <c:axId val="126160256"/>
      </c:barChart>
      <c:catAx>
        <c:axId val="126158720"/>
        <c:scaling>
          <c:orientation val="minMax"/>
        </c:scaling>
        <c:delete val="0"/>
        <c:axPos val="b"/>
        <c:numFmt formatCode="mmm\-yy" sourceLinked="1"/>
        <c:majorTickMark val="out"/>
        <c:minorTickMark val="none"/>
        <c:tickLblPos val="nextTo"/>
        <c:txPr>
          <a:bodyPr/>
          <a:lstStyle/>
          <a:p>
            <a:pPr>
              <a:defRPr sz="700"/>
            </a:pPr>
            <a:endParaRPr lang="es-AR"/>
          </a:p>
        </c:txPr>
        <c:crossAx val="126160256"/>
        <c:crosses val="autoZero"/>
        <c:auto val="1"/>
        <c:lblAlgn val="ctr"/>
        <c:lblOffset val="100"/>
        <c:noMultiLvlLbl val="0"/>
      </c:catAx>
      <c:valAx>
        <c:axId val="126160256"/>
        <c:scaling>
          <c:orientation val="minMax"/>
        </c:scaling>
        <c:delete val="1"/>
        <c:axPos val="l"/>
        <c:numFmt formatCode="General" sourceLinked="1"/>
        <c:majorTickMark val="out"/>
        <c:minorTickMark val="none"/>
        <c:tickLblPos val="nextTo"/>
        <c:crossAx val="126158720"/>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5.7060653391453234E-2"/>
          <c:w val="0.98025821425099635"/>
          <c:h val="0.80888765627348591"/>
        </c:manualLayout>
      </c:layout>
      <c:barChart>
        <c:barDir val="col"/>
        <c:grouping val="clustered"/>
        <c:varyColors val="0"/>
        <c:ser>
          <c:idx val="0"/>
          <c:order val="0"/>
          <c:tx>
            <c:strRef>
              <c:f>Hoja1!$B$1</c:f>
              <c:strCache>
                <c:ptCount val="1"/>
                <c:pt idx="0">
                  <c:v>Columna1</c:v>
                </c:pt>
              </c:strCache>
            </c:strRef>
          </c:tx>
          <c:invertIfNegative val="0"/>
          <c:dLbls>
            <c:txPr>
              <a:bodyPr/>
              <a:lstStyle/>
              <a:p>
                <a:pPr>
                  <a:defRPr sz="1050"/>
                </a:pPr>
                <a:endParaRPr lang="es-AR"/>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Hoja1!$B$2:$B$15</c:f>
              <c:numCache>
                <c:formatCode>General</c:formatCode>
                <c:ptCount val="14"/>
                <c:pt idx="0">
                  <c:v>1881</c:v>
                </c:pt>
                <c:pt idx="1">
                  <c:v>1517</c:v>
                </c:pt>
                <c:pt idx="2">
                  <c:v>468</c:v>
                </c:pt>
                <c:pt idx="3">
                  <c:v>1612</c:v>
                </c:pt>
                <c:pt idx="4">
                  <c:v>410</c:v>
                </c:pt>
                <c:pt idx="5">
                  <c:v>445</c:v>
                </c:pt>
                <c:pt idx="6">
                  <c:v>240</c:v>
                </c:pt>
                <c:pt idx="7">
                  <c:v>458</c:v>
                </c:pt>
                <c:pt idx="8">
                  <c:v>332</c:v>
                </c:pt>
                <c:pt idx="9">
                  <c:v>120</c:v>
                </c:pt>
                <c:pt idx="10">
                  <c:v>168</c:v>
                </c:pt>
                <c:pt idx="11">
                  <c:v>86</c:v>
                </c:pt>
                <c:pt idx="12">
                  <c:v>121</c:v>
                </c:pt>
                <c:pt idx="13">
                  <c:v>268</c:v>
                </c:pt>
              </c:numCache>
            </c:numRef>
          </c:val>
        </c:ser>
        <c:dLbls>
          <c:showLegendKey val="0"/>
          <c:showVal val="0"/>
          <c:showCatName val="0"/>
          <c:showSerName val="0"/>
          <c:showPercent val="0"/>
          <c:showBubbleSize val="0"/>
        </c:dLbls>
        <c:gapWidth val="150"/>
        <c:axId val="126225408"/>
        <c:axId val="126231296"/>
      </c:barChart>
      <c:catAx>
        <c:axId val="126225408"/>
        <c:scaling>
          <c:orientation val="minMax"/>
        </c:scaling>
        <c:delete val="0"/>
        <c:axPos val="b"/>
        <c:numFmt formatCode="mmm\-yy" sourceLinked="1"/>
        <c:majorTickMark val="out"/>
        <c:minorTickMark val="none"/>
        <c:tickLblPos val="nextTo"/>
        <c:txPr>
          <a:bodyPr/>
          <a:lstStyle/>
          <a:p>
            <a:pPr>
              <a:defRPr sz="600"/>
            </a:pPr>
            <a:endParaRPr lang="es-AR"/>
          </a:p>
        </c:txPr>
        <c:crossAx val="126231296"/>
        <c:crosses val="autoZero"/>
        <c:auto val="1"/>
        <c:lblAlgn val="ctr"/>
        <c:lblOffset val="100"/>
        <c:noMultiLvlLbl val="0"/>
      </c:catAx>
      <c:valAx>
        <c:axId val="126231296"/>
        <c:scaling>
          <c:orientation val="minMax"/>
        </c:scaling>
        <c:delete val="1"/>
        <c:axPos val="l"/>
        <c:numFmt formatCode="General" sourceLinked="1"/>
        <c:majorTickMark val="out"/>
        <c:minorTickMark val="none"/>
        <c:tickLblPos val="nextTo"/>
        <c:crossAx val="126225408"/>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0.20124199163055956"/>
          <c:w val="0.98025821425099635"/>
          <c:h val="0.56973854756878861"/>
        </c:manualLayout>
      </c:layout>
      <c:barChart>
        <c:barDir val="col"/>
        <c:grouping val="clustered"/>
        <c:varyColors val="0"/>
        <c:ser>
          <c:idx val="0"/>
          <c:order val="0"/>
          <c:tx>
            <c:strRef>
              <c:f>Hoja1!$B$1</c:f>
              <c:strCache>
                <c:ptCount val="1"/>
                <c:pt idx="0">
                  <c:v>Noviembre</c:v>
                </c:pt>
              </c:strCache>
            </c:strRef>
          </c:tx>
          <c:spPr>
            <a:solidFill>
              <a:schemeClr val="accent6">
                <a:lumMod val="60000"/>
                <a:lumOff val="40000"/>
              </a:schemeClr>
            </a:solidFill>
          </c:spPr>
          <c:invertIfNegative val="0"/>
          <c:dLbls>
            <c:dLbl>
              <c:idx val="6"/>
              <c:layout>
                <c:manualLayout>
                  <c:x val="3.0864197530864764E-3"/>
                  <c:y val="1.7636929230085547E-2"/>
                </c:manualLayout>
              </c:layout>
              <c:showLegendKey val="0"/>
              <c:showVal val="1"/>
              <c:showCatName val="0"/>
              <c:showSerName val="0"/>
              <c:showPercent val="0"/>
              <c:showBubbleSize val="0"/>
            </c:dLbl>
            <c:txPr>
              <a:bodyPr/>
              <a:lstStyle/>
              <a:p>
                <a:pPr>
                  <a:defRPr sz="800"/>
                </a:pPr>
                <a:endParaRPr lang="es-AR"/>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Hoja1!$B$2:$B$16</c:f>
              <c:numCache>
                <c:formatCode>General</c:formatCode>
                <c:ptCount val="15"/>
                <c:pt idx="0">
                  <c:v>33</c:v>
                </c:pt>
                <c:pt idx="1">
                  <c:v>100</c:v>
                </c:pt>
                <c:pt idx="2">
                  <c:v>89</c:v>
                </c:pt>
                <c:pt idx="3">
                  <c:v>111</c:v>
                </c:pt>
                <c:pt idx="4">
                  <c:v>210</c:v>
                </c:pt>
                <c:pt idx="5">
                  <c:v>7</c:v>
                </c:pt>
                <c:pt idx="6">
                  <c:v>221</c:v>
                </c:pt>
                <c:pt idx="7">
                  <c:v>18</c:v>
                </c:pt>
                <c:pt idx="8">
                  <c:v>95</c:v>
                </c:pt>
                <c:pt idx="9">
                  <c:v>15</c:v>
                </c:pt>
                <c:pt idx="10">
                  <c:v>505</c:v>
                </c:pt>
                <c:pt idx="11">
                  <c:v>19</c:v>
                </c:pt>
                <c:pt idx="12">
                  <c:v>20</c:v>
                </c:pt>
                <c:pt idx="13">
                  <c:v>145</c:v>
                </c:pt>
                <c:pt idx="14">
                  <c:v>138</c:v>
                </c:pt>
              </c:numCache>
            </c:numRef>
          </c:val>
        </c:ser>
        <c:ser>
          <c:idx val="1"/>
          <c:order val="1"/>
          <c:tx>
            <c:strRef>
              <c:f>Hoja1!$C$1</c:f>
              <c:strCache>
                <c:ptCount val="1"/>
                <c:pt idx="0">
                  <c:v>Diciembre</c:v>
                </c:pt>
              </c:strCache>
            </c:strRef>
          </c:tx>
          <c:spPr>
            <a:solidFill>
              <a:schemeClr val="accent1"/>
            </a:solidFill>
          </c:spPr>
          <c:invertIfNegative val="0"/>
          <c:dLbls>
            <c:dLbl>
              <c:idx val="6"/>
              <c:layout>
                <c:manualLayout>
                  <c:x val="1.5432098765432664E-3"/>
                  <c:y val="0"/>
                </c:manualLayout>
              </c:layout>
              <c:showLegendKey val="0"/>
              <c:showVal val="1"/>
              <c:showCatName val="0"/>
              <c:showSerName val="0"/>
              <c:showPercent val="0"/>
              <c:showBubbleSize val="0"/>
            </c:dLbl>
            <c:txPr>
              <a:bodyPr/>
              <a:lstStyle/>
              <a:p>
                <a:pPr>
                  <a:defRPr sz="800"/>
                </a:pPr>
                <a:endParaRPr lang="es-AR"/>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Hoja1!$C$2:$C$16</c:f>
              <c:numCache>
                <c:formatCode>General</c:formatCode>
                <c:ptCount val="15"/>
                <c:pt idx="0">
                  <c:v>31</c:v>
                </c:pt>
                <c:pt idx="1">
                  <c:v>95</c:v>
                </c:pt>
                <c:pt idx="2">
                  <c:v>81</c:v>
                </c:pt>
                <c:pt idx="3">
                  <c:v>118</c:v>
                </c:pt>
                <c:pt idx="4">
                  <c:v>205</c:v>
                </c:pt>
                <c:pt idx="5">
                  <c:v>7</c:v>
                </c:pt>
                <c:pt idx="6">
                  <c:v>230</c:v>
                </c:pt>
                <c:pt idx="7">
                  <c:v>10</c:v>
                </c:pt>
                <c:pt idx="8">
                  <c:v>92</c:v>
                </c:pt>
                <c:pt idx="9">
                  <c:v>15</c:v>
                </c:pt>
                <c:pt idx="10">
                  <c:v>481</c:v>
                </c:pt>
                <c:pt idx="11">
                  <c:v>20</c:v>
                </c:pt>
                <c:pt idx="12">
                  <c:v>19</c:v>
                </c:pt>
                <c:pt idx="13">
                  <c:v>136</c:v>
                </c:pt>
                <c:pt idx="14">
                  <c:v>129</c:v>
                </c:pt>
              </c:numCache>
            </c:numRef>
          </c:val>
        </c:ser>
        <c:dLbls>
          <c:showLegendKey val="0"/>
          <c:showVal val="0"/>
          <c:showCatName val="0"/>
          <c:showSerName val="0"/>
          <c:showPercent val="0"/>
          <c:showBubbleSize val="0"/>
        </c:dLbls>
        <c:gapWidth val="89"/>
        <c:overlap val="-15"/>
        <c:axId val="30387584"/>
        <c:axId val="30455296"/>
      </c:barChart>
      <c:catAx>
        <c:axId val="30387584"/>
        <c:scaling>
          <c:orientation val="minMax"/>
        </c:scaling>
        <c:delete val="0"/>
        <c:axPos val="b"/>
        <c:numFmt formatCode="mmm\-yy" sourceLinked="1"/>
        <c:majorTickMark val="out"/>
        <c:minorTickMark val="none"/>
        <c:tickLblPos val="nextTo"/>
        <c:txPr>
          <a:bodyPr/>
          <a:lstStyle/>
          <a:p>
            <a:pPr>
              <a:defRPr sz="700"/>
            </a:pPr>
            <a:endParaRPr lang="es-AR"/>
          </a:p>
        </c:txPr>
        <c:crossAx val="30455296"/>
        <c:crosses val="autoZero"/>
        <c:auto val="1"/>
        <c:lblAlgn val="ctr"/>
        <c:lblOffset val="100"/>
        <c:noMultiLvlLbl val="0"/>
      </c:catAx>
      <c:valAx>
        <c:axId val="30455296"/>
        <c:scaling>
          <c:orientation val="minMax"/>
        </c:scaling>
        <c:delete val="1"/>
        <c:axPos val="l"/>
        <c:numFmt formatCode="General" sourceLinked="1"/>
        <c:majorTickMark val="out"/>
        <c:minorTickMark val="none"/>
        <c:tickLblPos val="nextTo"/>
        <c:crossAx val="30387584"/>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5.7060653391453234E-2"/>
          <c:w val="0.98025821425099635"/>
          <c:h val="0.80888765627348591"/>
        </c:manualLayout>
      </c:layout>
      <c:barChart>
        <c:barDir val="col"/>
        <c:grouping val="clustered"/>
        <c:varyColors val="0"/>
        <c:ser>
          <c:idx val="0"/>
          <c:order val="0"/>
          <c:tx>
            <c:strRef>
              <c:f>Hoja1!$B$1</c:f>
              <c:strCache>
                <c:ptCount val="1"/>
                <c:pt idx="0">
                  <c:v>Noviembre</c:v>
                </c:pt>
              </c:strCache>
            </c:strRef>
          </c:tx>
          <c:spPr>
            <a:solidFill>
              <a:schemeClr val="accent6">
                <a:lumMod val="60000"/>
                <a:lumOff val="40000"/>
              </a:schemeClr>
            </a:solidFill>
          </c:spPr>
          <c:invertIfNegative val="0"/>
          <c:dLbls>
            <c:dLbl>
              <c:idx val="13"/>
              <c:layout>
                <c:manualLayout>
                  <c:x val="0"/>
                  <c:y val="2.1164315076102655E-2"/>
                </c:manualLayout>
              </c:layout>
              <c:showLegendKey val="0"/>
              <c:showVal val="1"/>
              <c:showCatName val="0"/>
              <c:showSerName val="0"/>
              <c:showPercent val="0"/>
              <c:showBubbleSize val="0"/>
            </c:dLbl>
            <c:txPr>
              <a:bodyPr/>
              <a:lstStyle/>
              <a:p>
                <a:pPr>
                  <a:defRPr sz="800"/>
                </a:pPr>
                <a:endParaRPr lang="es-AR"/>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Hoja1!$B$2:$B$15</c:f>
              <c:numCache>
                <c:formatCode>General</c:formatCode>
                <c:ptCount val="14"/>
                <c:pt idx="0">
                  <c:v>1903</c:v>
                </c:pt>
                <c:pt idx="1">
                  <c:v>1534</c:v>
                </c:pt>
                <c:pt idx="2">
                  <c:v>481</c:v>
                </c:pt>
                <c:pt idx="3">
                  <c:v>1658</c:v>
                </c:pt>
                <c:pt idx="4">
                  <c:v>437</c:v>
                </c:pt>
                <c:pt idx="5">
                  <c:v>453</c:v>
                </c:pt>
                <c:pt idx="6">
                  <c:v>233</c:v>
                </c:pt>
                <c:pt idx="7">
                  <c:v>475</c:v>
                </c:pt>
                <c:pt idx="8">
                  <c:v>344</c:v>
                </c:pt>
                <c:pt idx="9">
                  <c:v>127</c:v>
                </c:pt>
                <c:pt idx="10">
                  <c:v>174</c:v>
                </c:pt>
                <c:pt idx="11">
                  <c:v>96</c:v>
                </c:pt>
                <c:pt idx="12">
                  <c:v>129</c:v>
                </c:pt>
                <c:pt idx="13">
                  <c:v>273</c:v>
                </c:pt>
              </c:numCache>
            </c:numRef>
          </c:val>
        </c:ser>
        <c:ser>
          <c:idx val="1"/>
          <c:order val="1"/>
          <c:tx>
            <c:strRef>
              <c:f>Hoja1!$C$1</c:f>
              <c:strCache>
                <c:ptCount val="1"/>
                <c:pt idx="0">
                  <c:v>Diciembre</c:v>
                </c:pt>
              </c:strCache>
            </c:strRef>
          </c:tx>
          <c:spPr>
            <a:solidFill>
              <a:schemeClr val="accent1"/>
            </a:solidFill>
          </c:spPr>
          <c:invertIfNegative val="0"/>
          <c:dLbls>
            <c:dLbl>
              <c:idx val="0"/>
              <c:layout>
                <c:manualLayout>
                  <c:x val="7.5371492436263083E-3"/>
                  <c:y val="-6.2989032964591235E-3"/>
                </c:manualLayout>
              </c:layout>
              <c:showLegendKey val="0"/>
              <c:showVal val="1"/>
              <c:showCatName val="0"/>
              <c:showSerName val="0"/>
              <c:showPercent val="0"/>
              <c:showBubbleSize val="0"/>
            </c:dLbl>
            <c:dLbl>
              <c:idx val="1"/>
              <c:layout>
                <c:manualLayout>
                  <c:x val="7.5371492436263014E-3"/>
                  <c:y val="1.8896709889377371E-2"/>
                </c:manualLayout>
              </c:layout>
              <c:showLegendKey val="0"/>
              <c:showVal val="1"/>
              <c:showCatName val="0"/>
              <c:showSerName val="0"/>
              <c:showPercent val="0"/>
              <c:showBubbleSize val="0"/>
            </c:dLbl>
            <c:dLbl>
              <c:idx val="3"/>
              <c:layout>
                <c:manualLayout>
                  <c:x val="6.0297193949010418E-3"/>
                  <c:y val="-6.2989032964591235E-3"/>
                </c:manualLayout>
              </c:layout>
              <c:showLegendKey val="0"/>
              <c:showVal val="1"/>
              <c:showCatName val="0"/>
              <c:showSerName val="0"/>
              <c:showPercent val="0"/>
              <c:showBubbleSize val="0"/>
            </c:dLbl>
            <c:dLbl>
              <c:idx val="10"/>
              <c:layout>
                <c:manualLayout>
                  <c:x val="-1.5074298487252604E-3"/>
                  <c:y val="1.4109543384068437E-2"/>
                </c:manualLayout>
              </c:layout>
              <c:showLegendKey val="0"/>
              <c:showVal val="1"/>
              <c:showCatName val="0"/>
              <c:showSerName val="0"/>
              <c:showPercent val="0"/>
              <c:showBubbleSize val="0"/>
            </c:dLbl>
            <c:dLbl>
              <c:idx val="13"/>
              <c:layout>
                <c:manualLayout>
                  <c:x val="-1.1869526356861078E-7"/>
                  <c:y val="2.1164315076102655E-2"/>
                </c:manualLayout>
              </c:layout>
              <c:showLegendKey val="0"/>
              <c:showVal val="1"/>
              <c:showCatName val="0"/>
              <c:showSerName val="0"/>
              <c:showPercent val="0"/>
              <c:showBubbleSize val="0"/>
            </c:dLbl>
            <c:txPr>
              <a:bodyPr/>
              <a:lstStyle/>
              <a:p>
                <a:pPr>
                  <a:defRPr sz="800"/>
                </a:pPr>
                <a:endParaRPr lang="es-AR"/>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Hoja1!$C$2:$C$15</c:f>
              <c:numCache>
                <c:formatCode>General</c:formatCode>
                <c:ptCount val="14"/>
                <c:pt idx="0">
                  <c:v>1881</c:v>
                </c:pt>
                <c:pt idx="1">
                  <c:v>1517</c:v>
                </c:pt>
                <c:pt idx="2">
                  <c:v>468</c:v>
                </c:pt>
                <c:pt idx="3">
                  <c:v>1612</c:v>
                </c:pt>
                <c:pt idx="4">
                  <c:v>410</c:v>
                </c:pt>
                <c:pt idx="5">
                  <c:v>445</c:v>
                </c:pt>
                <c:pt idx="6">
                  <c:v>240</c:v>
                </c:pt>
                <c:pt idx="7">
                  <c:v>458</c:v>
                </c:pt>
                <c:pt idx="8">
                  <c:v>332</c:v>
                </c:pt>
                <c:pt idx="9">
                  <c:v>120</c:v>
                </c:pt>
                <c:pt idx="10">
                  <c:v>168</c:v>
                </c:pt>
                <c:pt idx="11">
                  <c:v>86</c:v>
                </c:pt>
                <c:pt idx="12">
                  <c:v>121</c:v>
                </c:pt>
                <c:pt idx="13">
                  <c:v>268</c:v>
                </c:pt>
              </c:numCache>
            </c:numRef>
          </c:val>
        </c:ser>
        <c:dLbls>
          <c:showLegendKey val="0"/>
          <c:showVal val="0"/>
          <c:showCatName val="0"/>
          <c:showSerName val="0"/>
          <c:showPercent val="0"/>
          <c:showBubbleSize val="0"/>
        </c:dLbls>
        <c:gapWidth val="86"/>
        <c:overlap val="-14"/>
        <c:axId val="32078464"/>
        <c:axId val="32111232"/>
      </c:barChart>
      <c:catAx>
        <c:axId val="32078464"/>
        <c:scaling>
          <c:orientation val="minMax"/>
        </c:scaling>
        <c:delete val="0"/>
        <c:axPos val="b"/>
        <c:numFmt formatCode="mmm\-yy" sourceLinked="1"/>
        <c:majorTickMark val="out"/>
        <c:minorTickMark val="none"/>
        <c:tickLblPos val="nextTo"/>
        <c:txPr>
          <a:bodyPr/>
          <a:lstStyle/>
          <a:p>
            <a:pPr>
              <a:defRPr sz="600"/>
            </a:pPr>
            <a:endParaRPr lang="es-AR"/>
          </a:p>
        </c:txPr>
        <c:crossAx val="32111232"/>
        <c:crosses val="autoZero"/>
        <c:auto val="1"/>
        <c:lblAlgn val="ctr"/>
        <c:lblOffset val="100"/>
        <c:noMultiLvlLbl val="0"/>
      </c:catAx>
      <c:valAx>
        <c:axId val="32111232"/>
        <c:scaling>
          <c:orientation val="minMax"/>
        </c:scaling>
        <c:delete val="1"/>
        <c:axPos val="l"/>
        <c:numFmt formatCode="General" sourceLinked="1"/>
        <c:majorTickMark val="out"/>
        <c:minorTickMark val="none"/>
        <c:tickLblPos val="nextTo"/>
        <c:crossAx val="32078464"/>
        <c:crosses val="autoZero"/>
        <c:crossBetween val="between"/>
      </c:valAx>
    </c:plotArea>
    <c:legend>
      <c:legendPos val="r"/>
      <c:layout>
        <c:manualLayout>
          <c:xMode val="edge"/>
          <c:yMode val="edge"/>
          <c:x val="0.62294787758625114"/>
          <c:y val="8.4411176535940435E-2"/>
          <c:w val="0.10149097868517931"/>
          <c:h val="0.24850683257415843"/>
        </c:manualLayout>
      </c:layout>
      <c:overlay val="0"/>
      <c:txPr>
        <a:bodyPr/>
        <a:lstStyle/>
        <a:p>
          <a:pPr>
            <a:defRPr sz="105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975286066631359E-2"/>
          <c:y val="2.6913353780592651E-2"/>
          <c:w val="0.98302471393336865"/>
          <c:h val="0.74423291128342273"/>
        </c:manualLayout>
      </c:layout>
      <c:barChart>
        <c:barDir val="col"/>
        <c:grouping val="stacked"/>
        <c:varyColors val="0"/>
        <c:ser>
          <c:idx val="0"/>
          <c:order val="0"/>
          <c:tx>
            <c:strRef>
              <c:f>Hoja1!$B$1</c:f>
              <c:strCache>
                <c:ptCount val="1"/>
                <c:pt idx="0">
                  <c:v>Procesadas</c:v>
                </c:pt>
              </c:strCache>
            </c:strRef>
          </c:tx>
          <c:invertIfNegative val="0"/>
          <c:dLbls>
            <c:dLbl>
              <c:idx val="0"/>
              <c:layout/>
              <c:tx>
                <c:rich>
                  <a:bodyPr/>
                  <a:lstStyle/>
                  <a:p>
                    <a:r>
                      <a:rPr lang="en-US" b="1" smtClean="0"/>
                      <a:t>57%</a:t>
                    </a:r>
                    <a:endParaRPr lang="en-US"/>
                  </a:p>
                </c:rich>
              </c:tx>
              <c:showLegendKey val="0"/>
              <c:showVal val="1"/>
              <c:showCatName val="0"/>
              <c:showSerName val="0"/>
              <c:showPercent val="0"/>
              <c:showBubbleSize val="0"/>
            </c:dLbl>
            <c:dLbl>
              <c:idx val="1"/>
              <c:layout/>
              <c:tx>
                <c:rich>
                  <a:bodyPr/>
                  <a:lstStyle/>
                  <a:p>
                    <a:r>
                      <a:rPr lang="en-US" smtClean="0"/>
                      <a:t>62%</a:t>
                    </a:r>
                    <a:endParaRPr lang="en-US"/>
                  </a:p>
                </c:rich>
              </c:tx>
              <c:showLegendKey val="0"/>
              <c:showVal val="1"/>
              <c:showCatName val="0"/>
              <c:showSerName val="0"/>
              <c:showPercent val="0"/>
              <c:showBubbleSize val="0"/>
            </c:dLbl>
            <c:txPr>
              <a:bodyPr/>
              <a:lstStyle/>
              <a:p>
                <a:pPr>
                  <a:defRPr sz="1200" b="1"/>
                </a:pPr>
                <a:endParaRPr lang="es-AR"/>
              </a:p>
            </c:txPr>
            <c:showLegendKey val="0"/>
            <c:showVal val="1"/>
            <c:showCatName val="0"/>
            <c:showSerName val="0"/>
            <c:showPercent val="0"/>
            <c:showBubbleSize val="0"/>
            <c:showLeaderLines val="0"/>
          </c:dLbls>
          <c:cat>
            <c:strRef>
              <c:f>Hoja1!$A$2:$A$3</c:f>
              <c:strCache>
                <c:ptCount val="2"/>
                <c:pt idx="0">
                  <c:v>Total a Dic. 13</c:v>
                </c:pt>
                <c:pt idx="1">
                  <c:v>Población femenina</c:v>
                </c:pt>
              </c:strCache>
            </c:strRef>
          </c:cat>
          <c:val>
            <c:numRef>
              <c:f>Hoja1!$B$2:$B$3</c:f>
              <c:numCache>
                <c:formatCode>General</c:formatCode>
                <c:ptCount val="2"/>
                <c:pt idx="0">
                  <c:v>57</c:v>
                </c:pt>
                <c:pt idx="1">
                  <c:v>62</c:v>
                </c:pt>
              </c:numCache>
            </c:numRef>
          </c:val>
        </c:ser>
        <c:ser>
          <c:idx val="1"/>
          <c:order val="1"/>
          <c:tx>
            <c:strRef>
              <c:f>Hoja1!$C$1</c:f>
              <c:strCache>
                <c:ptCount val="1"/>
                <c:pt idx="0">
                  <c:v>Condenadas</c:v>
                </c:pt>
              </c:strCache>
            </c:strRef>
          </c:tx>
          <c:invertIfNegative val="0"/>
          <c:dLbls>
            <c:dLbl>
              <c:idx val="0"/>
              <c:layout/>
              <c:tx>
                <c:rich>
                  <a:bodyPr/>
                  <a:lstStyle/>
                  <a:p>
                    <a:pPr>
                      <a:defRPr sz="1200" b="1"/>
                    </a:pPr>
                    <a:r>
                      <a:rPr lang="en-US" b="1" smtClean="0"/>
                      <a:t>43%</a:t>
                    </a:r>
                    <a:endParaRPr lang="en-US" b="1"/>
                  </a:p>
                </c:rich>
              </c:tx>
              <c:spPr/>
              <c:showLegendKey val="0"/>
              <c:showVal val="1"/>
              <c:showCatName val="0"/>
              <c:showSerName val="0"/>
              <c:showPercent val="0"/>
              <c:showBubbleSize val="0"/>
            </c:dLbl>
            <c:dLbl>
              <c:idx val="1"/>
              <c:layout/>
              <c:tx>
                <c:rich>
                  <a:bodyPr/>
                  <a:lstStyle/>
                  <a:p>
                    <a:pPr>
                      <a:defRPr sz="1200" b="1"/>
                    </a:pPr>
                    <a:r>
                      <a:rPr lang="en-US" smtClean="0"/>
                      <a:t>38%</a:t>
                    </a:r>
                    <a:endParaRPr lang="en-US"/>
                  </a:p>
                </c:rich>
              </c:tx>
              <c:spPr/>
              <c:showLegendKey val="0"/>
              <c:showVal val="1"/>
              <c:showCatName val="0"/>
              <c:showSerName val="0"/>
              <c:showPercent val="0"/>
              <c:showBubbleSize val="0"/>
            </c:dLbl>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Dic. 13</c:v>
                </c:pt>
                <c:pt idx="1">
                  <c:v>Población femenina</c:v>
                </c:pt>
              </c:strCache>
            </c:strRef>
          </c:cat>
          <c:val>
            <c:numRef>
              <c:f>Hoja1!$C$2:$C$3</c:f>
              <c:numCache>
                <c:formatCode>General</c:formatCode>
                <c:ptCount val="2"/>
                <c:pt idx="0">
                  <c:v>43</c:v>
                </c:pt>
                <c:pt idx="1">
                  <c:v>38</c:v>
                </c:pt>
              </c:numCache>
            </c:numRef>
          </c:val>
        </c:ser>
        <c:dLbls>
          <c:showLegendKey val="0"/>
          <c:showVal val="0"/>
          <c:showCatName val="0"/>
          <c:showSerName val="0"/>
          <c:showPercent val="0"/>
          <c:showBubbleSize val="0"/>
        </c:dLbls>
        <c:gapWidth val="150"/>
        <c:overlap val="100"/>
        <c:axId val="127205760"/>
        <c:axId val="127207296"/>
      </c:barChart>
      <c:catAx>
        <c:axId val="127205760"/>
        <c:scaling>
          <c:orientation val="minMax"/>
        </c:scaling>
        <c:delete val="0"/>
        <c:axPos val="b"/>
        <c:numFmt formatCode="mmm\-yy" sourceLinked="1"/>
        <c:majorTickMark val="out"/>
        <c:minorTickMark val="none"/>
        <c:tickLblPos val="nextTo"/>
        <c:txPr>
          <a:bodyPr/>
          <a:lstStyle/>
          <a:p>
            <a:pPr>
              <a:defRPr sz="1000"/>
            </a:pPr>
            <a:endParaRPr lang="es-AR"/>
          </a:p>
        </c:txPr>
        <c:crossAx val="127207296"/>
        <c:crosses val="autoZero"/>
        <c:auto val="1"/>
        <c:lblAlgn val="ctr"/>
        <c:lblOffset val="100"/>
        <c:noMultiLvlLbl val="0"/>
      </c:catAx>
      <c:valAx>
        <c:axId val="127207296"/>
        <c:scaling>
          <c:orientation val="minMax"/>
          <c:max val="100"/>
        </c:scaling>
        <c:delete val="1"/>
        <c:axPos val="l"/>
        <c:numFmt formatCode="General" sourceLinked="1"/>
        <c:majorTickMark val="out"/>
        <c:minorTickMark val="none"/>
        <c:tickLblPos val="nextTo"/>
        <c:crossAx val="127205760"/>
        <c:crosses val="autoZero"/>
        <c:crossBetween val="between"/>
      </c:valAx>
    </c:plotArea>
    <c:legend>
      <c:legendPos val="r"/>
      <c:layout>
        <c:manualLayout>
          <c:xMode val="edge"/>
          <c:yMode val="edge"/>
          <c:x val="0.37483212924022002"/>
          <c:y val="0.20447179189154771"/>
          <c:w val="0.27021222369331005"/>
          <c:h val="0.44066907376815423"/>
        </c:manualLayout>
      </c:layout>
      <c:overlay val="0"/>
      <c:txPr>
        <a:bodyPr/>
        <a:lstStyle/>
        <a:p>
          <a:pPr>
            <a:defRPr sz="9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61337996923473"/>
          <c:y val="0.19587933627238024"/>
          <c:w val="0.50430511230678798"/>
          <c:h val="0.57559477140984283"/>
        </c:manualLayout>
      </c:layout>
      <c:pieChart>
        <c:varyColors val="1"/>
        <c:ser>
          <c:idx val="0"/>
          <c:order val="0"/>
          <c:tx>
            <c:strRef>
              <c:f>Hoja1!$B$1</c:f>
              <c:strCache>
                <c:ptCount val="1"/>
                <c:pt idx="0">
                  <c:v>Ventas</c:v>
                </c:pt>
              </c:strCache>
            </c:strRef>
          </c:tx>
          <c:dLbls>
            <c:dLbl>
              <c:idx val="1"/>
              <c:layout>
                <c:manualLayout>
                  <c:x val="-2.8643974081489706E-3"/>
                  <c:y val="1.061655720216444E-2"/>
                </c:manualLayout>
              </c:layout>
              <c:showLegendKey val="0"/>
              <c:showVal val="0"/>
              <c:showCatName val="1"/>
              <c:showSerName val="0"/>
              <c:showPercent val="1"/>
              <c:showBubbleSize val="0"/>
            </c:dLbl>
            <c:dLbl>
              <c:idx val="2"/>
              <c:layout>
                <c:manualLayout>
                  <c:x val="-1.2592566108191988E-2"/>
                  <c:y val="8.266455021014614E-2"/>
                </c:manualLayout>
              </c:layout>
              <c:showLegendKey val="0"/>
              <c:showVal val="0"/>
              <c:showCatName val="1"/>
              <c:showSerName val="0"/>
              <c:showPercent val="1"/>
              <c:showBubbleSize val="0"/>
            </c:dLbl>
            <c:dLbl>
              <c:idx val="3"/>
              <c:delete val="1"/>
            </c:dLbl>
            <c:dLbl>
              <c:idx val="4"/>
              <c:layout>
                <c:manualLayout>
                  <c:x val="6.5072172285572062E-3"/>
                  <c:y val="-7.8861997609346687E-2"/>
                </c:manualLayout>
              </c:layout>
              <c:showLegendKey val="0"/>
              <c:showVal val="0"/>
              <c:showCatName val="1"/>
              <c:showSerName val="0"/>
              <c:showPercent val="1"/>
              <c:showBubbleSize val="0"/>
            </c:dLbl>
            <c:txPr>
              <a:bodyPr/>
              <a:lstStyle/>
              <a:p>
                <a:pPr>
                  <a:defRPr sz="1100"/>
                </a:pPr>
                <a:endParaRPr lang="es-AR"/>
              </a:p>
            </c:txPr>
            <c:showLegendKey val="0"/>
            <c:showVal val="0"/>
            <c:showCatName val="1"/>
            <c:showSerName val="0"/>
            <c:showPercent val="1"/>
            <c:showBubbleSize val="0"/>
            <c:showLeaderLines val="0"/>
          </c:dLbls>
          <c:cat>
            <c:strRef>
              <c:f>Hoja1!$A$2:$A$3</c:f>
              <c:strCache>
                <c:ptCount val="2"/>
                <c:pt idx="0">
                  <c:v>Hombres</c:v>
                </c:pt>
                <c:pt idx="1">
                  <c:v>Mujeres</c:v>
                </c:pt>
              </c:strCache>
            </c:strRef>
          </c:cat>
          <c:val>
            <c:numRef>
              <c:f>Hoja1!$B$2:$B$3</c:f>
              <c:numCache>
                <c:formatCode>General</c:formatCode>
                <c:ptCount val="2"/>
                <c:pt idx="0">
                  <c:v>414</c:v>
                </c:pt>
                <c:pt idx="1">
                  <c:v>28</c:v>
                </c:pt>
              </c:numCache>
            </c:numRef>
          </c:val>
        </c:ser>
        <c:dLbls>
          <c:showLegendKey val="0"/>
          <c:showVal val="0"/>
          <c:showCatName val="0"/>
          <c:showSerName val="0"/>
          <c:showPercent val="0"/>
          <c:showBubbleSize val="0"/>
          <c:showLeaderLines val="0"/>
        </c:dLbls>
        <c:firstSliceAng val="74"/>
      </c:pieChart>
    </c:plotArea>
    <c:plotVisOnly val="1"/>
    <c:dispBlanksAs val="gap"/>
    <c:showDLblsOverMax val="0"/>
  </c:chart>
  <c:txPr>
    <a:bodyPr/>
    <a:lstStyle/>
    <a:p>
      <a:pPr>
        <a:defRPr sz="1800"/>
      </a:pPr>
      <a:endParaRPr lang="es-AR"/>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61337996923473"/>
          <c:y val="0.19587933627238024"/>
          <c:w val="0.50430511230678798"/>
          <c:h val="0.57559477140984283"/>
        </c:manualLayout>
      </c:layout>
      <c:pieChart>
        <c:varyColors val="1"/>
        <c:ser>
          <c:idx val="0"/>
          <c:order val="0"/>
          <c:tx>
            <c:strRef>
              <c:f>Hoja1!$B$1</c:f>
              <c:strCache>
                <c:ptCount val="1"/>
                <c:pt idx="0">
                  <c:v>Ventas</c:v>
                </c:pt>
              </c:strCache>
            </c:strRef>
          </c:tx>
          <c:dLbls>
            <c:dLbl>
              <c:idx val="0"/>
              <c:delete val="1"/>
            </c:dLbl>
            <c:dLbl>
              <c:idx val="1"/>
              <c:layout>
                <c:manualLayout>
                  <c:x val="4.0040472334895619E-2"/>
                  <c:y val="2.6939835224862794E-2"/>
                </c:manualLayout>
              </c:layout>
              <c:showLegendKey val="0"/>
              <c:showVal val="0"/>
              <c:showCatName val="1"/>
              <c:showSerName val="0"/>
              <c:showPercent val="1"/>
              <c:showBubbleSize val="0"/>
            </c:dLbl>
            <c:dLbl>
              <c:idx val="2"/>
              <c:layout>
                <c:manualLayout>
                  <c:x val="-1.2592566108191988E-2"/>
                  <c:y val="8.266455021014614E-2"/>
                </c:manualLayout>
              </c:layout>
              <c:showLegendKey val="0"/>
              <c:showVal val="0"/>
              <c:showCatName val="1"/>
              <c:showSerName val="0"/>
              <c:showPercent val="1"/>
              <c:showBubbleSize val="0"/>
            </c:dLbl>
            <c:dLbl>
              <c:idx val="3"/>
              <c:delete val="1"/>
            </c:dLbl>
            <c:dLbl>
              <c:idx val="4"/>
              <c:layout>
                <c:manualLayout>
                  <c:x val="6.5072172285572062E-3"/>
                  <c:y val="-7.8861997609346687E-2"/>
                </c:manualLayout>
              </c:layout>
              <c:showLegendKey val="0"/>
              <c:showVal val="0"/>
              <c:showCatName val="1"/>
              <c:showSerName val="0"/>
              <c:showPercent val="1"/>
              <c:showBubbleSize val="0"/>
            </c:dLbl>
            <c:dLbl>
              <c:idx val="5"/>
              <c:layout>
                <c:manualLayout>
                  <c:x val="1.496907706410034E-2"/>
                  <c:y val="-6.2172409804249193E-2"/>
                </c:manualLayout>
              </c:layout>
              <c:showLegendKey val="0"/>
              <c:showVal val="0"/>
              <c:showCatName val="1"/>
              <c:showSerName val="0"/>
              <c:showPercent val="1"/>
              <c:showBubbleSize val="0"/>
            </c:dLbl>
            <c:dLbl>
              <c:idx val="6"/>
              <c:layout>
                <c:manualLayout>
                  <c:x val="9.5484981092640434E-2"/>
                  <c:y val="-1.5516753852679202E-3"/>
                </c:manualLayout>
              </c:layout>
              <c:showLegendKey val="0"/>
              <c:showVal val="0"/>
              <c:showCatName val="1"/>
              <c:showSerName val="0"/>
              <c:showPercent val="1"/>
              <c:showBubbleSize val="0"/>
            </c:dLbl>
            <c:txPr>
              <a:bodyPr/>
              <a:lstStyle/>
              <a:p>
                <a:pPr>
                  <a:defRPr sz="1050"/>
                </a:pPr>
                <a:endParaRPr lang="es-AR"/>
              </a:p>
            </c:txPr>
            <c:showLegendKey val="0"/>
            <c:showVal val="0"/>
            <c:showCatName val="1"/>
            <c:showSerName val="0"/>
            <c:showPercent val="1"/>
            <c:showBubbleSize val="0"/>
            <c:showLeaderLines val="1"/>
          </c:dLbls>
          <c:cat>
            <c:strRef>
              <c:f>Hoja1!$A$2:$A$8</c:f>
              <c:strCache>
                <c:ptCount val="7"/>
                <c:pt idx="0">
                  <c:v>CPFI </c:v>
                </c:pt>
                <c:pt idx="1">
                  <c:v>CFNOA</c:v>
                </c:pt>
                <c:pt idx="2">
                  <c:v>CPF IV</c:v>
                </c:pt>
                <c:pt idx="3">
                  <c:v>U21</c:v>
                </c:pt>
                <c:pt idx="4">
                  <c:v>CF JOV ADULT</c:v>
                </c:pt>
                <c:pt idx="5">
                  <c:v>U30</c:v>
                </c:pt>
                <c:pt idx="6">
                  <c:v>U31</c:v>
                </c:pt>
              </c:strCache>
            </c:strRef>
          </c:cat>
          <c:val>
            <c:numRef>
              <c:f>Hoja1!$B$2:$B$8</c:f>
              <c:numCache>
                <c:formatCode>General</c:formatCode>
                <c:ptCount val="7"/>
                <c:pt idx="0">
                  <c:v>1</c:v>
                </c:pt>
                <c:pt idx="1">
                  <c:v>24</c:v>
                </c:pt>
                <c:pt idx="2">
                  <c:v>15</c:v>
                </c:pt>
                <c:pt idx="4">
                  <c:v>366</c:v>
                </c:pt>
                <c:pt idx="5">
                  <c:v>12</c:v>
                </c:pt>
                <c:pt idx="6">
                  <c:v>1</c:v>
                </c:pt>
              </c:numCache>
            </c:numRef>
          </c:val>
        </c:ser>
        <c:dLbls>
          <c:showLegendKey val="0"/>
          <c:showVal val="0"/>
          <c:showCatName val="0"/>
          <c:showSerName val="0"/>
          <c:showPercent val="0"/>
          <c:showBubbleSize val="0"/>
          <c:showLeaderLines val="1"/>
        </c:dLbls>
        <c:firstSliceAng val="74"/>
      </c:pieChart>
    </c:plotArea>
    <c:plotVisOnly val="1"/>
    <c:dispBlanksAs val="gap"/>
    <c:showDLblsOverMax val="0"/>
  </c:chart>
  <c:txPr>
    <a:bodyPr/>
    <a:lstStyle/>
    <a:p>
      <a:pPr>
        <a:defRPr sz="1800"/>
      </a:pPr>
      <a:endParaRPr lang="es-AR"/>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975286066631359E-2"/>
          <c:y val="2.6913353780592651E-2"/>
          <c:w val="0.98302471393336865"/>
          <c:h val="0.74423291128342273"/>
        </c:manualLayout>
      </c:layout>
      <c:barChart>
        <c:barDir val="col"/>
        <c:grouping val="stacked"/>
        <c:varyColors val="0"/>
        <c:ser>
          <c:idx val="0"/>
          <c:order val="0"/>
          <c:tx>
            <c:strRef>
              <c:f>Hoja1!$B$1</c:f>
              <c:strCache>
                <c:ptCount val="1"/>
                <c:pt idx="0">
                  <c:v>Procesados/as</c:v>
                </c:pt>
              </c:strCache>
            </c:strRef>
          </c:tx>
          <c:invertIfNegative val="0"/>
          <c:dLbls>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Dic. 13</c:v>
                </c:pt>
                <c:pt idx="1">
                  <c:v>Poblacion jóvenes adultos</c:v>
                </c:pt>
              </c:strCache>
            </c:strRef>
          </c:cat>
          <c:val>
            <c:numRef>
              <c:f>Hoja1!$B$2:$B$3</c:f>
              <c:numCache>
                <c:formatCode>General</c:formatCode>
                <c:ptCount val="2"/>
                <c:pt idx="0">
                  <c:v>57</c:v>
                </c:pt>
                <c:pt idx="1">
                  <c:v>79</c:v>
                </c:pt>
              </c:numCache>
            </c:numRef>
          </c:val>
        </c:ser>
        <c:ser>
          <c:idx val="1"/>
          <c:order val="1"/>
          <c:tx>
            <c:strRef>
              <c:f>Hoja1!$C$1</c:f>
              <c:strCache>
                <c:ptCount val="1"/>
                <c:pt idx="0">
                  <c:v>Condenados/as</c:v>
                </c:pt>
              </c:strCache>
            </c:strRef>
          </c:tx>
          <c:invertIfNegative val="0"/>
          <c:dLbls>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Dic. 13</c:v>
                </c:pt>
                <c:pt idx="1">
                  <c:v>Poblacion jóvenes adultos</c:v>
                </c:pt>
              </c:strCache>
            </c:strRef>
          </c:cat>
          <c:val>
            <c:numRef>
              <c:f>Hoja1!$C$2:$C$3</c:f>
              <c:numCache>
                <c:formatCode>General</c:formatCode>
                <c:ptCount val="2"/>
                <c:pt idx="0">
                  <c:v>43</c:v>
                </c:pt>
                <c:pt idx="1">
                  <c:v>21</c:v>
                </c:pt>
              </c:numCache>
            </c:numRef>
          </c:val>
        </c:ser>
        <c:dLbls>
          <c:showLegendKey val="0"/>
          <c:showVal val="0"/>
          <c:showCatName val="0"/>
          <c:showSerName val="0"/>
          <c:showPercent val="0"/>
          <c:showBubbleSize val="0"/>
        </c:dLbls>
        <c:gapWidth val="150"/>
        <c:overlap val="100"/>
        <c:axId val="127459328"/>
        <c:axId val="127460864"/>
      </c:barChart>
      <c:catAx>
        <c:axId val="127459328"/>
        <c:scaling>
          <c:orientation val="minMax"/>
        </c:scaling>
        <c:delete val="0"/>
        <c:axPos val="b"/>
        <c:numFmt formatCode="mmm\-yy" sourceLinked="1"/>
        <c:majorTickMark val="out"/>
        <c:minorTickMark val="none"/>
        <c:tickLblPos val="nextTo"/>
        <c:txPr>
          <a:bodyPr/>
          <a:lstStyle/>
          <a:p>
            <a:pPr>
              <a:defRPr sz="900"/>
            </a:pPr>
            <a:endParaRPr lang="es-AR"/>
          </a:p>
        </c:txPr>
        <c:crossAx val="127460864"/>
        <c:crosses val="autoZero"/>
        <c:auto val="1"/>
        <c:lblAlgn val="ctr"/>
        <c:lblOffset val="100"/>
        <c:noMultiLvlLbl val="0"/>
      </c:catAx>
      <c:valAx>
        <c:axId val="127460864"/>
        <c:scaling>
          <c:orientation val="minMax"/>
          <c:max val="100"/>
        </c:scaling>
        <c:delete val="1"/>
        <c:axPos val="l"/>
        <c:numFmt formatCode="General" sourceLinked="1"/>
        <c:majorTickMark val="out"/>
        <c:minorTickMark val="none"/>
        <c:tickLblPos val="nextTo"/>
        <c:crossAx val="127459328"/>
        <c:crosses val="autoZero"/>
        <c:crossBetween val="between"/>
      </c:valAx>
    </c:plotArea>
    <c:legend>
      <c:legendPos val="r"/>
      <c:layout>
        <c:manualLayout>
          <c:xMode val="edge"/>
          <c:yMode val="edge"/>
          <c:x val="0.34173961968763344"/>
          <c:y val="0.11984406354364206"/>
          <c:w val="0.31658435309418942"/>
          <c:h val="0.54541007545794606"/>
        </c:manualLayout>
      </c:layout>
      <c:overlay val="0"/>
      <c:txPr>
        <a:bodyPr/>
        <a:lstStyle/>
        <a:p>
          <a:pPr>
            <a:defRPr sz="9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28499355191395"/>
          <c:y val="0.12935450098524462"/>
          <c:w val="0.85334585666952845"/>
          <c:h val="0.69762870341597949"/>
        </c:manualLayout>
      </c:layout>
      <c:barChart>
        <c:barDir val="col"/>
        <c:grouping val="percentStacked"/>
        <c:varyColors val="0"/>
        <c:ser>
          <c:idx val="0"/>
          <c:order val="0"/>
          <c:tx>
            <c:strRef>
              <c:f>Hoja1!$B$1</c:f>
              <c:strCache>
                <c:ptCount val="1"/>
                <c:pt idx="0">
                  <c:v>Procesados/as</c:v>
                </c:pt>
              </c:strCache>
            </c:strRef>
          </c:tx>
          <c:spPr>
            <a:ln>
              <a:noFill/>
            </a:ln>
          </c:spPr>
          <c:invertIfNegative val="0"/>
          <c:dLbls>
            <c:txPr>
              <a:bodyPr/>
              <a:lstStyle/>
              <a:p>
                <a:pPr>
                  <a:defRPr sz="1050">
                    <a:solidFill>
                      <a:schemeClr val="tx1">
                        <a:lumMod val="90000"/>
                        <a:lumOff val="10000"/>
                      </a:schemeClr>
                    </a:solidFill>
                  </a:defRPr>
                </a:pPr>
                <a:endParaRPr lang="es-AR"/>
              </a:p>
            </c:txPr>
            <c:showLegendKey val="0"/>
            <c:showVal val="1"/>
            <c:showCatName val="0"/>
            <c:showSerName val="0"/>
            <c:showPercent val="0"/>
            <c:showBubbleSize val="0"/>
            <c:showLeaderLines val="0"/>
          </c:dLbls>
          <c:cat>
            <c:numRef>
              <c:f>Hoja1!$A$2:$A$13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Hoja1!$B$2:$B$13</c:f>
              <c:numCache>
                <c:formatCode>0</c:formatCode>
                <c:ptCount val="12"/>
                <c:pt idx="0">
                  <c:v>54.467493336423686</c:v>
                </c:pt>
                <c:pt idx="1">
                  <c:v>56.840034965034967</c:v>
                </c:pt>
                <c:pt idx="2">
                  <c:v>51.62930676629307</c:v>
                </c:pt>
                <c:pt idx="3">
                  <c:v>45.791457286432163</c:v>
                </c:pt>
                <c:pt idx="4">
                  <c:v>44.544480171489816</c:v>
                </c:pt>
                <c:pt idx="5">
                  <c:v>56.096203095423675</c:v>
                </c:pt>
                <c:pt idx="6">
                  <c:v>52.976059740830223</c:v>
                </c:pt>
                <c:pt idx="7">
                  <c:v>52.889131622064447</c:v>
                </c:pt>
                <c:pt idx="8">
                  <c:v>51.561181434599156</c:v>
                </c:pt>
                <c:pt idx="9">
                  <c:v>52.627752388865808</c:v>
                </c:pt>
                <c:pt idx="10">
                  <c:v>55</c:v>
                </c:pt>
                <c:pt idx="11">
                  <c:v>57</c:v>
                </c:pt>
              </c:numCache>
            </c:numRef>
          </c:val>
        </c:ser>
        <c:ser>
          <c:idx val="1"/>
          <c:order val="1"/>
          <c:tx>
            <c:strRef>
              <c:f>Hoja1!$C$1</c:f>
              <c:strCache>
                <c:ptCount val="1"/>
                <c:pt idx="0">
                  <c:v>Condenados/as</c:v>
                </c:pt>
              </c:strCache>
            </c:strRef>
          </c:tx>
          <c:invertIfNegative val="0"/>
          <c:dLbls>
            <c:txPr>
              <a:bodyPr/>
              <a:lstStyle/>
              <a:p>
                <a:pPr>
                  <a:defRPr sz="1050">
                    <a:solidFill>
                      <a:schemeClr val="tx1">
                        <a:lumMod val="90000"/>
                        <a:lumOff val="10000"/>
                      </a:schemeClr>
                    </a:solidFill>
                  </a:defRPr>
                </a:pPr>
                <a:endParaRPr lang="es-AR"/>
              </a:p>
            </c:txPr>
            <c:showLegendKey val="0"/>
            <c:showVal val="1"/>
            <c:showCatName val="0"/>
            <c:showSerName val="0"/>
            <c:showPercent val="0"/>
            <c:showBubbleSize val="0"/>
            <c:showLeaderLines val="0"/>
          </c:dLbls>
          <c:cat>
            <c:numRef>
              <c:f>Hoja1!$A$2:$A$13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Hoja1!$C$2:$C$13</c:f>
              <c:numCache>
                <c:formatCode>0</c:formatCode>
                <c:ptCount val="12"/>
                <c:pt idx="0">
                  <c:v>45.532506663576314</c:v>
                </c:pt>
                <c:pt idx="1">
                  <c:v>43.159965034965033</c:v>
                </c:pt>
                <c:pt idx="2">
                  <c:v>48.37069323370693</c:v>
                </c:pt>
                <c:pt idx="3">
                  <c:v>54.208542713567837</c:v>
                </c:pt>
                <c:pt idx="4">
                  <c:v>55.455519828510184</c:v>
                </c:pt>
                <c:pt idx="5">
                  <c:v>43.903796904576325</c:v>
                </c:pt>
                <c:pt idx="6">
                  <c:v>47.023940259169777</c:v>
                </c:pt>
                <c:pt idx="7">
                  <c:v>47.110868377935553</c:v>
                </c:pt>
                <c:pt idx="8">
                  <c:v>48.438818565400844</c:v>
                </c:pt>
                <c:pt idx="9">
                  <c:v>47.372247611134192</c:v>
                </c:pt>
                <c:pt idx="10">
                  <c:v>45</c:v>
                </c:pt>
                <c:pt idx="11">
                  <c:v>43</c:v>
                </c:pt>
              </c:numCache>
            </c:numRef>
          </c:val>
        </c:ser>
        <c:dLbls>
          <c:showLegendKey val="0"/>
          <c:showVal val="0"/>
          <c:showCatName val="0"/>
          <c:showSerName val="0"/>
          <c:showPercent val="0"/>
          <c:showBubbleSize val="0"/>
        </c:dLbls>
        <c:gapWidth val="43"/>
        <c:overlap val="100"/>
        <c:axId val="30531968"/>
        <c:axId val="30533504"/>
      </c:barChart>
      <c:catAx>
        <c:axId val="30531968"/>
        <c:scaling>
          <c:orientation val="minMax"/>
        </c:scaling>
        <c:delete val="0"/>
        <c:axPos val="b"/>
        <c:numFmt formatCode="General" sourceLinked="1"/>
        <c:majorTickMark val="out"/>
        <c:minorTickMark val="none"/>
        <c:tickLblPos val="nextTo"/>
        <c:txPr>
          <a:bodyPr/>
          <a:lstStyle/>
          <a:p>
            <a:pPr>
              <a:defRPr sz="1000"/>
            </a:pPr>
            <a:endParaRPr lang="es-AR"/>
          </a:p>
        </c:txPr>
        <c:crossAx val="30533504"/>
        <c:crosses val="autoZero"/>
        <c:auto val="1"/>
        <c:lblAlgn val="ctr"/>
        <c:lblOffset val="100"/>
        <c:noMultiLvlLbl val="0"/>
      </c:catAx>
      <c:valAx>
        <c:axId val="30533504"/>
        <c:scaling>
          <c:orientation val="minMax"/>
          <c:max val="1"/>
          <c:min val="0"/>
        </c:scaling>
        <c:delete val="1"/>
        <c:axPos val="l"/>
        <c:numFmt formatCode="0%" sourceLinked="1"/>
        <c:majorTickMark val="out"/>
        <c:minorTickMark val="none"/>
        <c:tickLblPos val="nextTo"/>
        <c:crossAx val="30531968"/>
        <c:crosses val="autoZero"/>
        <c:crossBetween val="between"/>
      </c:valAx>
    </c:plotArea>
    <c:legend>
      <c:legendPos val="r"/>
      <c:layout>
        <c:manualLayout>
          <c:xMode val="edge"/>
          <c:yMode val="edge"/>
          <c:x val="9.7579307260991989E-4"/>
          <c:y val="0.26053047497522286"/>
          <c:w val="0.13971754346069259"/>
          <c:h val="0.40644375217619616"/>
        </c:manualLayout>
      </c:layout>
      <c:overlay val="0"/>
      <c:txPr>
        <a:bodyPr/>
        <a:lstStyle/>
        <a:p>
          <a:pPr>
            <a:defRPr sz="10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Hoja1!$B$1</c:f>
              <c:strCache>
                <c:ptCount val="1"/>
                <c:pt idx="0">
                  <c:v>Serie 1</c:v>
                </c:pt>
              </c:strCache>
            </c:strRef>
          </c:tx>
          <c:dLbls>
            <c:dLbl>
              <c:idx val="0"/>
              <c:layout>
                <c:manualLayout>
                  <c:x val="-3.6262845145970279E-2"/>
                  <c:y val="-8.3922364612748185E-2"/>
                </c:manualLayout>
              </c:layout>
              <c:showLegendKey val="0"/>
              <c:showVal val="1"/>
              <c:showCatName val="0"/>
              <c:showSerName val="0"/>
              <c:showPercent val="0"/>
              <c:showBubbleSize val="0"/>
            </c:dLbl>
            <c:dLbl>
              <c:idx val="1"/>
              <c:layout>
                <c:manualLayout>
                  <c:x val="-4.2856089717964875E-2"/>
                  <c:y val="-9.0915298440067488E-2"/>
                </c:manualLayout>
              </c:layout>
              <c:showLegendKey val="0"/>
              <c:showVal val="1"/>
              <c:showCatName val="0"/>
              <c:showSerName val="0"/>
              <c:showPercent val="0"/>
              <c:showBubbleSize val="0"/>
            </c:dLbl>
            <c:dLbl>
              <c:idx val="2"/>
              <c:layout>
                <c:manualLayout>
                  <c:x val="-4.9449334289959478E-2"/>
                  <c:y val="-0.10490226743084712"/>
                </c:manualLayout>
              </c:layout>
              <c:showLegendKey val="0"/>
              <c:showVal val="1"/>
              <c:showCatName val="0"/>
              <c:showSerName val="0"/>
              <c:showPercent val="0"/>
              <c:showBubbleSize val="0"/>
            </c:dLbl>
            <c:txPr>
              <a:bodyPr/>
              <a:lstStyle/>
              <a:p>
                <a:pPr>
                  <a:defRPr sz="1400">
                    <a:solidFill>
                      <a:schemeClr val="bg1"/>
                    </a:solidFill>
                  </a:defRPr>
                </a:pPr>
                <a:endParaRPr lang="es-AR"/>
              </a:p>
            </c:txPr>
            <c:showLegendKey val="0"/>
            <c:showVal val="1"/>
            <c:showCatName val="0"/>
            <c:showSerName val="0"/>
            <c:showPercent val="0"/>
            <c:showBubbleSize val="0"/>
            <c:showLeaderLines val="0"/>
          </c:dLbls>
          <c:cat>
            <c:numRef>
              <c:f>Hoja1!$A$2:$A$5</c:f>
              <c:numCache>
                <c:formatCode>mmm\-yy</c:formatCode>
                <c:ptCount val="4"/>
                <c:pt idx="0">
                  <c:v>41518</c:v>
                </c:pt>
                <c:pt idx="1">
                  <c:v>41548</c:v>
                </c:pt>
                <c:pt idx="2">
                  <c:v>41579</c:v>
                </c:pt>
                <c:pt idx="3">
                  <c:v>41609</c:v>
                </c:pt>
              </c:numCache>
            </c:numRef>
          </c:cat>
          <c:val>
            <c:numRef>
              <c:f>Hoja1!$B$2:$B$5</c:f>
              <c:numCache>
                <c:formatCode>General</c:formatCode>
                <c:ptCount val="4"/>
                <c:pt idx="0">
                  <c:v>9954</c:v>
                </c:pt>
                <c:pt idx="1">
                  <c:v>9976</c:v>
                </c:pt>
                <c:pt idx="2">
                  <c:v>10043</c:v>
                </c:pt>
                <c:pt idx="3">
                  <c:v>9795</c:v>
                </c:pt>
              </c:numCache>
            </c:numRef>
          </c:val>
          <c:smooth val="0"/>
        </c:ser>
        <c:dLbls>
          <c:showLegendKey val="0"/>
          <c:showVal val="0"/>
          <c:showCatName val="0"/>
          <c:showSerName val="0"/>
          <c:showPercent val="0"/>
          <c:showBubbleSize val="0"/>
        </c:dLbls>
        <c:marker val="1"/>
        <c:smooth val="0"/>
        <c:axId val="31042560"/>
        <c:axId val="31048448"/>
      </c:lineChart>
      <c:dateAx>
        <c:axId val="31042560"/>
        <c:scaling>
          <c:orientation val="minMax"/>
        </c:scaling>
        <c:delete val="0"/>
        <c:axPos val="b"/>
        <c:numFmt formatCode="mmm\-yy" sourceLinked="1"/>
        <c:majorTickMark val="out"/>
        <c:minorTickMark val="none"/>
        <c:tickLblPos val="nextTo"/>
        <c:txPr>
          <a:bodyPr/>
          <a:lstStyle/>
          <a:p>
            <a:pPr>
              <a:defRPr sz="1400"/>
            </a:pPr>
            <a:endParaRPr lang="es-AR"/>
          </a:p>
        </c:txPr>
        <c:crossAx val="31048448"/>
        <c:crosses val="autoZero"/>
        <c:auto val="1"/>
        <c:lblOffset val="100"/>
        <c:baseTimeUnit val="months"/>
      </c:dateAx>
      <c:valAx>
        <c:axId val="31048448"/>
        <c:scaling>
          <c:orientation val="minMax"/>
          <c:min val="6000"/>
        </c:scaling>
        <c:delete val="1"/>
        <c:axPos val="l"/>
        <c:numFmt formatCode="General" sourceLinked="1"/>
        <c:majorTickMark val="out"/>
        <c:minorTickMark val="none"/>
        <c:tickLblPos val="nextTo"/>
        <c:crossAx val="31042560"/>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518154548484514"/>
          <c:y val="0.24550763128421166"/>
          <c:w val="0.47927250507519364"/>
          <c:h val="0.5699456817110411"/>
        </c:manualLayout>
      </c:layout>
      <c:pieChart>
        <c:varyColors val="1"/>
        <c:ser>
          <c:idx val="0"/>
          <c:order val="0"/>
          <c:tx>
            <c:strRef>
              <c:f>Hoja1!$B$1</c:f>
              <c:strCache>
                <c:ptCount val="1"/>
                <c:pt idx="0">
                  <c:v>Ventas</c:v>
                </c:pt>
              </c:strCache>
            </c:strRef>
          </c:tx>
          <c:explosion val="1"/>
          <c:dLbls>
            <c:dLbl>
              <c:idx val="0"/>
              <c:layout>
                <c:manualLayout>
                  <c:x val="1.6553085010756381E-2"/>
                  <c:y val="-0.19896062599651093"/>
                </c:manualLayout>
              </c:layout>
              <c:showLegendKey val="0"/>
              <c:showVal val="0"/>
              <c:showCatName val="1"/>
              <c:showSerName val="0"/>
              <c:showPercent val="1"/>
              <c:showBubbleSize val="0"/>
            </c:dLbl>
            <c:dLbl>
              <c:idx val="1"/>
              <c:layout>
                <c:manualLayout>
                  <c:x val="1.0585629374513943E-2"/>
                  <c:y val="0.1312980990100199"/>
                </c:manualLayout>
              </c:layout>
              <c:showLegendKey val="0"/>
              <c:showVal val="0"/>
              <c:showCatName val="1"/>
              <c:showSerName val="0"/>
              <c:showPercent val="1"/>
              <c:showBubbleSize val="0"/>
            </c:dLbl>
            <c:dLbl>
              <c:idx val="2"/>
              <c:layout>
                <c:manualLayout>
                  <c:x val="-0.1182444374867439"/>
                  <c:y val="7.482577010962746E-2"/>
                </c:manualLayout>
              </c:layout>
              <c:spPr/>
              <c:txPr>
                <a:bodyPr/>
                <a:lstStyle/>
                <a:p>
                  <a:pPr>
                    <a:defRPr sz="800"/>
                  </a:pPr>
                  <a:endParaRPr lang="es-AR"/>
                </a:p>
              </c:txPr>
              <c:showLegendKey val="0"/>
              <c:showVal val="0"/>
              <c:showCatName val="1"/>
              <c:showSerName val="0"/>
              <c:showPercent val="1"/>
              <c:showBubbleSize val="0"/>
            </c:dLbl>
            <c:txPr>
              <a:bodyPr/>
              <a:lstStyle/>
              <a:p>
                <a:pPr>
                  <a:defRPr sz="900"/>
                </a:pPr>
                <a:endParaRPr lang="es-AR"/>
              </a:p>
            </c:txPr>
            <c:showLegendKey val="0"/>
            <c:showVal val="0"/>
            <c:showCatName val="1"/>
            <c:showSerName val="0"/>
            <c:showPercent val="1"/>
            <c:showBubbleSize val="0"/>
            <c:showLeaderLines val="0"/>
          </c:dLbls>
          <c:cat>
            <c:strRef>
              <c:f>Hoja1!$A$2:$A$4</c:f>
              <c:strCache>
                <c:ptCount val="3"/>
                <c:pt idx="0">
                  <c:v>Nacional</c:v>
                </c:pt>
                <c:pt idx="1">
                  <c:v>Federal</c:v>
                </c:pt>
                <c:pt idx="2">
                  <c:v>Provincial</c:v>
                </c:pt>
              </c:strCache>
            </c:strRef>
          </c:cat>
          <c:val>
            <c:numRef>
              <c:f>Hoja1!$B$2:$B$4</c:f>
              <c:numCache>
                <c:formatCode>General</c:formatCode>
                <c:ptCount val="3"/>
                <c:pt idx="0">
                  <c:v>5935</c:v>
                </c:pt>
                <c:pt idx="1">
                  <c:v>3376</c:v>
                </c:pt>
                <c:pt idx="2">
                  <c:v>723</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A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1"/>
          <c:cat>
            <c:strRef>
              <c:f>Hoja1!$A$2:$A$3</c:f>
              <c:strCache>
                <c:ptCount val="2"/>
                <c:pt idx="0">
                  <c:v>Procesados/as</c:v>
                </c:pt>
                <c:pt idx="1">
                  <c:v>Condenados/as</c:v>
                </c:pt>
              </c:strCache>
            </c:strRef>
          </c:cat>
          <c:val>
            <c:numRef>
              <c:f>Hoja1!$B$2:$B$3</c:f>
              <c:numCache>
                <c:formatCode>General</c:formatCode>
                <c:ptCount val="2"/>
                <c:pt idx="0">
                  <c:v>5661</c:v>
                </c:pt>
                <c:pt idx="1">
                  <c:v>4307</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A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3"/>
          <c:dPt>
            <c:idx val="1"/>
            <c:bubble3D val="0"/>
            <c:spPr>
              <a:solidFill>
                <a:srgbClr val="7030A0"/>
              </a:solidFill>
            </c:spPr>
          </c:dPt>
          <c:dLbls>
            <c:dLbl>
              <c:idx val="0"/>
              <c:layout>
                <c:manualLayout>
                  <c:x val="-7.4196301421054229E-3"/>
                  <c:y val="-4.243710158330756E-2"/>
                </c:manualLayout>
              </c:layout>
              <c:showLegendKey val="0"/>
              <c:showVal val="0"/>
              <c:showCatName val="1"/>
              <c:showSerName val="0"/>
              <c:showPercent val="1"/>
              <c:showBubbleSize val="0"/>
            </c:dLbl>
            <c:txPr>
              <a:bodyPr/>
              <a:lstStyle/>
              <a:p>
                <a:pPr>
                  <a:defRPr sz="900"/>
                </a:pPr>
                <a:endParaRPr lang="es-AR"/>
              </a:p>
            </c:txPr>
            <c:showLegendKey val="0"/>
            <c:showVal val="0"/>
            <c:showCatName val="1"/>
            <c:showSerName val="0"/>
            <c:showPercent val="1"/>
            <c:showBubbleSize val="0"/>
            <c:showLeaderLines val="0"/>
          </c:dLbls>
          <c:cat>
            <c:strRef>
              <c:f>Hoja1!$A$2:$A$3</c:f>
              <c:strCache>
                <c:ptCount val="2"/>
                <c:pt idx="0">
                  <c:v>Masculino</c:v>
                </c:pt>
                <c:pt idx="1">
                  <c:v>Femenino</c:v>
                </c:pt>
              </c:strCache>
            </c:strRef>
          </c:cat>
          <c:val>
            <c:numRef>
              <c:f>Hoja1!$B$2:$B$3</c:f>
              <c:numCache>
                <c:formatCode>General</c:formatCode>
                <c:ptCount val="2"/>
                <c:pt idx="0">
                  <c:v>9193</c:v>
                </c:pt>
                <c:pt idx="1">
                  <c:v>783</c:v>
                </c:pt>
              </c:numCache>
            </c:numRef>
          </c:val>
        </c:ser>
        <c:dLbls>
          <c:showLegendKey val="0"/>
          <c:showVal val="0"/>
          <c:showCatName val="0"/>
          <c:showSerName val="0"/>
          <c:showPercent val="0"/>
          <c:showBubbleSize val="0"/>
          <c:showLeaderLines val="0"/>
        </c:dLbls>
        <c:firstSliceAng val="99"/>
      </c:pieChart>
    </c:plotArea>
    <c:plotVisOnly val="1"/>
    <c:dispBlanksAs val="gap"/>
    <c:showDLblsOverMax val="0"/>
  </c:chart>
  <c:txPr>
    <a:bodyPr/>
    <a:lstStyle/>
    <a:p>
      <a:pPr>
        <a:defRPr sz="1800"/>
      </a:pPr>
      <a:endParaRPr lang="es-A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4"/>
          <c:dLbls>
            <c:dLbl>
              <c:idx val="0"/>
              <c:layout>
                <c:manualLayout>
                  <c:x val="1.6553085010756381E-2"/>
                  <c:y val="-2.7358071325408288E-2"/>
                </c:manualLayout>
              </c:layout>
              <c:tx>
                <c:rich>
                  <a:bodyPr/>
                  <a:lstStyle/>
                  <a:p>
                    <a:r>
                      <a:rPr lang="en-US" sz="900" dirty="0" err="1" smtClean="0"/>
                      <a:t>Jóvenes</a:t>
                    </a:r>
                    <a:r>
                      <a:rPr lang="en-US" sz="900" dirty="0" smtClean="0"/>
                      <a:t> </a:t>
                    </a:r>
                    <a:r>
                      <a:rPr lang="en-US" sz="900" dirty="0" err="1"/>
                      <a:t>adultos</a:t>
                    </a:r>
                    <a:r>
                      <a:rPr lang="en-US" sz="900" dirty="0"/>
                      <a:t> (</a:t>
                    </a:r>
                    <a:r>
                      <a:rPr lang="en-US" sz="900" dirty="0" smtClean="0"/>
                      <a:t>18-21)</a:t>
                    </a:r>
                    <a:r>
                      <a:rPr lang="en-US" sz="900" dirty="0"/>
                      <a:t>
4%</a:t>
                    </a:r>
                    <a:endParaRPr lang="en-US" dirty="0"/>
                  </a:p>
                </c:rich>
              </c:tx>
              <c:showLegendKey val="0"/>
              <c:showVal val="0"/>
              <c:showCatName val="1"/>
              <c:showSerName val="0"/>
              <c:showPercent val="1"/>
              <c:showBubbleSize val="0"/>
            </c:dLbl>
            <c:dLbl>
              <c:idx val="1"/>
              <c:layout>
                <c:manualLayout>
                  <c:x val="1.0585629374513943E-2"/>
                  <c:y val="0.1312980990100199"/>
                </c:manualLayout>
              </c:layout>
              <c:showLegendKey val="0"/>
              <c:showVal val="0"/>
              <c:showCatName val="1"/>
              <c:showSerName val="0"/>
              <c:showPercent val="1"/>
              <c:showBubbleSize val="0"/>
            </c:dLbl>
            <c:dLbl>
              <c:idx val="2"/>
              <c:layout>
                <c:manualLayout>
                  <c:x val="-6.6135328397854784E-2"/>
                  <c:y val="6.0525557220368911E-2"/>
                </c:manualLayout>
              </c:layout>
              <c:showLegendKey val="0"/>
              <c:showVal val="0"/>
              <c:showCatName val="1"/>
              <c:showSerName val="0"/>
              <c:showPercent val="1"/>
              <c:showBubbleSize val="0"/>
            </c:dLbl>
            <c:txPr>
              <a:bodyPr/>
              <a:lstStyle/>
              <a:p>
                <a:pPr>
                  <a:defRPr sz="900"/>
                </a:pPr>
                <a:endParaRPr lang="es-AR"/>
              </a:p>
            </c:txPr>
            <c:showLegendKey val="0"/>
            <c:showVal val="0"/>
            <c:showCatName val="1"/>
            <c:showSerName val="0"/>
            <c:showPercent val="1"/>
            <c:showBubbleSize val="0"/>
            <c:showLeaderLines val="0"/>
          </c:dLbls>
          <c:cat>
            <c:strRef>
              <c:f>Hoja1!$A$2:$A$3</c:f>
              <c:strCache>
                <c:ptCount val="2"/>
                <c:pt idx="0">
                  <c:v>Jóvenes adultos (18-20)</c:v>
                </c:pt>
                <c:pt idx="1">
                  <c:v>Mayores (21 y más)</c:v>
                </c:pt>
              </c:strCache>
            </c:strRef>
          </c:cat>
          <c:val>
            <c:numRef>
              <c:f>Hoja1!$B$2:$B$3</c:f>
              <c:numCache>
                <c:formatCode>General</c:formatCode>
                <c:ptCount val="2"/>
                <c:pt idx="0">
                  <c:v>442</c:v>
                </c:pt>
                <c:pt idx="1">
                  <c:v>9534</c:v>
                </c:pt>
              </c:numCache>
            </c:numRef>
          </c:val>
        </c:ser>
        <c:dLbls>
          <c:showLegendKey val="0"/>
          <c:showVal val="0"/>
          <c:showCatName val="0"/>
          <c:showSerName val="0"/>
          <c:showPercent val="0"/>
          <c:showBubbleSize val="0"/>
          <c:showLeaderLines val="0"/>
        </c:dLbls>
        <c:firstSliceAng val="95"/>
      </c:pieChart>
    </c:plotArea>
    <c:plotVisOnly val="1"/>
    <c:dispBlanksAs val="gap"/>
    <c:showDLblsOverMax val="0"/>
  </c:chart>
  <c:txPr>
    <a:bodyPr/>
    <a:lstStyle/>
    <a:p>
      <a:pPr>
        <a:defRPr sz="1800"/>
      </a:pPr>
      <a:endParaRPr lang="es-A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42031504233658"/>
          <c:y val="3.4374781402889389E-2"/>
          <c:w val="0.8388060897986116"/>
          <c:h val="0.81971850393700785"/>
        </c:manualLayout>
      </c:layout>
      <c:barChart>
        <c:barDir val="col"/>
        <c:grouping val="percentStacked"/>
        <c:varyColors val="0"/>
        <c:ser>
          <c:idx val="0"/>
          <c:order val="0"/>
          <c:tx>
            <c:strRef>
              <c:f>Hoja1!$B$1</c:f>
              <c:strCache>
                <c:ptCount val="1"/>
                <c:pt idx="0">
                  <c:v>Procesados/as</c:v>
                </c:pt>
              </c:strCache>
            </c:strRef>
          </c:tx>
          <c:invertIfNegative val="0"/>
          <c:dLbls>
            <c:txPr>
              <a:bodyPr/>
              <a:lstStyle/>
              <a:p>
                <a:pPr>
                  <a:defRPr sz="1400"/>
                </a:pPr>
                <a:endParaRPr lang="es-AR"/>
              </a:p>
            </c:txPr>
            <c:showLegendKey val="0"/>
            <c:showVal val="1"/>
            <c:showCatName val="0"/>
            <c:showSerName val="0"/>
            <c:showPercent val="0"/>
            <c:showBubbleSize val="0"/>
            <c:showLeaderLines val="0"/>
          </c:dLbls>
          <c:cat>
            <c:strRef>
              <c:f>Hoja1!$A$2:$A$5</c:f>
              <c:strCache>
                <c:ptCount val="4"/>
                <c:pt idx="0">
                  <c:v>Total población SPF 2013</c:v>
                </c:pt>
                <c:pt idx="1">
                  <c:v>Nacional</c:v>
                </c:pt>
                <c:pt idx="2">
                  <c:v>Federal</c:v>
                </c:pt>
                <c:pt idx="3">
                  <c:v>Provincial </c:v>
                </c:pt>
              </c:strCache>
            </c:strRef>
          </c:cat>
          <c:val>
            <c:numRef>
              <c:f>Hoja1!$B$2:$B$5</c:f>
              <c:numCache>
                <c:formatCode>General</c:formatCode>
                <c:ptCount val="4"/>
                <c:pt idx="0">
                  <c:v>57</c:v>
                </c:pt>
                <c:pt idx="1">
                  <c:v>51</c:v>
                </c:pt>
                <c:pt idx="2">
                  <c:v>72</c:v>
                </c:pt>
                <c:pt idx="3">
                  <c:v>30</c:v>
                </c:pt>
              </c:numCache>
            </c:numRef>
          </c:val>
        </c:ser>
        <c:ser>
          <c:idx val="1"/>
          <c:order val="1"/>
          <c:tx>
            <c:strRef>
              <c:f>Hoja1!$C$1</c:f>
              <c:strCache>
                <c:ptCount val="1"/>
                <c:pt idx="0">
                  <c:v>Condenados/as</c:v>
                </c:pt>
              </c:strCache>
            </c:strRef>
          </c:tx>
          <c:invertIfNegative val="0"/>
          <c:dLbls>
            <c:txPr>
              <a:bodyPr/>
              <a:lstStyle/>
              <a:p>
                <a:pPr>
                  <a:defRPr sz="1400"/>
                </a:pPr>
                <a:endParaRPr lang="es-AR"/>
              </a:p>
            </c:txPr>
            <c:showLegendKey val="0"/>
            <c:showVal val="1"/>
            <c:showCatName val="0"/>
            <c:showSerName val="0"/>
            <c:showPercent val="0"/>
            <c:showBubbleSize val="0"/>
            <c:showLeaderLines val="0"/>
          </c:dLbls>
          <c:cat>
            <c:strRef>
              <c:f>Hoja1!$A$2:$A$5</c:f>
              <c:strCache>
                <c:ptCount val="4"/>
                <c:pt idx="0">
                  <c:v>Total población SPF 2013</c:v>
                </c:pt>
                <c:pt idx="1">
                  <c:v>Nacional</c:v>
                </c:pt>
                <c:pt idx="2">
                  <c:v>Federal</c:v>
                </c:pt>
                <c:pt idx="3">
                  <c:v>Provincial </c:v>
                </c:pt>
              </c:strCache>
            </c:strRef>
          </c:cat>
          <c:val>
            <c:numRef>
              <c:f>Hoja1!$C$2:$C$5</c:f>
              <c:numCache>
                <c:formatCode>General</c:formatCode>
                <c:ptCount val="4"/>
                <c:pt idx="0">
                  <c:v>43</c:v>
                </c:pt>
                <c:pt idx="1">
                  <c:v>49</c:v>
                </c:pt>
                <c:pt idx="2">
                  <c:v>28</c:v>
                </c:pt>
                <c:pt idx="3">
                  <c:v>70</c:v>
                </c:pt>
              </c:numCache>
            </c:numRef>
          </c:val>
        </c:ser>
        <c:dLbls>
          <c:showLegendKey val="0"/>
          <c:showVal val="0"/>
          <c:showCatName val="0"/>
          <c:showSerName val="0"/>
          <c:showPercent val="0"/>
          <c:showBubbleSize val="0"/>
        </c:dLbls>
        <c:gapWidth val="150"/>
        <c:overlap val="100"/>
        <c:axId val="30788608"/>
        <c:axId val="30978816"/>
      </c:barChart>
      <c:catAx>
        <c:axId val="30788608"/>
        <c:scaling>
          <c:orientation val="minMax"/>
        </c:scaling>
        <c:delete val="0"/>
        <c:axPos val="b"/>
        <c:majorTickMark val="out"/>
        <c:minorTickMark val="none"/>
        <c:tickLblPos val="nextTo"/>
        <c:txPr>
          <a:bodyPr/>
          <a:lstStyle/>
          <a:p>
            <a:pPr>
              <a:defRPr sz="1000"/>
            </a:pPr>
            <a:endParaRPr lang="es-AR"/>
          </a:p>
        </c:txPr>
        <c:crossAx val="30978816"/>
        <c:crosses val="autoZero"/>
        <c:auto val="1"/>
        <c:lblAlgn val="ctr"/>
        <c:lblOffset val="100"/>
        <c:noMultiLvlLbl val="0"/>
      </c:catAx>
      <c:valAx>
        <c:axId val="30978816"/>
        <c:scaling>
          <c:orientation val="minMax"/>
        </c:scaling>
        <c:delete val="1"/>
        <c:axPos val="l"/>
        <c:numFmt formatCode="0%" sourceLinked="1"/>
        <c:majorTickMark val="out"/>
        <c:minorTickMark val="none"/>
        <c:tickLblPos val="nextTo"/>
        <c:crossAx val="30788608"/>
        <c:crosses val="autoZero"/>
        <c:crossBetween val="between"/>
      </c:valAx>
    </c:plotArea>
    <c:legend>
      <c:legendPos val="r"/>
      <c:layout>
        <c:manualLayout>
          <c:xMode val="edge"/>
          <c:yMode val="edge"/>
          <c:x val="8.1123218023918253E-3"/>
          <c:y val="0.19074681002522353"/>
          <c:w val="0.17944668635170605"/>
          <c:h val="0.39295759667730557"/>
        </c:manualLayout>
      </c:layout>
      <c:overlay val="0"/>
      <c:txPr>
        <a:bodyPr/>
        <a:lstStyle/>
        <a:p>
          <a:pPr>
            <a:defRPr sz="105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251794427213005"/>
          <c:y val="0.13768487708618735"/>
          <c:w val="0.50310484627391128"/>
          <c:h val="0.67006690717592043"/>
        </c:manualLayout>
      </c:layout>
      <c:pieChart>
        <c:varyColors val="1"/>
        <c:ser>
          <c:idx val="0"/>
          <c:order val="0"/>
          <c:tx>
            <c:strRef>
              <c:f>Hoja1!$B$1</c:f>
              <c:strCache>
                <c:ptCount val="1"/>
                <c:pt idx="0">
                  <c:v>Ventas</c:v>
                </c:pt>
              </c:strCache>
            </c:strRef>
          </c:tx>
          <c:explosion val="17"/>
          <c:dPt>
            <c:idx val="1"/>
            <c:bubble3D val="0"/>
            <c:explosion val="4"/>
          </c:dPt>
          <c:cat>
            <c:strRef>
              <c:f>Hoja1!$A$2:$A$3</c:f>
              <c:strCache>
                <c:ptCount val="2"/>
                <c:pt idx="0">
                  <c:v>Procesados</c:v>
                </c:pt>
                <c:pt idx="1">
                  <c:v>Condenados</c:v>
                </c:pt>
              </c:strCache>
            </c:strRef>
          </c:cat>
          <c:val>
            <c:numRef>
              <c:f>Hoja1!$B$2:$B$3</c:f>
              <c:numCache>
                <c:formatCode>General</c:formatCode>
                <c:ptCount val="2"/>
                <c:pt idx="0">
                  <c:v>5661</c:v>
                </c:pt>
                <c:pt idx="1">
                  <c:v>4307</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A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A13F50-D61F-4C0C-81BF-15BCC5DB9223}" type="doc">
      <dgm:prSet loTypeId="urn:microsoft.com/office/officeart/2005/8/layout/arrow2" loCatId="process" qsTypeId="urn:microsoft.com/office/officeart/2005/8/quickstyle/simple1" qsCatId="simple" csTypeId="urn:microsoft.com/office/officeart/2005/8/colors/accent1_2" csCatId="accent1" phldr="1"/>
      <dgm:spPr/>
    </dgm:pt>
    <dgm:pt modelId="{36B5E171-0CCF-4382-94D2-261CADF5E53A}">
      <dgm:prSet phldrT="[Texto]"/>
      <dgm:spPr/>
      <dgm:t>
        <a:bodyPr/>
        <a:lstStyle/>
        <a:p>
          <a:r>
            <a:rPr lang="es-AR" b="0" dirty="0" smtClean="0">
              <a:solidFill>
                <a:srgbClr val="292934"/>
              </a:solidFill>
            </a:rPr>
            <a:t>El </a:t>
          </a:r>
          <a:r>
            <a:rPr lang="es-AR" b="1" dirty="0" smtClean="0">
              <a:solidFill>
                <a:schemeClr val="tx2"/>
              </a:solidFill>
            </a:rPr>
            <a:t>57%</a:t>
          </a:r>
          <a:r>
            <a:rPr lang="es-AR" b="1" dirty="0" smtClean="0">
              <a:solidFill>
                <a:srgbClr val="292934"/>
              </a:solidFill>
            </a:rPr>
            <a:t> </a:t>
          </a:r>
          <a:r>
            <a:rPr lang="es-AR" b="0" dirty="0" smtClean="0">
              <a:solidFill>
                <a:srgbClr val="292934"/>
              </a:solidFill>
            </a:rPr>
            <a:t>del </a:t>
          </a:r>
          <a:r>
            <a:rPr lang="es-AR" b="0" dirty="0" smtClean="0">
              <a:solidFill>
                <a:schemeClr val="tx2"/>
              </a:solidFill>
            </a:rPr>
            <a:t>total</a:t>
          </a:r>
          <a:r>
            <a:rPr lang="es-AR" b="0" dirty="0" smtClean="0">
              <a:solidFill>
                <a:srgbClr val="292934"/>
              </a:solidFill>
            </a:rPr>
            <a:t> de personas detenidas en el SPF están </a:t>
          </a:r>
          <a:r>
            <a:rPr lang="es-AR" b="0" dirty="0" smtClean="0">
              <a:solidFill>
                <a:schemeClr val="tx2"/>
              </a:solidFill>
            </a:rPr>
            <a:t>procesadas</a:t>
          </a:r>
          <a:endParaRPr lang="es-AR" b="0" dirty="0">
            <a:solidFill>
              <a:schemeClr val="tx2"/>
            </a:solidFill>
          </a:endParaRPr>
        </a:p>
      </dgm:t>
    </dgm:pt>
    <dgm:pt modelId="{13912CF3-314F-4C78-8053-8208059C35E9}" type="parTrans" cxnId="{7BCF2E7A-2CEF-4E5E-8AB3-0A757CF8F2E2}">
      <dgm:prSet/>
      <dgm:spPr/>
      <dgm:t>
        <a:bodyPr/>
        <a:lstStyle/>
        <a:p>
          <a:endParaRPr lang="es-AR"/>
        </a:p>
      </dgm:t>
    </dgm:pt>
    <dgm:pt modelId="{1867206A-D16A-4C0B-A23E-C55A9DA5F788}" type="sibTrans" cxnId="{7BCF2E7A-2CEF-4E5E-8AB3-0A757CF8F2E2}">
      <dgm:prSet/>
      <dgm:spPr/>
      <dgm:t>
        <a:bodyPr/>
        <a:lstStyle/>
        <a:p>
          <a:endParaRPr lang="es-AR"/>
        </a:p>
      </dgm:t>
    </dgm:pt>
    <dgm:pt modelId="{7ADF0FB5-64AE-4893-9F3E-F770EC4EA6FC}">
      <dgm:prSet phldrT="[Texto]"/>
      <dgm:spPr/>
      <dgm:t>
        <a:bodyPr/>
        <a:lstStyle/>
        <a:p>
          <a:r>
            <a:rPr lang="es-AR" dirty="0" smtClean="0">
              <a:solidFill>
                <a:srgbClr val="292934"/>
              </a:solidFill>
            </a:rPr>
            <a:t>Entre las </a:t>
          </a:r>
          <a:r>
            <a:rPr lang="es-AR" dirty="0" smtClean="0">
              <a:solidFill>
                <a:schemeClr val="tx2"/>
              </a:solidFill>
            </a:rPr>
            <a:t>mujeres</a:t>
          </a:r>
          <a:r>
            <a:rPr lang="es-AR" dirty="0" smtClean="0">
              <a:solidFill>
                <a:srgbClr val="292934"/>
              </a:solidFill>
            </a:rPr>
            <a:t>, las procesadas se elevan al </a:t>
          </a:r>
          <a:r>
            <a:rPr lang="es-AR" b="1" dirty="0" smtClean="0">
              <a:solidFill>
                <a:schemeClr val="tx2"/>
              </a:solidFill>
            </a:rPr>
            <a:t>62%</a:t>
          </a:r>
          <a:endParaRPr lang="es-AR" dirty="0"/>
        </a:p>
      </dgm:t>
    </dgm:pt>
    <dgm:pt modelId="{46302269-A44E-466D-A86C-E3033E02581F}" type="parTrans" cxnId="{C7E91FC9-B5A7-4DC7-BB9B-DC6C41C4482E}">
      <dgm:prSet/>
      <dgm:spPr/>
      <dgm:t>
        <a:bodyPr/>
        <a:lstStyle/>
        <a:p>
          <a:endParaRPr lang="es-AR"/>
        </a:p>
      </dgm:t>
    </dgm:pt>
    <dgm:pt modelId="{FF66D7B2-56B0-4DC9-9097-BED6B61229B3}" type="sibTrans" cxnId="{C7E91FC9-B5A7-4DC7-BB9B-DC6C41C4482E}">
      <dgm:prSet/>
      <dgm:spPr/>
      <dgm:t>
        <a:bodyPr/>
        <a:lstStyle/>
        <a:p>
          <a:endParaRPr lang="es-AR"/>
        </a:p>
      </dgm:t>
    </dgm:pt>
    <dgm:pt modelId="{A22E616B-14CD-466B-8E08-B6F340533661}">
      <dgm:prSet phldrT="[Texto]" custT="1"/>
      <dgm:spPr/>
      <dgm:t>
        <a:bodyPr/>
        <a:lstStyle/>
        <a:p>
          <a:r>
            <a:rPr lang="es-AR" sz="1400" dirty="0" smtClean="0"/>
            <a:t>Entre los </a:t>
          </a:r>
          <a:r>
            <a:rPr lang="es-AR" sz="1400" dirty="0" smtClean="0">
              <a:solidFill>
                <a:schemeClr val="tx2"/>
              </a:solidFill>
            </a:rPr>
            <a:t>jóvenes adultos</a:t>
          </a:r>
          <a:r>
            <a:rPr lang="es-AR" sz="1400" dirty="0" smtClean="0"/>
            <a:t>, los procesados se elevan al </a:t>
          </a:r>
          <a:r>
            <a:rPr lang="es-AR" sz="1400" b="1" dirty="0" smtClean="0">
              <a:solidFill>
                <a:schemeClr val="tx2"/>
              </a:solidFill>
            </a:rPr>
            <a:t>79%</a:t>
          </a:r>
          <a:endParaRPr lang="es-AR" sz="1400" dirty="0"/>
        </a:p>
      </dgm:t>
    </dgm:pt>
    <dgm:pt modelId="{26918DC6-0145-4D95-A9E3-1F26113EE248}" type="parTrans" cxnId="{DF44B50A-18FA-40B9-B586-FE6087EA7044}">
      <dgm:prSet/>
      <dgm:spPr/>
      <dgm:t>
        <a:bodyPr/>
        <a:lstStyle/>
        <a:p>
          <a:endParaRPr lang="es-AR"/>
        </a:p>
      </dgm:t>
    </dgm:pt>
    <dgm:pt modelId="{1D55532A-4345-4B6F-8722-F843046FE3E0}" type="sibTrans" cxnId="{DF44B50A-18FA-40B9-B586-FE6087EA7044}">
      <dgm:prSet/>
      <dgm:spPr/>
      <dgm:t>
        <a:bodyPr/>
        <a:lstStyle/>
        <a:p>
          <a:endParaRPr lang="es-AR"/>
        </a:p>
      </dgm:t>
    </dgm:pt>
    <dgm:pt modelId="{69DA9EFB-6A59-416E-9453-05FF700DAA35}" type="pres">
      <dgm:prSet presAssocID="{54A13F50-D61F-4C0C-81BF-15BCC5DB9223}" presName="arrowDiagram" presStyleCnt="0">
        <dgm:presLayoutVars>
          <dgm:chMax val="5"/>
          <dgm:dir/>
          <dgm:resizeHandles val="exact"/>
        </dgm:presLayoutVars>
      </dgm:prSet>
      <dgm:spPr/>
    </dgm:pt>
    <dgm:pt modelId="{8DFBEA65-CAC1-4E8A-BD41-ED65D0E109D9}" type="pres">
      <dgm:prSet presAssocID="{54A13F50-D61F-4C0C-81BF-15BCC5DB9223}" presName="arrow" presStyleLbl="bgShp" presStyleIdx="0" presStyleCnt="1" custLinFactNeighborX="-4134" custLinFactNeighborY="32260"/>
      <dgm:spPr/>
    </dgm:pt>
    <dgm:pt modelId="{772100FD-EEA6-4E7D-94C7-25F8312335F2}" type="pres">
      <dgm:prSet presAssocID="{54A13F50-D61F-4C0C-81BF-15BCC5DB9223}" presName="arrowDiagram3" presStyleCnt="0"/>
      <dgm:spPr/>
    </dgm:pt>
    <dgm:pt modelId="{8F32E98C-B1E0-43E1-9E55-CFBB15E9BC75}" type="pres">
      <dgm:prSet presAssocID="{36B5E171-0CCF-4382-94D2-261CADF5E53A}" presName="bullet3a" presStyleLbl="node1" presStyleIdx="0" presStyleCnt="3"/>
      <dgm:spPr>
        <a:solidFill>
          <a:schemeClr val="bg2">
            <a:lumMod val="90000"/>
          </a:schemeClr>
        </a:solidFill>
      </dgm:spPr>
    </dgm:pt>
    <dgm:pt modelId="{DB197CE7-F762-4ADA-AA7C-C59E5D3283FA}" type="pres">
      <dgm:prSet presAssocID="{36B5E171-0CCF-4382-94D2-261CADF5E53A}" presName="textBox3a" presStyleLbl="revTx" presStyleIdx="0" presStyleCnt="3" custScaleX="121514" custScaleY="86319" custLinFactNeighborX="-5256" custLinFactNeighborY="6840">
        <dgm:presLayoutVars>
          <dgm:bulletEnabled val="1"/>
        </dgm:presLayoutVars>
      </dgm:prSet>
      <dgm:spPr/>
      <dgm:t>
        <a:bodyPr/>
        <a:lstStyle/>
        <a:p>
          <a:endParaRPr lang="es-AR"/>
        </a:p>
      </dgm:t>
    </dgm:pt>
    <dgm:pt modelId="{A25DFFCF-B906-4EEB-BC02-BFCD8BF7A245}" type="pres">
      <dgm:prSet presAssocID="{7ADF0FB5-64AE-4893-9F3E-F770EC4EA6FC}" presName="bullet3b" presStyleLbl="node1" presStyleIdx="1" presStyleCnt="3"/>
      <dgm:spPr>
        <a:solidFill>
          <a:schemeClr val="accent2">
            <a:lumMod val="60000"/>
            <a:lumOff val="40000"/>
          </a:schemeClr>
        </a:solidFill>
      </dgm:spPr>
    </dgm:pt>
    <dgm:pt modelId="{9FB63015-00A4-40BD-9BDB-543228658AA2}" type="pres">
      <dgm:prSet presAssocID="{7ADF0FB5-64AE-4893-9F3E-F770EC4EA6FC}" presName="textBox3b" presStyleLbl="revTx" presStyleIdx="1" presStyleCnt="3" custScaleX="120192" custScaleY="29299" custLinFactNeighborX="-12520" custLinFactNeighborY="-20192">
        <dgm:presLayoutVars>
          <dgm:bulletEnabled val="1"/>
        </dgm:presLayoutVars>
      </dgm:prSet>
      <dgm:spPr/>
      <dgm:t>
        <a:bodyPr/>
        <a:lstStyle/>
        <a:p>
          <a:endParaRPr lang="es-AR"/>
        </a:p>
      </dgm:t>
    </dgm:pt>
    <dgm:pt modelId="{502FD2E3-122D-4419-9658-634814BE4309}" type="pres">
      <dgm:prSet presAssocID="{A22E616B-14CD-466B-8E08-B6F340533661}" presName="bullet3c" presStyleLbl="node1" presStyleIdx="2" presStyleCnt="3"/>
      <dgm:spPr>
        <a:solidFill>
          <a:schemeClr val="accent2"/>
        </a:solidFill>
      </dgm:spPr>
    </dgm:pt>
    <dgm:pt modelId="{51EED12E-1961-45E6-BAB7-D25B65AEAE95}" type="pres">
      <dgm:prSet presAssocID="{A22E616B-14CD-466B-8E08-B6F340533661}" presName="textBox3c" presStyleLbl="revTx" presStyleIdx="2" presStyleCnt="3" custScaleX="152363" custScaleY="71555" custLinFactNeighborX="-2123" custLinFactNeighborY="3154">
        <dgm:presLayoutVars>
          <dgm:bulletEnabled val="1"/>
        </dgm:presLayoutVars>
      </dgm:prSet>
      <dgm:spPr/>
      <dgm:t>
        <a:bodyPr/>
        <a:lstStyle/>
        <a:p>
          <a:endParaRPr lang="es-AR"/>
        </a:p>
      </dgm:t>
    </dgm:pt>
  </dgm:ptLst>
  <dgm:cxnLst>
    <dgm:cxn modelId="{869B73AB-13F9-43FA-BE5D-C015C34BA5F5}" type="presOf" srcId="{36B5E171-0CCF-4382-94D2-261CADF5E53A}" destId="{DB197CE7-F762-4ADA-AA7C-C59E5D3283FA}" srcOrd="0" destOrd="0" presId="urn:microsoft.com/office/officeart/2005/8/layout/arrow2"/>
    <dgm:cxn modelId="{770BED64-AD5D-4206-9A33-73342160853E}" type="presOf" srcId="{54A13F50-D61F-4C0C-81BF-15BCC5DB9223}" destId="{69DA9EFB-6A59-416E-9453-05FF700DAA35}" srcOrd="0" destOrd="0" presId="urn:microsoft.com/office/officeart/2005/8/layout/arrow2"/>
    <dgm:cxn modelId="{6A648B35-3F5C-4790-8D00-63FB06B24CD6}" type="presOf" srcId="{A22E616B-14CD-466B-8E08-B6F340533661}" destId="{51EED12E-1961-45E6-BAB7-D25B65AEAE95}" srcOrd="0" destOrd="0" presId="urn:microsoft.com/office/officeart/2005/8/layout/arrow2"/>
    <dgm:cxn modelId="{33467E6C-B035-418A-9548-B62E0E924F93}" type="presOf" srcId="{7ADF0FB5-64AE-4893-9F3E-F770EC4EA6FC}" destId="{9FB63015-00A4-40BD-9BDB-543228658AA2}" srcOrd="0" destOrd="0" presId="urn:microsoft.com/office/officeart/2005/8/layout/arrow2"/>
    <dgm:cxn modelId="{DF44B50A-18FA-40B9-B586-FE6087EA7044}" srcId="{54A13F50-D61F-4C0C-81BF-15BCC5DB9223}" destId="{A22E616B-14CD-466B-8E08-B6F340533661}" srcOrd="2" destOrd="0" parTransId="{26918DC6-0145-4D95-A9E3-1F26113EE248}" sibTransId="{1D55532A-4345-4B6F-8722-F843046FE3E0}"/>
    <dgm:cxn modelId="{7BCF2E7A-2CEF-4E5E-8AB3-0A757CF8F2E2}" srcId="{54A13F50-D61F-4C0C-81BF-15BCC5DB9223}" destId="{36B5E171-0CCF-4382-94D2-261CADF5E53A}" srcOrd="0" destOrd="0" parTransId="{13912CF3-314F-4C78-8053-8208059C35E9}" sibTransId="{1867206A-D16A-4C0B-A23E-C55A9DA5F788}"/>
    <dgm:cxn modelId="{C7E91FC9-B5A7-4DC7-BB9B-DC6C41C4482E}" srcId="{54A13F50-D61F-4C0C-81BF-15BCC5DB9223}" destId="{7ADF0FB5-64AE-4893-9F3E-F770EC4EA6FC}" srcOrd="1" destOrd="0" parTransId="{46302269-A44E-466D-A86C-E3033E02581F}" sibTransId="{FF66D7B2-56B0-4DC9-9097-BED6B61229B3}"/>
    <dgm:cxn modelId="{033D7862-D1C8-45DD-B7C4-F5AC63AF7A5D}" type="presParOf" srcId="{69DA9EFB-6A59-416E-9453-05FF700DAA35}" destId="{8DFBEA65-CAC1-4E8A-BD41-ED65D0E109D9}" srcOrd="0" destOrd="0" presId="urn:microsoft.com/office/officeart/2005/8/layout/arrow2"/>
    <dgm:cxn modelId="{71FE90B0-7EA5-4EBA-8AE0-0E424BCEF539}" type="presParOf" srcId="{69DA9EFB-6A59-416E-9453-05FF700DAA35}" destId="{772100FD-EEA6-4E7D-94C7-25F8312335F2}" srcOrd="1" destOrd="0" presId="urn:microsoft.com/office/officeart/2005/8/layout/arrow2"/>
    <dgm:cxn modelId="{68F8084A-2A54-4FD4-B835-C64CDB054BC5}" type="presParOf" srcId="{772100FD-EEA6-4E7D-94C7-25F8312335F2}" destId="{8F32E98C-B1E0-43E1-9E55-CFBB15E9BC75}" srcOrd="0" destOrd="0" presId="urn:microsoft.com/office/officeart/2005/8/layout/arrow2"/>
    <dgm:cxn modelId="{9E7C53EC-56F1-4B6B-BAA9-1E83D98BC0A3}" type="presParOf" srcId="{772100FD-EEA6-4E7D-94C7-25F8312335F2}" destId="{DB197CE7-F762-4ADA-AA7C-C59E5D3283FA}" srcOrd="1" destOrd="0" presId="urn:microsoft.com/office/officeart/2005/8/layout/arrow2"/>
    <dgm:cxn modelId="{9DA4E040-A57C-47BC-A490-F83C5E776DF0}" type="presParOf" srcId="{772100FD-EEA6-4E7D-94C7-25F8312335F2}" destId="{A25DFFCF-B906-4EEB-BC02-BFCD8BF7A245}" srcOrd="2" destOrd="0" presId="urn:microsoft.com/office/officeart/2005/8/layout/arrow2"/>
    <dgm:cxn modelId="{646C1C08-72BA-4462-BFF2-56F20DAD71D6}" type="presParOf" srcId="{772100FD-EEA6-4E7D-94C7-25F8312335F2}" destId="{9FB63015-00A4-40BD-9BDB-543228658AA2}" srcOrd="3" destOrd="0" presId="urn:microsoft.com/office/officeart/2005/8/layout/arrow2"/>
    <dgm:cxn modelId="{AA5EE975-B3D7-4490-BA15-CB50549B56EB}" type="presParOf" srcId="{772100FD-EEA6-4E7D-94C7-25F8312335F2}" destId="{502FD2E3-122D-4419-9658-634814BE4309}" srcOrd="4" destOrd="0" presId="urn:microsoft.com/office/officeart/2005/8/layout/arrow2"/>
    <dgm:cxn modelId="{4BE50305-A39A-4593-AF4C-2AD1B94F8F41}" type="presParOf" srcId="{772100FD-EEA6-4E7D-94C7-25F8312335F2}" destId="{51EED12E-1961-45E6-BAB7-D25B65AEAE95}"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FBEA65-CAC1-4E8A-BD41-ED65D0E109D9}">
      <dsp:nvSpPr>
        <dsp:cNvPr id="0" name=""/>
        <dsp:cNvSpPr/>
      </dsp:nvSpPr>
      <dsp:spPr>
        <a:xfrm>
          <a:off x="213180" y="0"/>
          <a:ext cx="5991065" cy="3744416"/>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32E98C-B1E0-43E1-9E55-CFBB15E9BC75}">
      <dsp:nvSpPr>
        <dsp:cNvPr id="0" name=""/>
        <dsp:cNvSpPr/>
      </dsp:nvSpPr>
      <dsp:spPr>
        <a:xfrm>
          <a:off x="1221716" y="2584395"/>
          <a:ext cx="155767" cy="155767"/>
        </a:xfrm>
        <a:prstGeom prst="ellipse">
          <a:avLst/>
        </a:prstGeom>
        <a:solidFill>
          <a:schemeClr val="bg2">
            <a:lumMod val="9000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197CE7-F762-4ADA-AA7C-C59E5D3283FA}">
      <dsp:nvSpPr>
        <dsp:cNvPr id="0" name=""/>
        <dsp:cNvSpPr/>
      </dsp:nvSpPr>
      <dsp:spPr>
        <a:xfrm>
          <a:off x="1076071" y="2810321"/>
          <a:ext cx="1696236" cy="93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38" tIns="0" rIns="0" bIns="0" numCol="1" spcCol="1270" anchor="t" anchorCtr="0">
          <a:noAutofit/>
        </a:bodyPr>
        <a:lstStyle/>
        <a:p>
          <a:pPr lvl="0" algn="l" defTabSz="622300">
            <a:lnSpc>
              <a:spcPct val="90000"/>
            </a:lnSpc>
            <a:spcBef>
              <a:spcPct val="0"/>
            </a:spcBef>
            <a:spcAft>
              <a:spcPct val="35000"/>
            </a:spcAft>
          </a:pPr>
          <a:r>
            <a:rPr lang="es-AR" sz="1400" b="0" kern="1200" dirty="0" smtClean="0">
              <a:solidFill>
                <a:srgbClr val="292934"/>
              </a:solidFill>
            </a:rPr>
            <a:t>El </a:t>
          </a:r>
          <a:r>
            <a:rPr lang="es-AR" sz="1400" b="1" kern="1200" dirty="0" smtClean="0">
              <a:solidFill>
                <a:schemeClr val="tx2"/>
              </a:solidFill>
            </a:rPr>
            <a:t>57%</a:t>
          </a:r>
          <a:r>
            <a:rPr lang="es-AR" sz="1400" b="1" kern="1200" dirty="0" smtClean="0">
              <a:solidFill>
                <a:srgbClr val="292934"/>
              </a:solidFill>
            </a:rPr>
            <a:t> </a:t>
          </a:r>
          <a:r>
            <a:rPr lang="es-AR" sz="1400" b="0" kern="1200" dirty="0" smtClean="0">
              <a:solidFill>
                <a:srgbClr val="292934"/>
              </a:solidFill>
            </a:rPr>
            <a:t>del </a:t>
          </a:r>
          <a:r>
            <a:rPr lang="es-AR" sz="1400" b="0" kern="1200" dirty="0" smtClean="0">
              <a:solidFill>
                <a:schemeClr val="tx2"/>
              </a:solidFill>
            </a:rPr>
            <a:t>total</a:t>
          </a:r>
          <a:r>
            <a:rPr lang="es-AR" sz="1400" b="0" kern="1200" dirty="0" smtClean="0">
              <a:solidFill>
                <a:srgbClr val="292934"/>
              </a:solidFill>
            </a:rPr>
            <a:t> de personas detenidas en el SPF están </a:t>
          </a:r>
          <a:r>
            <a:rPr lang="es-AR" sz="1400" b="0" kern="1200" dirty="0" smtClean="0">
              <a:solidFill>
                <a:schemeClr val="tx2"/>
              </a:solidFill>
            </a:rPr>
            <a:t>procesadas</a:t>
          </a:r>
          <a:endParaRPr lang="es-AR" sz="1400" b="0" kern="1200" dirty="0">
            <a:solidFill>
              <a:schemeClr val="tx2"/>
            </a:solidFill>
          </a:endParaRPr>
        </a:p>
      </dsp:txBody>
      <dsp:txXfrm>
        <a:off x="1076071" y="2810321"/>
        <a:ext cx="1696236" cy="934089"/>
      </dsp:txXfrm>
    </dsp:sp>
    <dsp:sp modelId="{A25DFFCF-B906-4EEB-BC02-BFCD8BF7A245}">
      <dsp:nvSpPr>
        <dsp:cNvPr id="0" name=""/>
        <dsp:cNvSpPr/>
      </dsp:nvSpPr>
      <dsp:spPr>
        <a:xfrm>
          <a:off x="2596666" y="1566663"/>
          <a:ext cx="281580" cy="281580"/>
        </a:xfrm>
        <a:prstGeom prst="ellipse">
          <a:avLst/>
        </a:prstGeom>
        <a:solidFill>
          <a:schemeClr val="accent2">
            <a:lumMod val="60000"/>
            <a:lumOff val="4000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B63015-00A4-40BD-9BDB-543228658AA2}">
      <dsp:nvSpPr>
        <dsp:cNvPr id="0" name=""/>
        <dsp:cNvSpPr/>
      </dsp:nvSpPr>
      <dsp:spPr>
        <a:xfrm>
          <a:off x="2412270" y="2016226"/>
          <a:ext cx="1728187" cy="596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203" tIns="0" rIns="0" bIns="0" numCol="1" spcCol="1270" anchor="t" anchorCtr="0">
          <a:noAutofit/>
        </a:bodyPr>
        <a:lstStyle/>
        <a:p>
          <a:pPr lvl="0" algn="l" defTabSz="622300">
            <a:lnSpc>
              <a:spcPct val="90000"/>
            </a:lnSpc>
            <a:spcBef>
              <a:spcPct val="0"/>
            </a:spcBef>
            <a:spcAft>
              <a:spcPct val="35000"/>
            </a:spcAft>
          </a:pPr>
          <a:r>
            <a:rPr lang="es-AR" sz="1400" kern="1200" dirty="0" smtClean="0">
              <a:solidFill>
                <a:srgbClr val="292934"/>
              </a:solidFill>
            </a:rPr>
            <a:t>Entre las </a:t>
          </a:r>
          <a:r>
            <a:rPr lang="es-AR" sz="1400" kern="1200" dirty="0" smtClean="0">
              <a:solidFill>
                <a:schemeClr val="tx2"/>
              </a:solidFill>
            </a:rPr>
            <a:t>mujeres</a:t>
          </a:r>
          <a:r>
            <a:rPr lang="es-AR" sz="1400" kern="1200" dirty="0" smtClean="0">
              <a:solidFill>
                <a:srgbClr val="292934"/>
              </a:solidFill>
            </a:rPr>
            <a:t>, las procesadas se elevan al </a:t>
          </a:r>
          <a:r>
            <a:rPr lang="es-AR" sz="1400" b="1" kern="1200" dirty="0" smtClean="0">
              <a:solidFill>
                <a:schemeClr val="tx2"/>
              </a:solidFill>
            </a:rPr>
            <a:t>62%</a:t>
          </a:r>
          <a:endParaRPr lang="es-AR" sz="1400" kern="1200" dirty="0"/>
        </a:p>
      </dsp:txBody>
      <dsp:txXfrm>
        <a:off x="2412270" y="2016226"/>
        <a:ext cx="1728187" cy="596809"/>
      </dsp:txXfrm>
    </dsp:sp>
    <dsp:sp modelId="{502FD2E3-122D-4419-9658-634814BE4309}">
      <dsp:nvSpPr>
        <dsp:cNvPr id="0" name=""/>
        <dsp:cNvSpPr/>
      </dsp:nvSpPr>
      <dsp:spPr>
        <a:xfrm>
          <a:off x="4250200" y="947337"/>
          <a:ext cx="389419" cy="389419"/>
        </a:xfrm>
        <a:prstGeom prst="ellipse">
          <a:avLst/>
        </a:prstGeom>
        <a:solidFill>
          <a:schemeClr val="accent2"/>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EED12E-1961-45E6-BAB7-D25B65AEAE95}">
      <dsp:nvSpPr>
        <dsp:cNvPr id="0" name=""/>
        <dsp:cNvSpPr/>
      </dsp:nvSpPr>
      <dsp:spPr>
        <a:xfrm>
          <a:off x="4037931" y="1594247"/>
          <a:ext cx="2190760" cy="1862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345" tIns="0" rIns="0" bIns="0" numCol="1" spcCol="1270" anchor="t" anchorCtr="0">
          <a:noAutofit/>
        </a:bodyPr>
        <a:lstStyle/>
        <a:p>
          <a:pPr lvl="0" algn="l" defTabSz="622300">
            <a:lnSpc>
              <a:spcPct val="90000"/>
            </a:lnSpc>
            <a:spcBef>
              <a:spcPct val="0"/>
            </a:spcBef>
            <a:spcAft>
              <a:spcPct val="35000"/>
            </a:spcAft>
          </a:pPr>
          <a:r>
            <a:rPr lang="es-AR" sz="1400" kern="1200" dirty="0" smtClean="0"/>
            <a:t>Entre los </a:t>
          </a:r>
          <a:r>
            <a:rPr lang="es-AR" sz="1400" kern="1200" dirty="0" smtClean="0">
              <a:solidFill>
                <a:schemeClr val="tx2"/>
              </a:solidFill>
            </a:rPr>
            <a:t>jóvenes adultos</a:t>
          </a:r>
          <a:r>
            <a:rPr lang="es-AR" sz="1400" kern="1200" dirty="0" smtClean="0"/>
            <a:t>, los procesados se elevan al </a:t>
          </a:r>
          <a:r>
            <a:rPr lang="es-AR" sz="1400" b="1" kern="1200" dirty="0" smtClean="0">
              <a:solidFill>
                <a:schemeClr val="tx2"/>
              </a:solidFill>
            </a:rPr>
            <a:t>79%</a:t>
          </a:r>
          <a:endParaRPr lang="es-AR" sz="1400" kern="1200" dirty="0"/>
        </a:p>
      </dsp:txBody>
      <dsp:txXfrm>
        <a:off x="4037931" y="1594247"/>
        <a:ext cx="2190760" cy="186212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A3F45F-9A44-4F91-8E30-CC206A91725D}" type="datetimeFigureOut">
              <a:rPr lang="es-AR" smtClean="0"/>
              <a:t>14/02/2014</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A0EF15-0F90-4576-8272-B7FC827A64F6}" type="slidenum">
              <a:rPr lang="es-AR" smtClean="0"/>
              <a:t>‹Nº›</a:t>
            </a:fld>
            <a:endParaRPr lang="es-AR"/>
          </a:p>
        </p:txBody>
      </p:sp>
    </p:spTree>
    <p:extLst>
      <p:ext uri="{BB962C8B-B14F-4D97-AF65-F5344CB8AC3E}">
        <p14:creationId xmlns:p14="http://schemas.microsoft.com/office/powerpoint/2010/main" val="4067424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6</a:t>
            </a:fld>
            <a:endParaRPr lang="es-AR"/>
          </a:p>
        </p:txBody>
      </p:sp>
    </p:spTree>
    <p:extLst>
      <p:ext uri="{BB962C8B-B14F-4D97-AF65-F5344CB8AC3E}">
        <p14:creationId xmlns:p14="http://schemas.microsoft.com/office/powerpoint/2010/main" val="2627831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8</a:t>
            </a:fld>
            <a:endParaRPr lang="es-AR"/>
          </a:p>
        </p:txBody>
      </p:sp>
    </p:spTree>
    <p:extLst>
      <p:ext uri="{BB962C8B-B14F-4D97-AF65-F5344CB8AC3E}">
        <p14:creationId xmlns:p14="http://schemas.microsoft.com/office/powerpoint/2010/main" val="196030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12</a:t>
            </a:fld>
            <a:endParaRPr lang="es-AR"/>
          </a:p>
        </p:txBody>
      </p:sp>
    </p:spTree>
    <p:extLst>
      <p:ext uri="{BB962C8B-B14F-4D97-AF65-F5344CB8AC3E}">
        <p14:creationId xmlns:p14="http://schemas.microsoft.com/office/powerpoint/2010/main" val="196030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14</a:t>
            </a:fld>
            <a:endParaRPr lang="es-AR"/>
          </a:p>
        </p:txBody>
      </p:sp>
    </p:spTree>
    <p:extLst>
      <p:ext uri="{BB962C8B-B14F-4D97-AF65-F5344CB8AC3E}">
        <p14:creationId xmlns:p14="http://schemas.microsoft.com/office/powerpoint/2010/main" val="196030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14/02/2014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14/02/2014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14/02/2014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14/02/2014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14/02/2014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14/02/2014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14/02/2014</a:t>
            </a:fld>
            <a:endParaRPr lang="es-ES"/>
          </a:p>
        </p:txBody>
      </p:sp>
      <p:sp>
        <p:nvSpPr>
          <p:cNvPr id="8" name="Footer Placeholder 7"/>
          <p:cNvSpPr>
            <a:spLocks noGrp="1"/>
          </p:cNvSpPr>
          <p:nvPr>
            <p:ph type="ftr" sz="quarter" idx="11"/>
          </p:nvPr>
        </p:nvSpPr>
        <p:spPr>
          <a:xfrm>
            <a:off x="3429000" y="18288"/>
            <a:ext cx="4114800" cy="329184"/>
          </a:xfrm>
          <a:prstGeom prst="rect">
            <a:avLst/>
          </a:prstGeom>
        </p:spPr>
        <p:txBody>
          <a:bodyPr/>
          <a:lstStyle/>
          <a:p>
            <a:endParaRPr lang="es-ES"/>
          </a:p>
        </p:txBody>
      </p:sp>
      <p:sp>
        <p:nvSpPr>
          <p:cNvPr id="9" name="Slide Number Placeholder 8"/>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14/02/2014</a:t>
            </a:fld>
            <a:endParaRPr lang="es-ES"/>
          </a:p>
        </p:txBody>
      </p:sp>
      <p:sp>
        <p:nvSpPr>
          <p:cNvPr id="4" name="Footer Placeholder 3"/>
          <p:cNvSpPr>
            <a:spLocks noGrp="1"/>
          </p:cNvSpPr>
          <p:nvPr>
            <p:ph type="ftr" sz="quarter" idx="11"/>
          </p:nvPr>
        </p:nvSpPr>
        <p:spPr>
          <a:xfrm>
            <a:off x="3429000" y="18288"/>
            <a:ext cx="4114800" cy="329184"/>
          </a:xfrm>
          <a:prstGeom prst="rect">
            <a:avLst/>
          </a:prstGeom>
        </p:spPr>
        <p:txBody>
          <a:bodyPr/>
          <a:lstStyle/>
          <a:p>
            <a:endParaRPr lang="es-ES"/>
          </a:p>
        </p:txBody>
      </p:sp>
      <p:sp>
        <p:nvSpPr>
          <p:cNvPr id="5" name="Slide Number Placeholder 4"/>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14/02/2014</a:t>
            </a:fld>
            <a:endParaRPr lang="es-ES"/>
          </a:p>
        </p:txBody>
      </p:sp>
      <p:sp>
        <p:nvSpPr>
          <p:cNvPr id="3" name="Footer Placeholder 2"/>
          <p:cNvSpPr>
            <a:spLocks noGrp="1"/>
          </p:cNvSpPr>
          <p:nvPr>
            <p:ph type="ftr" sz="quarter" idx="11"/>
          </p:nvPr>
        </p:nvSpPr>
        <p:spPr>
          <a:xfrm>
            <a:off x="3429000" y="18288"/>
            <a:ext cx="4114800" cy="329184"/>
          </a:xfrm>
          <a:prstGeom prst="rect">
            <a:avLst/>
          </a:prstGeom>
        </p:spPr>
        <p:txBody>
          <a:bodyPr/>
          <a:lstStyle/>
          <a:p>
            <a:endParaRPr lang="es-ES"/>
          </a:p>
        </p:txBody>
      </p:sp>
      <p:sp>
        <p:nvSpPr>
          <p:cNvPr id="4" name="Slide Number Placeholder 3"/>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14/02/2014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14/02/2014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7 CuadroTexto"/>
          <p:cNvSpPr txBox="1"/>
          <p:nvPr userDrawn="1"/>
        </p:nvSpPr>
        <p:spPr>
          <a:xfrm>
            <a:off x="7863884" y="-6950"/>
            <a:ext cx="1265090" cy="338554"/>
          </a:xfrm>
          <a:prstGeom prst="rect">
            <a:avLst/>
          </a:prstGeom>
          <a:noFill/>
        </p:spPr>
        <p:txBody>
          <a:bodyPr wrap="none" rtlCol="0">
            <a:spAutoFit/>
          </a:bodyPr>
          <a:lstStyle/>
          <a:p>
            <a:r>
              <a:rPr lang="es-MX" sz="1600" dirty="0" smtClean="0">
                <a:solidFill>
                  <a:schemeClr val="bg1"/>
                </a:solidFill>
              </a:rPr>
              <a:t>PROCUVIN</a:t>
            </a:r>
            <a:endParaRPr lang="es-AR" sz="1600" dirty="0">
              <a:solidFill>
                <a:schemeClr val="bg1"/>
              </a:solidFill>
            </a:endParaRPr>
          </a:p>
        </p:txBody>
      </p:sp>
      <p:sp>
        <p:nvSpPr>
          <p:cNvPr id="14" name="13 CuadroTexto"/>
          <p:cNvSpPr txBox="1"/>
          <p:nvPr userDrawn="1"/>
        </p:nvSpPr>
        <p:spPr>
          <a:xfrm>
            <a:off x="395536" y="13560"/>
            <a:ext cx="1228221" cy="400110"/>
          </a:xfrm>
          <a:prstGeom prst="rect">
            <a:avLst/>
          </a:prstGeom>
          <a:noFill/>
        </p:spPr>
        <p:txBody>
          <a:bodyPr wrap="none" rtlCol="0">
            <a:spAutoFit/>
          </a:bodyPr>
          <a:lstStyle/>
          <a:p>
            <a:r>
              <a:rPr lang="es-MX" sz="1000" dirty="0" smtClean="0">
                <a:solidFill>
                  <a:schemeClr val="bg1"/>
                </a:solidFill>
              </a:rPr>
              <a:t>MINISTERIO </a:t>
            </a:r>
          </a:p>
          <a:p>
            <a:r>
              <a:rPr lang="es-MX" sz="1000" dirty="0" smtClean="0">
                <a:solidFill>
                  <a:schemeClr val="bg1"/>
                </a:solidFill>
              </a:rPr>
              <a:t>PÚBLICO FISCAL</a:t>
            </a:r>
            <a:endParaRPr lang="es-AR" sz="1000" dirty="0">
              <a:solidFill>
                <a:schemeClr val="bg1"/>
              </a:solidFill>
            </a:endParaRPr>
          </a:p>
        </p:txBody>
      </p:sp>
      <p:pic>
        <p:nvPicPr>
          <p:cNvPr id="1026" name="Picture 2" descr="Procuración General de la Nación - Buenos Aires, Argentina"/>
          <p:cNvPicPr>
            <a:picLocks noChangeAspect="1" noChangeArrowheads="1"/>
          </p:cNvPicPr>
          <p:nvPr userDrawn="1"/>
        </p:nvPicPr>
        <p:blipFill rotWithShape="1">
          <a:blip r:embed="rId13">
            <a:clrChange>
              <a:clrFrom>
                <a:srgbClr val="FFFFFF"/>
              </a:clrFrom>
              <a:clrTo>
                <a:srgbClr val="FFFFFF">
                  <a:alpha val="0"/>
                </a:srgbClr>
              </a:clrTo>
            </a:clrChange>
            <a:extLst>
              <a:ext uri="{BEBA8EAE-BF5A-486C-A8C5-ECC9F3942E4B}">
                <a14:imgProps xmlns:a14="http://schemas.microsoft.com/office/drawing/2010/main">
                  <a14:imgLayer r:embed="rId14">
                    <a14:imgEffect>
                      <a14:backgroundRemoval t="5000" b="53125" l="25000" r="75000"/>
                    </a14:imgEffect>
                  </a14:imgLayer>
                </a14:imgProps>
              </a:ext>
              <a:ext uri="{28A0092B-C50C-407E-A947-70E740481C1C}">
                <a14:useLocalDpi xmlns:a14="http://schemas.microsoft.com/office/drawing/2010/main" val="0"/>
              </a:ext>
            </a:extLst>
          </a:blip>
          <a:srcRect l="19848" r="20850" b="47214"/>
          <a:stretch/>
        </p:blipFill>
        <p:spPr bwMode="auto">
          <a:xfrm>
            <a:off x="31073" y="-27384"/>
            <a:ext cx="421615" cy="37528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chart" Target="../charts/chart10.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2.xml"/><Relationship Id="rId4" Type="http://schemas.openxmlformats.org/officeDocument/2006/relationships/chart" Target="../charts/chart19.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Población SPF</a:t>
            </a:r>
            <a:endParaRPr lang="es-AR" dirty="0"/>
          </a:p>
        </p:txBody>
      </p:sp>
      <p:sp>
        <p:nvSpPr>
          <p:cNvPr id="3" name="2 Subtítulo"/>
          <p:cNvSpPr>
            <a:spLocks noGrp="1"/>
          </p:cNvSpPr>
          <p:nvPr>
            <p:ph type="subTitle" idx="1"/>
          </p:nvPr>
        </p:nvSpPr>
        <p:spPr>
          <a:xfrm>
            <a:off x="685800" y="3505200"/>
            <a:ext cx="7846640" cy="2372072"/>
          </a:xfrm>
        </p:spPr>
        <p:txBody>
          <a:bodyPr>
            <a:normAutofit fontScale="85000" lnSpcReduction="20000"/>
          </a:bodyPr>
          <a:lstStyle/>
          <a:p>
            <a:r>
              <a:rPr lang="es-MX" dirty="0" smtClean="0"/>
              <a:t>Sistematización de información semanal.</a:t>
            </a:r>
          </a:p>
          <a:p>
            <a:endParaRPr lang="es-MX" dirty="0" smtClean="0"/>
          </a:p>
          <a:p>
            <a:r>
              <a:rPr lang="es-MX" dirty="0" smtClean="0"/>
              <a:t>Área de Registro y Bases de datos.</a:t>
            </a:r>
          </a:p>
          <a:p>
            <a:endParaRPr lang="es-MX" dirty="0"/>
          </a:p>
          <a:p>
            <a:endParaRPr lang="es-MX" dirty="0" smtClean="0"/>
          </a:p>
          <a:p>
            <a:endParaRPr lang="es-MX" dirty="0"/>
          </a:p>
          <a:p>
            <a:pPr algn="r"/>
            <a:r>
              <a:rPr lang="es-MX" dirty="0" smtClean="0"/>
              <a:t>Diciembre 2013</a:t>
            </a:r>
            <a:endParaRPr lang="es-AR" dirty="0"/>
          </a:p>
        </p:txBody>
      </p:sp>
    </p:spTree>
    <p:extLst>
      <p:ext uri="{BB962C8B-B14F-4D97-AF65-F5344CB8AC3E}">
        <p14:creationId xmlns:p14="http://schemas.microsoft.com/office/powerpoint/2010/main" val="2631797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1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0855" y="2660417"/>
            <a:ext cx="997765" cy="1094715"/>
          </a:xfrm>
          <a:prstGeom prst="rect">
            <a:avLst/>
          </a:prstGeom>
        </p:spPr>
      </p:pic>
      <p:pic>
        <p:nvPicPr>
          <p:cNvPr id="16" name="1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12790" y="2516401"/>
            <a:ext cx="997765" cy="1094715"/>
          </a:xfrm>
          <a:prstGeom prst="rect">
            <a:avLst/>
          </a:prstGeom>
        </p:spPr>
      </p:pic>
      <p:pic>
        <p:nvPicPr>
          <p:cNvPr id="17" name="1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115" y="2517707"/>
            <a:ext cx="997765" cy="1094715"/>
          </a:xfrm>
          <a:prstGeom prst="rect">
            <a:avLst/>
          </a:prstGeom>
        </p:spPr>
      </p:pic>
      <p:pic>
        <p:nvPicPr>
          <p:cNvPr id="24" name="2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51090" y="2483371"/>
            <a:ext cx="997765" cy="1094715"/>
          </a:xfrm>
          <a:prstGeom prst="rect">
            <a:avLst/>
          </a:prstGeom>
        </p:spPr>
      </p:pic>
      <p:graphicFrame>
        <p:nvGraphicFramePr>
          <p:cNvPr id="15" name="14 Gráfico"/>
          <p:cNvGraphicFramePr/>
          <p:nvPr>
            <p:extLst>
              <p:ext uri="{D42A27DB-BD31-4B8C-83A1-F6EECF244321}">
                <p14:modId xmlns:p14="http://schemas.microsoft.com/office/powerpoint/2010/main" val="1345954448"/>
              </p:ext>
            </p:extLst>
          </p:nvPr>
        </p:nvGraphicFramePr>
        <p:xfrm>
          <a:off x="755576" y="2609150"/>
          <a:ext cx="7704856" cy="1815976"/>
        </p:xfrm>
        <a:graphic>
          <a:graphicData uri="http://schemas.openxmlformats.org/drawingml/2006/chart">
            <c:chart xmlns:c="http://schemas.openxmlformats.org/drawingml/2006/chart" xmlns:r="http://schemas.openxmlformats.org/officeDocument/2006/relationships" r:id="rId3"/>
          </a:graphicData>
        </a:graphic>
      </p:graphicFrame>
      <p:sp>
        <p:nvSpPr>
          <p:cNvPr id="22" name="21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57199" y="188640"/>
            <a:ext cx="8229600" cy="1143000"/>
          </a:xfrm>
        </p:spPr>
        <p:txBody>
          <a:bodyPr>
            <a:normAutofit/>
          </a:bodyPr>
          <a:lstStyle/>
          <a:p>
            <a:r>
              <a:rPr lang="es-MX" sz="2800" dirty="0" smtClean="0"/>
              <a:t>Evolución mensual de la población del SPF</a:t>
            </a:r>
            <a:br>
              <a:rPr lang="es-MX" sz="2800" dirty="0" smtClean="0"/>
            </a:br>
            <a:endParaRPr lang="es-AR" sz="2000" dirty="0"/>
          </a:p>
        </p:txBody>
      </p:sp>
      <p:sp>
        <p:nvSpPr>
          <p:cNvPr id="19" name="18 CuadroTexto"/>
          <p:cNvSpPr txBox="1"/>
          <p:nvPr/>
        </p:nvSpPr>
        <p:spPr>
          <a:xfrm>
            <a:off x="107504" y="5373216"/>
            <a:ext cx="8996511" cy="1400383"/>
          </a:xfrm>
          <a:prstGeom prst="rect">
            <a:avLst/>
          </a:prstGeom>
          <a:noFill/>
        </p:spPr>
        <p:txBody>
          <a:bodyPr wrap="square" rtlCol="0">
            <a:spAutoFit/>
          </a:bodyPr>
          <a:lstStyle/>
          <a:p>
            <a:r>
              <a:rPr lang="es-MX" sz="1700" b="1" dirty="0" smtClean="0">
                <a:solidFill>
                  <a:schemeClr val="tx2"/>
                </a:solidFill>
              </a:rPr>
              <a:t>Desciende </a:t>
            </a:r>
            <a:r>
              <a:rPr lang="es-MX" sz="1700" b="1" dirty="0" smtClean="0">
                <a:solidFill>
                  <a:schemeClr val="tx2"/>
                </a:solidFill>
              </a:rPr>
              <a:t>el </a:t>
            </a:r>
            <a:r>
              <a:rPr lang="es-MX" sz="1700" b="1" dirty="0" smtClean="0">
                <a:solidFill>
                  <a:schemeClr val="tx2"/>
                </a:solidFill>
              </a:rPr>
              <a:t>número total de detenidos entre noviembre y diciembre, luego de haber alcanzado un pico superior a los 10 mil detenidos</a:t>
            </a:r>
            <a:r>
              <a:rPr lang="es-MX" sz="1700" b="1" dirty="0" smtClean="0">
                <a:solidFill>
                  <a:schemeClr val="tx2"/>
                </a:solidFill>
              </a:rPr>
              <a:t>. </a:t>
            </a:r>
          </a:p>
          <a:p>
            <a:endParaRPr lang="es-MX" sz="1700" b="1" dirty="0" smtClean="0">
              <a:solidFill>
                <a:schemeClr val="tx2"/>
              </a:solidFill>
            </a:endParaRPr>
          </a:p>
          <a:p>
            <a:r>
              <a:rPr lang="es-MX" sz="1700" b="1" dirty="0" smtClean="0">
                <a:solidFill>
                  <a:schemeClr val="bg1"/>
                </a:solidFill>
              </a:rPr>
              <a:t>Sería esperable que este descenso esté vinculado a la proximidad de la feria judicial y a un mayor dinamismo por parte de los juzgados nacionales de ejecución penal.</a:t>
            </a:r>
            <a:endParaRPr lang="es-AR" sz="1700" b="1" dirty="0">
              <a:solidFill>
                <a:schemeClr val="bg1"/>
              </a:solidFill>
            </a:endParaRPr>
          </a:p>
        </p:txBody>
      </p:sp>
      <p:sp>
        <p:nvSpPr>
          <p:cNvPr id="5" name="4 CuadroTexto"/>
          <p:cNvSpPr txBox="1"/>
          <p:nvPr/>
        </p:nvSpPr>
        <p:spPr>
          <a:xfrm>
            <a:off x="3354597" y="4725724"/>
            <a:ext cx="2337499" cy="215444"/>
          </a:xfrm>
          <a:prstGeom prst="rect">
            <a:avLst/>
          </a:prstGeom>
          <a:noFill/>
        </p:spPr>
        <p:txBody>
          <a:bodyPr wrap="none" rtlCol="0">
            <a:spAutoFit/>
          </a:bodyPr>
          <a:lstStyle/>
          <a:p>
            <a:r>
              <a:rPr lang="es-MX" sz="800" dirty="0" smtClean="0"/>
              <a:t>Fuente: partes semanales enviados por el SPF</a:t>
            </a:r>
            <a:endParaRPr lang="es-AR" sz="800" dirty="0"/>
          </a:p>
        </p:txBody>
      </p:sp>
      <p:sp>
        <p:nvSpPr>
          <p:cNvPr id="7" name="6 CuadroTexto"/>
          <p:cNvSpPr txBox="1"/>
          <p:nvPr/>
        </p:nvSpPr>
        <p:spPr>
          <a:xfrm>
            <a:off x="899591" y="3611116"/>
            <a:ext cx="1800201" cy="400110"/>
          </a:xfrm>
          <a:prstGeom prst="rect">
            <a:avLst/>
          </a:prstGeom>
          <a:noFill/>
          <a:ln>
            <a:solidFill>
              <a:schemeClr val="accent1"/>
            </a:solidFill>
          </a:ln>
        </p:spPr>
        <p:txBody>
          <a:bodyPr wrap="square" rtlCol="0">
            <a:spAutoFit/>
          </a:bodyPr>
          <a:lstStyle/>
          <a:p>
            <a:pPr algn="ctr"/>
            <a:r>
              <a:rPr lang="es-MX" sz="1000" dirty="0" smtClean="0"/>
              <a:t>Se inicia recepción de partes semanales</a:t>
            </a:r>
            <a:endParaRPr lang="es-AR" sz="1000" dirty="0"/>
          </a:p>
        </p:txBody>
      </p:sp>
      <p:sp>
        <p:nvSpPr>
          <p:cNvPr id="3" name="2 Flecha abajo"/>
          <p:cNvSpPr/>
          <p:nvPr/>
        </p:nvSpPr>
        <p:spPr>
          <a:xfrm>
            <a:off x="1961771" y="3402877"/>
            <a:ext cx="222639" cy="1614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3" name="22 CuadroTexto"/>
          <p:cNvSpPr txBox="1"/>
          <p:nvPr/>
        </p:nvSpPr>
        <p:spPr>
          <a:xfrm>
            <a:off x="2054295" y="1897696"/>
            <a:ext cx="5083444" cy="430887"/>
          </a:xfrm>
          <a:prstGeom prst="rect">
            <a:avLst/>
          </a:prstGeom>
          <a:noFill/>
        </p:spPr>
        <p:txBody>
          <a:bodyPr wrap="none" rtlCol="0">
            <a:spAutoFit/>
          </a:bodyPr>
          <a:lstStyle/>
          <a:p>
            <a:pPr algn="ctr"/>
            <a:r>
              <a:rPr lang="es-MX" sz="1100" dirty="0"/>
              <a:t>Personas alojadas en el SPF a partir de los reportes recibidos por PROCUVIN</a:t>
            </a:r>
          </a:p>
          <a:p>
            <a:pPr algn="ctr"/>
            <a:r>
              <a:rPr lang="es-MX" sz="1100" dirty="0"/>
              <a:t>Expresada en números absolutos</a:t>
            </a:r>
            <a:endParaRPr lang="es-AR" sz="1100" dirty="0"/>
          </a:p>
        </p:txBody>
      </p:sp>
      <p:sp>
        <p:nvSpPr>
          <p:cNvPr id="25" name="2 Marcador de contenido"/>
          <p:cNvSpPr>
            <a:spLocks noGrp="1"/>
          </p:cNvSpPr>
          <p:nvPr>
            <p:ph idx="1"/>
          </p:nvPr>
        </p:nvSpPr>
        <p:spPr>
          <a:xfrm>
            <a:off x="374848" y="764704"/>
            <a:ext cx="8229600" cy="637531"/>
          </a:xfrm>
        </p:spPr>
        <p:txBody>
          <a:bodyPr>
            <a:normAutofit/>
          </a:bodyPr>
          <a:lstStyle/>
          <a:p>
            <a:r>
              <a:rPr lang="es-MX" sz="2000" dirty="0" smtClean="0"/>
              <a:t>Población penal al 31/12/2013: </a:t>
            </a:r>
            <a:r>
              <a:rPr lang="es-MX" sz="2000" dirty="0" smtClean="0">
                <a:solidFill>
                  <a:schemeClr val="accent6">
                    <a:lumMod val="75000"/>
                  </a:schemeClr>
                </a:solidFill>
              </a:rPr>
              <a:t>9.795</a:t>
            </a:r>
            <a:r>
              <a:rPr lang="es-MX" sz="2800" dirty="0" smtClean="0">
                <a:solidFill>
                  <a:schemeClr val="accent6">
                    <a:lumMod val="75000"/>
                  </a:schemeClr>
                </a:solidFill>
              </a:rPr>
              <a:t> </a:t>
            </a:r>
            <a:r>
              <a:rPr lang="es-MX" sz="2000" dirty="0"/>
              <a:t>personas</a:t>
            </a:r>
            <a:r>
              <a:rPr lang="es-MX" sz="1600" dirty="0" smtClean="0"/>
              <a:t> </a:t>
            </a:r>
            <a:endParaRPr lang="es-AR" sz="1800" dirty="0"/>
          </a:p>
        </p:txBody>
      </p:sp>
      <p:sp>
        <p:nvSpPr>
          <p:cNvPr id="4" name="3 Elipse"/>
          <p:cNvSpPr/>
          <p:nvPr/>
        </p:nvSpPr>
        <p:spPr>
          <a:xfrm>
            <a:off x="6156176" y="2924944"/>
            <a:ext cx="853376" cy="5414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b="1" dirty="0" smtClean="0"/>
              <a:t>-248</a:t>
            </a:r>
          </a:p>
          <a:p>
            <a:pPr algn="ctr"/>
            <a:r>
              <a:rPr lang="es-MX" sz="700" b="1" dirty="0" smtClean="0"/>
              <a:t>detenidos</a:t>
            </a:r>
            <a:endParaRPr lang="es-AR" sz="700" b="1" dirty="0"/>
          </a:p>
        </p:txBody>
      </p:sp>
    </p:spTree>
    <p:extLst>
      <p:ext uri="{BB962C8B-B14F-4D97-AF65-F5344CB8AC3E}">
        <p14:creationId xmlns:p14="http://schemas.microsoft.com/office/powerpoint/2010/main" val="2701687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Gráfico"/>
          <p:cNvGraphicFramePr/>
          <p:nvPr>
            <p:extLst>
              <p:ext uri="{D42A27DB-BD31-4B8C-83A1-F6EECF244321}">
                <p14:modId xmlns:p14="http://schemas.microsoft.com/office/powerpoint/2010/main" val="1133149625"/>
              </p:ext>
            </p:extLst>
          </p:nvPr>
        </p:nvGraphicFramePr>
        <p:xfrm>
          <a:off x="4662090" y="1218390"/>
          <a:ext cx="3168352" cy="26642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7 Gráfico"/>
          <p:cNvGraphicFramePr/>
          <p:nvPr>
            <p:extLst>
              <p:ext uri="{D42A27DB-BD31-4B8C-83A1-F6EECF244321}">
                <p14:modId xmlns:p14="http://schemas.microsoft.com/office/powerpoint/2010/main" val="2842675530"/>
              </p:ext>
            </p:extLst>
          </p:nvPr>
        </p:nvGraphicFramePr>
        <p:xfrm>
          <a:off x="684824" y="1196752"/>
          <a:ext cx="3168352" cy="2664296"/>
        </p:xfrm>
        <a:graphic>
          <a:graphicData uri="http://schemas.openxmlformats.org/drawingml/2006/chart">
            <c:chart xmlns:c="http://schemas.openxmlformats.org/drawingml/2006/chart" xmlns:r="http://schemas.openxmlformats.org/officeDocument/2006/relationships" r:id="rId3"/>
          </a:graphicData>
        </a:graphic>
      </p:graphicFrame>
      <p:sp>
        <p:nvSpPr>
          <p:cNvPr id="2" name="1 Título"/>
          <p:cNvSpPr>
            <a:spLocks noGrp="1"/>
          </p:cNvSpPr>
          <p:nvPr>
            <p:ph type="title"/>
          </p:nvPr>
        </p:nvSpPr>
        <p:spPr>
          <a:xfrm>
            <a:off x="467544" y="44624"/>
            <a:ext cx="8229600" cy="1143000"/>
          </a:xfrm>
        </p:spPr>
        <p:txBody>
          <a:bodyPr>
            <a:normAutofit/>
          </a:bodyPr>
          <a:lstStyle/>
          <a:p>
            <a:r>
              <a:rPr lang="es-MX" sz="2800" dirty="0" smtClean="0"/>
              <a:t>Síntesis general Diciembre 2013</a:t>
            </a:r>
            <a:endParaRPr lang="es-AR" sz="2800" dirty="0"/>
          </a:p>
        </p:txBody>
      </p:sp>
      <p:graphicFrame>
        <p:nvGraphicFramePr>
          <p:cNvPr id="4" name="3 Gráfico"/>
          <p:cNvGraphicFramePr/>
          <p:nvPr>
            <p:extLst>
              <p:ext uri="{D42A27DB-BD31-4B8C-83A1-F6EECF244321}">
                <p14:modId xmlns:p14="http://schemas.microsoft.com/office/powerpoint/2010/main" val="1990598927"/>
              </p:ext>
            </p:extLst>
          </p:nvPr>
        </p:nvGraphicFramePr>
        <p:xfrm>
          <a:off x="739747" y="3356992"/>
          <a:ext cx="3168352" cy="2664296"/>
        </p:xfrm>
        <a:graphic>
          <a:graphicData uri="http://schemas.openxmlformats.org/drawingml/2006/chart">
            <c:chart xmlns:c="http://schemas.openxmlformats.org/drawingml/2006/chart" xmlns:r="http://schemas.openxmlformats.org/officeDocument/2006/relationships" r:id="rId4"/>
          </a:graphicData>
        </a:graphic>
      </p:graphicFrame>
      <p:sp>
        <p:nvSpPr>
          <p:cNvPr id="5" name="4 CuadroTexto"/>
          <p:cNvSpPr txBox="1"/>
          <p:nvPr/>
        </p:nvSpPr>
        <p:spPr>
          <a:xfrm>
            <a:off x="1795423" y="5589240"/>
            <a:ext cx="1032655" cy="200055"/>
          </a:xfrm>
          <a:prstGeom prst="rect">
            <a:avLst/>
          </a:prstGeom>
          <a:noFill/>
        </p:spPr>
        <p:txBody>
          <a:bodyPr wrap="none" rtlCol="0">
            <a:spAutoFit/>
          </a:bodyPr>
          <a:lstStyle/>
          <a:p>
            <a:r>
              <a:rPr lang="es-MX" sz="700" dirty="0" smtClean="0"/>
              <a:t>Base: 9795 personas</a:t>
            </a:r>
            <a:endParaRPr lang="es-AR" sz="700" dirty="0"/>
          </a:p>
        </p:txBody>
      </p:sp>
      <p:graphicFrame>
        <p:nvGraphicFramePr>
          <p:cNvPr id="6" name="5 Gráfico"/>
          <p:cNvGraphicFramePr/>
          <p:nvPr>
            <p:extLst>
              <p:ext uri="{D42A27DB-BD31-4B8C-83A1-F6EECF244321}">
                <p14:modId xmlns:p14="http://schemas.microsoft.com/office/powerpoint/2010/main" val="899588491"/>
              </p:ext>
            </p:extLst>
          </p:nvPr>
        </p:nvGraphicFramePr>
        <p:xfrm>
          <a:off x="4644008" y="3356992"/>
          <a:ext cx="3168352" cy="2664296"/>
        </p:xfrm>
        <a:graphic>
          <a:graphicData uri="http://schemas.openxmlformats.org/drawingml/2006/chart">
            <c:chart xmlns:c="http://schemas.openxmlformats.org/drawingml/2006/chart" xmlns:r="http://schemas.openxmlformats.org/officeDocument/2006/relationships" r:id="rId5"/>
          </a:graphicData>
        </a:graphic>
      </p:graphicFrame>
      <p:sp>
        <p:nvSpPr>
          <p:cNvPr id="7" name="6 CuadroTexto"/>
          <p:cNvSpPr txBox="1"/>
          <p:nvPr/>
        </p:nvSpPr>
        <p:spPr>
          <a:xfrm>
            <a:off x="5779632" y="5589240"/>
            <a:ext cx="1032655" cy="200055"/>
          </a:xfrm>
          <a:prstGeom prst="rect">
            <a:avLst/>
          </a:prstGeom>
          <a:noFill/>
        </p:spPr>
        <p:txBody>
          <a:bodyPr wrap="none" rtlCol="0">
            <a:spAutoFit/>
          </a:bodyPr>
          <a:lstStyle/>
          <a:p>
            <a:r>
              <a:rPr lang="es-MX" sz="700" dirty="0" smtClean="0"/>
              <a:t>Base: 9795 personas</a:t>
            </a:r>
            <a:endParaRPr lang="es-AR" sz="700" dirty="0"/>
          </a:p>
        </p:txBody>
      </p:sp>
      <p:sp>
        <p:nvSpPr>
          <p:cNvPr id="10" name="9 CuadroTexto"/>
          <p:cNvSpPr txBox="1"/>
          <p:nvPr/>
        </p:nvSpPr>
        <p:spPr>
          <a:xfrm>
            <a:off x="1795423" y="3356992"/>
            <a:ext cx="1032655" cy="200055"/>
          </a:xfrm>
          <a:prstGeom prst="rect">
            <a:avLst/>
          </a:prstGeom>
          <a:noFill/>
        </p:spPr>
        <p:txBody>
          <a:bodyPr wrap="none" rtlCol="0">
            <a:spAutoFit/>
          </a:bodyPr>
          <a:lstStyle/>
          <a:p>
            <a:r>
              <a:rPr lang="es-MX" sz="700" dirty="0" smtClean="0"/>
              <a:t>Base: 9795 personas</a:t>
            </a:r>
            <a:endParaRPr lang="es-AR" sz="700" dirty="0"/>
          </a:p>
        </p:txBody>
      </p:sp>
      <p:sp>
        <p:nvSpPr>
          <p:cNvPr id="11" name="10 CuadroTexto"/>
          <p:cNvSpPr txBox="1"/>
          <p:nvPr/>
        </p:nvSpPr>
        <p:spPr>
          <a:xfrm>
            <a:off x="5779632" y="3356992"/>
            <a:ext cx="1032655" cy="200055"/>
          </a:xfrm>
          <a:prstGeom prst="rect">
            <a:avLst/>
          </a:prstGeom>
          <a:noFill/>
        </p:spPr>
        <p:txBody>
          <a:bodyPr wrap="none" rtlCol="0">
            <a:spAutoFit/>
          </a:bodyPr>
          <a:lstStyle/>
          <a:p>
            <a:r>
              <a:rPr lang="es-MX" sz="700" dirty="0" smtClean="0"/>
              <a:t>Base: 9795 personas</a:t>
            </a:r>
            <a:endParaRPr lang="es-AR" sz="700" dirty="0"/>
          </a:p>
        </p:txBody>
      </p:sp>
      <p:sp>
        <p:nvSpPr>
          <p:cNvPr id="12" name="11 CuadroTexto"/>
          <p:cNvSpPr txBox="1"/>
          <p:nvPr/>
        </p:nvSpPr>
        <p:spPr>
          <a:xfrm>
            <a:off x="3236709" y="5807516"/>
            <a:ext cx="2055371" cy="200055"/>
          </a:xfrm>
          <a:prstGeom prst="rect">
            <a:avLst/>
          </a:prstGeom>
          <a:noFill/>
        </p:spPr>
        <p:txBody>
          <a:bodyPr wrap="none" rtlCol="0">
            <a:spAutoFit/>
          </a:bodyPr>
          <a:lstStyle/>
          <a:p>
            <a:r>
              <a:rPr lang="es-MX" sz="700" dirty="0" smtClean="0"/>
              <a:t>Fuente: partes semanales enviados por el SPF</a:t>
            </a:r>
            <a:endParaRPr lang="es-AR" sz="7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4" name="13 CuadroTexto"/>
          <p:cNvSpPr txBox="1"/>
          <p:nvPr/>
        </p:nvSpPr>
        <p:spPr>
          <a:xfrm>
            <a:off x="161621" y="6165304"/>
            <a:ext cx="8370819" cy="584775"/>
          </a:xfrm>
          <a:prstGeom prst="rect">
            <a:avLst/>
          </a:prstGeom>
          <a:noFill/>
        </p:spPr>
        <p:txBody>
          <a:bodyPr wrap="square" rtlCol="0">
            <a:spAutoFit/>
          </a:bodyPr>
          <a:lstStyle/>
          <a:p>
            <a:r>
              <a:rPr lang="es-MX" sz="1600" b="1" dirty="0" smtClean="0">
                <a:solidFill>
                  <a:schemeClr val="bg1"/>
                </a:solidFill>
              </a:rPr>
              <a:t>El SPF continúa alojando una alta cantidad de procesados, es decir, personas privadas de su libertad sin haber sido formalmente declaradas culpables.</a:t>
            </a:r>
          </a:p>
        </p:txBody>
      </p:sp>
      <p:sp>
        <p:nvSpPr>
          <p:cNvPr id="15" name="14 CuadroTexto"/>
          <p:cNvSpPr txBox="1"/>
          <p:nvPr/>
        </p:nvSpPr>
        <p:spPr>
          <a:xfrm>
            <a:off x="1072556" y="1499191"/>
            <a:ext cx="2476960"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a:t>situación</a:t>
            </a:r>
            <a:r>
              <a:rPr lang="es-MX" sz="700" dirty="0" smtClean="0">
                <a:solidFill>
                  <a:schemeClr val="tx2">
                    <a:lumMod val="75000"/>
                  </a:schemeClr>
                </a:solidFill>
              </a:rPr>
              <a:t> </a:t>
            </a:r>
            <a:r>
              <a:rPr lang="es-MX" sz="1100" dirty="0"/>
              <a:t>procesal</a:t>
            </a:r>
            <a:endParaRPr lang="es-AR" sz="1100" dirty="0"/>
          </a:p>
        </p:txBody>
      </p:sp>
      <p:sp>
        <p:nvSpPr>
          <p:cNvPr id="16" name="15 CuadroTexto"/>
          <p:cNvSpPr txBox="1"/>
          <p:nvPr/>
        </p:nvSpPr>
        <p:spPr>
          <a:xfrm>
            <a:off x="1390324" y="3769661"/>
            <a:ext cx="1798890"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smtClean="0"/>
              <a:t>género</a:t>
            </a:r>
            <a:endParaRPr lang="es-AR" sz="1100" dirty="0"/>
          </a:p>
        </p:txBody>
      </p:sp>
      <p:sp>
        <p:nvSpPr>
          <p:cNvPr id="17" name="16 CuadroTexto"/>
          <p:cNvSpPr txBox="1"/>
          <p:nvPr/>
        </p:nvSpPr>
        <p:spPr>
          <a:xfrm>
            <a:off x="5073023" y="1485474"/>
            <a:ext cx="2073003"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 jurisdicción</a:t>
            </a:r>
            <a:endParaRPr lang="es-AR" sz="1100" dirty="0"/>
          </a:p>
        </p:txBody>
      </p:sp>
      <p:sp>
        <p:nvSpPr>
          <p:cNvPr id="18" name="17 CuadroTexto"/>
          <p:cNvSpPr txBox="1"/>
          <p:nvPr/>
        </p:nvSpPr>
        <p:spPr>
          <a:xfrm>
            <a:off x="5125607" y="3769661"/>
            <a:ext cx="2241319"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a:t>tramo</a:t>
            </a:r>
            <a:r>
              <a:rPr lang="es-MX" sz="700" dirty="0" smtClean="0">
                <a:solidFill>
                  <a:schemeClr val="tx2">
                    <a:lumMod val="75000"/>
                  </a:schemeClr>
                </a:solidFill>
              </a:rPr>
              <a:t> </a:t>
            </a:r>
            <a:r>
              <a:rPr lang="es-MX" sz="1100" dirty="0"/>
              <a:t>de</a:t>
            </a:r>
            <a:r>
              <a:rPr lang="es-MX" sz="700" dirty="0" smtClean="0">
                <a:solidFill>
                  <a:schemeClr val="tx2">
                    <a:lumMod val="75000"/>
                  </a:schemeClr>
                </a:solidFill>
              </a:rPr>
              <a:t> </a:t>
            </a:r>
            <a:r>
              <a:rPr lang="es-MX" sz="1100" dirty="0"/>
              <a:t>edad</a:t>
            </a:r>
            <a:endParaRPr lang="es-AR" sz="1100" dirty="0"/>
          </a:p>
        </p:txBody>
      </p:sp>
      <p:sp>
        <p:nvSpPr>
          <p:cNvPr id="19" name="18 CuadroTexto"/>
          <p:cNvSpPr txBox="1"/>
          <p:nvPr/>
        </p:nvSpPr>
        <p:spPr>
          <a:xfrm>
            <a:off x="374848" y="2365872"/>
            <a:ext cx="1103329" cy="369332"/>
          </a:xfrm>
          <a:prstGeom prst="rect">
            <a:avLst/>
          </a:prstGeom>
          <a:noFill/>
        </p:spPr>
        <p:txBody>
          <a:bodyPr wrap="square" rtlCol="0">
            <a:spAutoFit/>
          </a:bodyPr>
          <a:lstStyle/>
          <a:p>
            <a:pPr algn="ctr"/>
            <a:r>
              <a:rPr lang="es-MX" sz="900" dirty="0" smtClean="0"/>
              <a:t>Condenados/as 43%</a:t>
            </a:r>
            <a:endParaRPr lang="es-AR" sz="900" dirty="0"/>
          </a:p>
        </p:txBody>
      </p:sp>
      <p:sp>
        <p:nvSpPr>
          <p:cNvPr id="20" name="19 CuadroTexto"/>
          <p:cNvSpPr txBox="1"/>
          <p:nvPr/>
        </p:nvSpPr>
        <p:spPr>
          <a:xfrm>
            <a:off x="3030893" y="2411596"/>
            <a:ext cx="1037051" cy="369332"/>
          </a:xfrm>
          <a:prstGeom prst="rect">
            <a:avLst/>
          </a:prstGeom>
          <a:noFill/>
        </p:spPr>
        <p:txBody>
          <a:bodyPr wrap="square" rtlCol="0">
            <a:spAutoFit/>
          </a:bodyPr>
          <a:lstStyle/>
          <a:p>
            <a:pPr algn="ctr"/>
            <a:r>
              <a:rPr lang="es-MX" sz="900" dirty="0" smtClean="0"/>
              <a:t>Procesados/as 57%</a:t>
            </a:r>
            <a:endParaRPr lang="es-AR" sz="900" dirty="0"/>
          </a:p>
        </p:txBody>
      </p:sp>
      <p:sp>
        <p:nvSpPr>
          <p:cNvPr id="22" name="21 CuadroTexto"/>
          <p:cNvSpPr txBox="1"/>
          <p:nvPr/>
        </p:nvSpPr>
        <p:spPr>
          <a:xfrm>
            <a:off x="7052989" y="2554760"/>
            <a:ext cx="1944216" cy="553998"/>
          </a:xfrm>
          <a:prstGeom prst="rect">
            <a:avLst/>
          </a:prstGeom>
          <a:noFill/>
          <a:ln>
            <a:solidFill>
              <a:schemeClr val="bg1"/>
            </a:solidFill>
          </a:ln>
        </p:spPr>
        <p:txBody>
          <a:bodyPr wrap="square" rtlCol="0">
            <a:spAutoFit/>
          </a:bodyPr>
          <a:lstStyle/>
          <a:p>
            <a:r>
              <a:rPr lang="es-MX" sz="1000" b="1" dirty="0" smtClean="0">
                <a:solidFill>
                  <a:schemeClr val="accent5">
                    <a:lumMod val="75000"/>
                  </a:schemeClr>
                </a:solidFill>
              </a:rPr>
              <a:t>6 de cada 10 personas alojadas en el SPF provienen de Jurisdicción Nacional. </a:t>
            </a:r>
          </a:p>
        </p:txBody>
      </p:sp>
      <p:sp>
        <p:nvSpPr>
          <p:cNvPr id="23" name="2 Marcador de contenido"/>
          <p:cNvSpPr txBox="1">
            <a:spLocks/>
          </p:cNvSpPr>
          <p:nvPr/>
        </p:nvSpPr>
        <p:spPr>
          <a:xfrm>
            <a:off x="374848" y="764704"/>
            <a:ext cx="8229600" cy="637531"/>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es-MX" sz="2000" smtClean="0"/>
              <a:t>Población penal al 31/12/2013: </a:t>
            </a:r>
            <a:r>
              <a:rPr lang="es-MX" sz="2000" smtClean="0">
                <a:solidFill>
                  <a:schemeClr val="accent6">
                    <a:lumMod val="75000"/>
                  </a:schemeClr>
                </a:solidFill>
              </a:rPr>
              <a:t>9.795</a:t>
            </a:r>
            <a:r>
              <a:rPr lang="es-MX" sz="2800" smtClean="0">
                <a:solidFill>
                  <a:schemeClr val="accent6">
                    <a:lumMod val="75000"/>
                  </a:schemeClr>
                </a:solidFill>
              </a:rPr>
              <a:t> </a:t>
            </a:r>
            <a:r>
              <a:rPr lang="es-MX" sz="2000" smtClean="0"/>
              <a:t>personas</a:t>
            </a:r>
            <a:r>
              <a:rPr lang="es-MX" sz="1600" smtClean="0"/>
              <a:t> </a:t>
            </a:r>
            <a:endParaRPr lang="es-AR" sz="1800" dirty="0"/>
          </a:p>
        </p:txBody>
      </p:sp>
      <p:sp>
        <p:nvSpPr>
          <p:cNvPr id="24" name="23 CuadroTexto"/>
          <p:cNvSpPr txBox="1"/>
          <p:nvPr/>
        </p:nvSpPr>
        <p:spPr>
          <a:xfrm>
            <a:off x="2958530" y="2780928"/>
            <a:ext cx="1940743" cy="400110"/>
          </a:xfrm>
          <a:prstGeom prst="rect">
            <a:avLst/>
          </a:prstGeom>
          <a:noFill/>
          <a:ln>
            <a:noFill/>
          </a:ln>
        </p:spPr>
        <p:txBody>
          <a:bodyPr wrap="square" rtlCol="0">
            <a:spAutoFit/>
          </a:bodyPr>
          <a:lstStyle/>
          <a:p>
            <a:r>
              <a:rPr lang="es-MX" sz="1000" b="1" dirty="0" smtClean="0">
                <a:solidFill>
                  <a:schemeClr val="accent5">
                    <a:lumMod val="75000"/>
                  </a:schemeClr>
                </a:solidFill>
              </a:rPr>
              <a:t>6 de cada 10 personas detenidas están procesadas. </a:t>
            </a:r>
          </a:p>
        </p:txBody>
      </p:sp>
    </p:spTree>
    <p:extLst>
      <p:ext uri="{BB962C8B-B14F-4D97-AF65-F5344CB8AC3E}">
        <p14:creationId xmlns:p14="http://schemas.microsoft.com/office/powerpoint/2010/main" val="5795409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50 Llamada rectangular redondeada"/>
          <p:cNvSpPr/>
          <p:nvPr/>
        </p:nvSpPr>
        <p:spPr>
          <a:xfrm>
            <a:off x="4812324" y="4941168"/>
            <a:ext cx="2354169" cy="851004"/>
          </a:xfrm>
          <a:prstGeom prst="wedgeRoundRectCallout">
            <a:avLst>
              <a:gd name="adj1" fmla="val -23128"/>
              <a:gd name="adj2" fmla="val -13217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AR" sz="1200" dirty="0"/>
              <a:t>La </a:t>
            </a:r>
            <a:r>
              <a:rPr lang="es-AR" sz="1200" b="1" dirty="0" smtClean="0"/>
              <a:t>Justicia Federal </a:t>
            </a:r>
            <a:r>
              <a:rPr lang="es-AR" sz="1200" dirty="0" smtClean="0"/>
              <a:t>mantiene un </a:t>
            </a:r>
            <a:r>
              <a:rPr lang="es-AR" sz="1200" dirty="0"/>
              <a:t>conjunto extremadamente alto de personas encarceladas sin condena. </a:t>
            </a:r>
          </a:p>
        </p:txBody>
      </p:sp>
      <p:graphicFrame>
        <p:nvGraphicFramePr>
          <p:cNvPr id="44" name="43 Gráfico"/>
          <p:cNvGraphicFramePr/>
          <p:nvPr>
            <p:extLst>
              <p:ext uri="{D42A27DB-BD31-4B8C-83A1-F6EECF244321}">
                <p14:modId xmlns:p14="http://schemas.microsoft.com/office/powerpoint/2010/main" val="434609934"/>
              </p:ext>
            </p:extLst>
          </p:nvPr>
        </p:nvGraphicFramePr>
        <p:xfrm>
          <a:off x="467544" y="2160745"/>
          <a:ext cx="7704856" cy="1944216"/>
        </p:xfrm>
        <a:graphic>
          <a:graphicData uri="http://schemas.openxmlformats.org/drawingml/2006/chart">
            <c:chart xmlns:c="http://schemas.openxmlformats.org/drawingml/2006/chart" xmlns:r="http://schemas.openxmlformats.org/officeDocument/2006/relationships" r:id="rId3"/>
          </a:graphicData>
        </a:graphic>
      </p:graphicFrame>
      <p:sp>
        <p:nvSpPr>
          <p:cNvPr id="2" name="1 Título"/>
          <p:cNvSpPr>
            <a:spLocks noGrp="1"/>
          </p:cNvSpPr>
          <p:nvPr>
            <p:ph type="title"/>
          </p:nvPr>
        </p:nvSpPr>
        <p:spPr>
          <a:xfrm>
            <a:off x="479675" y="19050"/>
            <a:ext cx="8229600" cy="1143000"/>
          </a:xfrm>
        </p:spPr>
        <p:txBody>
          <a:bodyPr>
            <a:normAutofit/>
          </a:bodyPr>
          <a:lstStyle/>
          <a:p>
            <a:r>
              <a:rPr lang="es-MX" sz="2800" dirty="0" smtClean="0"/>
              <a:t>Foco en situación procesal</a:t>
            </a:r>
            <a:endParaRPr lang="es-AR" sz="28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45" name="44 CuadroTexto"/>
          <p:cNvSpPr txBox="1"/>
          <p:nvPr/>
        </p:nvSpPr>
        <p:spPr>
          <a:xfrm>
            <a:off x="1478519" y="4324454"/>
            <a:ext cx="1794081" cy="184666"/>
          </a:xfrm>
          <a:prstGeom prst="rect">
            <a:avLst/>
          </a:prstGeom>
          <a:noFill/>
        </p:spPr>
        <p:txBody>
          <a:bodyPr wrap="none" rtlCol="0">
            <a:spAutoFit/>
          </a:bodyPr>
          <a:lstStyle/>
          <a:p>
            <a:r>
              <a:rPr lang="es-MX" sz="600" dirty="0" smtClean="0"/>
              <a:t>Fuente: partes semanales enviados por el SPF</a:t>
            </a:r>
            <a:endParaRPr lang="es-AR" sz="600" dirty="0"/>
          </a:p>
        </p:txBody>
      </p:sp>
      <p:sp>
        <p:nvSpPr>
          <p:cNvPr id="46" name="45 CuadroTexto"/>
          <p:cNvSpPr txBox="1"/>
          <p:nvPr/>
        </p:nvSpPr>
        <p:spPr>
          <a:xfrm>
            <a:off x="1778939" y="1412776"/>
            <a:ext cx="4968552" cy="477054"/>
          </a:xfrm>
          <a:prstGeom prst="rect">
            <a:avLst/>
          </a:prstGeom>
          <a:noFill/>
        </p:spPr>
        <p:txBody>
          <a:bodyPr wrap="square" rtlCol="0">
            <a:spAutoFit/>
          </a:bodyPr>
          <a:lstStyle/>
          <a:p>
            <a:pPr algn="ctr"/>
            <a:r>
              <a:rPr lang="es-MX" sz="1400" dirty="0" smtClean="0"/>
              <a:t>Situación procesal según jurisdicción. Diciembre 2013</a:t>
            </a:r>
          </a:p>
          <a:p>
            <a:pPr algn="ctr"/>
            <a:r>
              <a:rPr lang="es-MX" sz="1100" dirty="0" smtClean="0"/>
              <a:t>En porcentajes</a:t>
            </a:r>
          </a:p>
        </p:txBody>
      </p:sp>
      <p:cxnSp>
        <p:nvCxnSpPr>
          <p:cNvPr id="48" name="47 Conector recto"/>
          <p:cNvCxnSpPr/>
          <p:nvPr/>
        </p:nvCxnSpPr>
        <p:spPr>
          <a:xfrm>
            <a:off x="1942124" y="2919672"/>
            <a:ext cx="5942244" cy="0"/>
          </a:xfrm>
          <a:prstGeom prst="line">
            <a:avLst/>
          </a:prstGeom>
        </p:spPr>
        <p:style>
          <a:lnRef idx="1">
            <a:schemeClr val="accent1"/>
          </a:lnRef>
          <a:fillRef idx="0">
            <a:schemeClr val="accent1"/>
          </a:fillRef>
          <a:effectRef idx="0">
            <a:schemeClr val="accent1"/>
          </a:effectRef>
          <a:fontRef idx="minor">
            <a:schemeClr val="tx1"/>
          </a:fontRef>
        </p:style>
      </p:cxnSp>
      <p:sp>
        <p:nvSpPr>
          <p:cNvPr id="52" name="51 Rectángulo"/>
          <p:cNvSpPr/>
          <p:nvPr/>
        </p:nvSpPr>
        <p:spPr>
          <a:xfrm>
            <a:off x="1854144" y="2116593"/>
            <a:ext cx="773640" cy="1702007"/>
          </a:xfrm>
          <a:prstGeom prst="rect">
            <a:avLst/>
          </a:prstGeom>
          <a:solidFill>
            <a:srgbClr val="DDDDDD">
              <a:alpha val="25098"/>
            </a:srgb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3" name="52 CuadroTexto"/>
          <p:cNvSpPr txBox="1"/>
          <p:nvPr/>
        </p:nvSpPr>
        <p:spPr>
          <a:xfrm>
            <a:off x="5220072" y="4047063"/>
            <a:ext cx="575799" cy="184666"/>
          </a:xfrm>
          <a:prstGeom prst="rect">
            <a:avLst/>
          </a:prstGeom>
          <a:noFill/>
        </p:spPr>
        <p:txBody>
          <a:bodyPr wrap="none" rtlCol="0">
            <a:spAutoFit/>
          </a:bodyPr>
          <a:lstStyle/>
          <a:p>
            <a:r>
              <a:rPr lang="es-MX" sz="600" dirty="0" smtClean="0"/>
              <a:t>Base :3319</a:t>
            </a:r>
            <a:endParaRPr lang="es-AR" sz="600" dirty="0"/>
          </a:p>
        </p:txBody>
      </p:sp>
      <p:sp>
        <p:nvSpPr>
          <p:cNvPr id="54" name="53 CuadroTexto"/>
          <p:cNvSpPr txBox="1"/>
          <p:nvPr/>
        </p:nvSpPr>
        <p:spPr>
          <a:xfrm>
            <a:off x="6775786" y="4047063"/>
            <a:ext cx="532518" cy="184666"/>
          </a:xfrm>
          <a:prstGeom prst="rect">
            <a:avLst/>
          </a:prstGeom>
          <a:noFill/>
        </p:spPr>
        <p:txBody>
          <a:bodyPr wrap="none" rtlCol="0">
            <a:spAutoFit/>
          </a:bodyPr>
          <a:lstStyle/>
          <a:p>
            <a:r>
              <a:rPr lang="es-MX" sz="600" dirty="0" smtClean="0"/>
              <a:t>Base :699</a:t>
            </a:r>
            <a:endParaRPr lang="es-AR" sz="600" dirty="0"/>
          </a:p>
        </p:txBody>
      </p:sp>
      <p:sp>
        <p:nvSpPr>
          <p:cNvPr id="55" name="54 CuadroTexto"/>
          <p:cNvSpPr txBox="1"/>
          <p:nvPr/>
        </p:nvSpPr>
        <p:spPr>
          <a:xfrm>
            <a:off x="3563888" y="4047063"/>
            <a:ext cx="575799" cy="184666"/>
          </a:xfrm>
          <a:prstGeom prst="rect">
            <a:avLst/>
          </a:prstGeom>
          <a:noFill/>
        </p:spPr>
        <p:txBody>
          <a:bodyPr wrap="none" rtlCol="0">
            <a:spAutoFit/>
          </a:bodyPr>
          <a:lstStyle/>
          <a:p>
            <a:r>
              <a:rPr lang="es-MX" sz="600" dirty="0" smtClean="0"/>
              <a:t>Base :5777</a:t>
            </a:r>
            <a:endParaRPr lang="es-AR" sz="600" dirty="0"/>
          </a:p>
        </p:txBody>
      </p:sp>
      <p:sp>
        <p:nvSpPr>
          <p:cNvPr id="56" name="55 CuadroTexto"/>
          <p:cNvSpPr txBox="1"/>
          <p:nvPr/>
        </p:nvSpPr>
        <p:spPr>
          <a:xfrm>
            <a:off x="1619937" y="4049993"/>
            <a:ext cx="575799" cy="184666"/>
          </a:xfrm>
          <a:prstGeom prst="rect">
            <a:avLst/>
          </a:prstGeom>
          <a:noFill/>
        </p:spPr>
        <p:txBody>
          <a:bodyPr wrap="none" rtlCol="0">
            <a:spAutoFit/>
          </a:bodyPr>
          <a:lstStyle/>
          <a:p>
            <a:r>
              <a:rPr lang="es-MX" sz="600" dirty="0" smtClean="0"/>
              <a:t>Base :9795</a:t>
            </a:r>
            <a:endParaRPr lang="es-AR" sz="600" dirty="0"/>
          </a:p>
        </p:txBody>
      </p:sp>
      <p:sp>
        <p:nvSpPr>
          <p:cNvPr id="17" name="16 CuadroTexto"/>
          <p:cNvSpPr txBox="1"/>
          <p:nvPr/>
        </p:nvSpPr>
        <p:spPr>
          <a:xfrm>
            <a:off x="51122" y="6161110"/>
            <a:ext cx="9143999" cy="646331"/>
          </a:xfrm>
          <a:prstGeom prst="rect">
            <a:avLst/>
          </a:prstGeom>
          <a:noFill/>
        </p:spPr>
        <p:txBody>
          <a:bodyPr wrap="square" rtlCol="0">
            <a:spAutoFit/>
          </a:bodyPr>
          <a:lstStyle/>
          <a:p>
            <a:r>
              <a:rPr lang="es-MX" b="1" dirty="0" smtClean="0">
                <a:solidFill>
                  <a:schemeClr val="bg1"/>
                </a:solidFill>
              </a:rPr>
              <a:t>La justicia federal continúa mostrando el mayor registro de personas procesadas encarceladas.  </a:t>
            </a:r>
          </a:p>
        </p:txBody>
      </p:sp>
    </p:spTree>
    <p:extLst>
      <p:ext uri="{BB962C8B-B14F-4D97-AF65-F5344CB8AC3E}">
        <p14:creationId xmlns:p14="http://schemas.microsoft.com/office/powerpoint/2010/main" val="3881963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01216" y="1556792"/>
            <a:ext cx="7643192" cy="4876800"/>
          </a:xfrm>
        </p:spPr>
        <p:txBody>
          <a:bodyPr>
            <a:normAutofit/>
          </a:bodyPr>
          <a:lstStyle/>
          <a:p>
            <a:pPr algn="just">
              <a:buSzPct val="150000"/>
            </a:pPr>
            <a:r>
              <a:rPr lang="es-AR" sz="2000" dirty="0" smtClean="0"/>
              <a:t>La persistencia y prolongación en el tiempo de elevados índices de detenidos por ordenes cautelares de la justicia federal no encuentra justificación posible desde el enfoque de derechos.</a:t>
            </a:r>
          </a:p>
          <a:p>
            <a:pPr algn="just">
              <a:buSzPct val="150000"/>
            </a:pPr>
            <a:endParaRPr lang="es-AR" sz="2000" dirty="0"/>
          </a:p>
          <a:p>
            <a:pPr algn="just">
              <a:buSzPct val="150000"/>
            </a:pPr>
            <a:r>
              <a:rPr lang="es-AR" sz="2000" dirty="0" smtClean="0"/>
              <a:t>Urge revertir la tendencia descripta, comenzando con una evaluación del funcionamiento de las políticas existentes y el diseño e impulso de políticas integrales en materia de acceso a la justicia, desarrollo de los procesos penales y </a:t>
            </a:r>
            <a:r>
              <a:rPr lang="es-AR" sz="2000" dirty="0" err="1" smtClean="0"/>
              <a:t>prisionalización</a:t>
            </a:r>
            <a:r>
              <a:rPr lang="es-AR" sz="2000" dirty="0" smtClean="0"/>
              <a:t>.</a:t>
            </a:r>
          </a:p>
          <a:p>
            <a:pPr algn="just">
              <a:buSzPct val="150000"/>
            </a:pPr>
            <a:endParaRPr lang="es-AR" sz="2000" dirty="0"/>
          </a:p>
          <a:p>
            <a:pPr algn="just">
              <a:buSzPct val="150000"/>
            </a:pPr>
            <a:r>
              <a:rPr lang="es-AR" sz="2000" dirty="0" smtClean="0"/>
              <a:t>El sistema de justicia federal debe realizar una revisión integral que permita dar cuenta del origen y las causas del sobredimensionamiento de detenidos federales con prisión preventiva por sobre la media general, e instrumentar medidas concretas de corto, mediano y largo plazo para revertirlo.</a:t>
            </a:r>
            <a:endParaRPr lang="es-AR" sz="2000" dirty="0"/>
          </a:p>
        </p:txBody>
      </p:sp>
      <p:sp>
        <p:nvSpPr>
          <p:cNvPr id="4" name="1 Título"/>
          <p:cNvSpPr>
            <a:spLocks noGrp="1"/>
          </p:cNvSpPr>
          <p:nvPr>
            <p:ph type="title"/>
          </p:nvPr>
        </p:nvSpPr>
        <p:spPr>
          <a:xfrm>
            <a:off x="479675" y="19050"/>
            <a:ext cx="8229600" cy="1143000"/>
          </a:xfrm>
        </p:spPr>
        <p:txBody>
          <a:bodyPr>
            <a:normAutofit/>
          </a:bodyPr>
          <a:lstStyle/>
          <a:p>
            <a:r>
              <a:rPr lang="es-MX" sz="2800" dirty="0" smtClean="0"/>
              <a:t>Foco en situación procesal</a:t>
            </a:r>
            <a:endParaRPr lang="es-AR" sz="2800" dirty="0"/>
          </a:p>
        </p:txBody>
      </p:sp>
    </p:spTree>
    <p:extLst>
      <p:ext uri="{BB962C8B-B14F-4D97-AF65-F5344CB8AC3E}">
        <p14:creationId xmlns:p14="http://schemas.microsoft.com/office/powerpoint/2010/main" val="16770032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Gráfico"/>
          <p:cNvGraphicFramePr/>
          <p:nvPr>
            <p:extLst>
              <p:ext uri="{D42A27DB-BD31-4B8C-83A1-F6EECF244321}">
                <p14:modId xmlns:p14="http://schemas.microsoft.com/office/powerpoint/2010/main" val="3861977013"/>
              </p:ext>
            </p:extLst>
          </p:nvPr>
        </p:nvGraphicFramePr>
        <p:xfrm>
          <a:off x="2585955" y="1729891"/>
          <a:ext cx="4392488" cy="32980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6" name="35 Gráfico"/>
          <p:cNvGraphicFramePr/>
          <p:nvPr>
            <p:extLst>
              <p:ext uri="{D42A27DB-BD31-4B8C-83A1-F6EECF244321}">
                <p14:modId xmlns:p14="http://schemas.microsoft.com/office/powerpoint/2010/main" val="749348604"/>
              </p:ext>
            </p:extLst>
          </p:nvPr>
        </p:nvGraphicFramePr>
        <p:xfrm>
          <a:off x="161041" y="3140968"/>
          <a:ext cx="2940093" cy="20882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9" name="38 Gráfico"/>
          <p:cNvGraphicFramePr/>
          <p:nvPr>
            <p:extLst>
              <p:ext uri="{D42A27DB-BD31-4B8C-83A1-F6EECF244321}">
                <p14:modId xmlns:p14="http://schemas.microsoft.com/office/powerpoint/2010/main" val="78114356"/>
              </p:ext>
            </p:extLst>
          </p:nvPr>
        </p:nvGraphicFramePr>
        <p:xfrm>
          <a:off x="6126582" y="3123682"/>
          <a:ext cx="2909914" cy="1944216"/>
        </p:xfrm>
        <a:graphic>
          <a:graphicData uri="http://schemas.openxmlformats.org/drawingml/2006/chart">
            <c:chart xmlns:c="http://schemas.openxmlformats.org/drawingml/2006/chart" xmlns:r="http://schemas.openxmlformats.org/officeDocument/2006/relationships" r:id="rId5"/>
          </a:graphicData>
        </a:graphic>
      </p:graphicFrame>
      <p:sp>
        <p:nvSpPr>
          <p:cNvPr id="10" name="9 CuadroTexto"/>
          <p:cNvSpPr txBox="1"/>
          <p:nvPr/>
        </p:nvSpPr>
        <p:spPr>
          <a:xfrm>
            <a:off x="2899035" y="3898674"/>
            <a:ext cx="772497" cy="461665"/>
          </a:xfrm>
          <a:prstGeom prst="rect">
            <a:avLst/>
          </a:prstGeom>
          <a:noFill/>
        </p:spPr>
        <p:txBody>
          <a:bodyPr wrap="square" rtlCol="0">
            <a:spAutoFit/>
          </a:bodyPr>
          <a:lstStyle/>
          <a:p>
            <a:pPr algn="ctr"/>
            <a:r>
              <a:rPr lang="es-MX" sz="800" dirty="0" smtClean="0"/>
              <a:t>Base: 4233 personas condenadas</a:t>
            </a:r>
            <a:endParaRPr lang="es-AR" sz="8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9" name="18 CuadroTexto"/>
          <p:cNvSpPr txBox="1"/>
          <p:nvPr/>
        </p:nvSpPr>
        <p:spPr>
          <a:xfrm>
            <a:off x="3308623" y="3023503"/>
            <a:ext cx="1284292" cy="430887"/>
          </a:xfrm>
          <a:prstGeom prst="rect">
            <a:avLst/>
          </a:prstGeom>
          <a:noFill/>
        </p:spPr>
        <p:txBody>
          <a:bodyPr wrap="square" rtlCol="0">
            <a:spAutoFit/>
          </a:bodyPr>
          <a:lstStyle/>
          <a:p>
            <a:pPr algn="ctr"/>
            <a:r>
              <a:rPr lang="es-MX" sz="1100" dirty="0" smtClean="0"/>
              <a:t>Condenados/as 43%</a:t>
            </a:r>
            <a:endParaRPr lang="es-AR" sz="1100" dirty="0"/>
          </a:p>
        </p:txBody>
      </p:sp>
      <p:sp>
        <p:nvSpPr>
          <p:cNvPr id="20" name="19 CuadroTexto"/>
          <p:cNvSpPr txBox="1"/>
          <p:nvPr/>
        </p:nvSpPr>
        <p:spPr>
          <a:xfrm>
            <a:off x="4437491" y="3167727"/>
            <a:ext cx="1272920" cy="430887"/>
          </a:xfrm>
          <a:prstGeom prst="rect">
            <a:avLst/>
          </a:prstGeom>
          <a:noFill/>
        </p:spPr>
        <p:txBody>
          <a:bodyPr wrap="square" rtlCol="0">
            <a:spAutoFit/>
          </a:bodyPr>
          <a:lstStyle/>
          <a:p>
            <a:pPr algn="ctr"/>
            <a:r>
              <a:rPr lang="es-MX" sz="1100" dirty="0" smtClean="0"/>
              <a:t>Procesados/as 57%</a:t>
            </a:r>
            <a:endParaRPr lang="es-AR" sz="1100" dirty="0"/>
          </a:p>
        </p:txBody>
      </p:sp>
      <p:sp>
        <p:nvSpPr>
          <p:cNvPr id="22" name="21 Flecha abajo"/>
          <p:cNvSpPr/>
          <p:nvPr/>
        </p:nvSpPr>
        <p:spPr>
          <a:xfrm rot="5400000">
            <a:off x="2628585" y="2630982"/>
            <a:ext cx="540901" cy="404196"/>
          </a:xfrm>
          <a:prstGeom prst="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aphicFrame>
        <p:nvGraphicFramePr>
          <p:cNvPr id="23" name="22 Tabla"/>
          <p:cNvGraphicFramePr>
            <a:graphicFrameLocks noGrp="1"/>
          </p:cNvGraphicFramePr>
          <p:nvPr>
            <p:extLst>
              <p:ext uri="{D42A27DB-BD31-4B8C-83A1-F6EECF244321}">
                <p14:modId xmlns:p14="http://schemas.microsoft.com/office/powerpoint/2010/main" val="423611292"/>
              </p:ext>
            </p:extLst>
          </p:nvPr>
        </p:nvGraphicFramePr>
        <p:xfrm>
          <a:off x="137683" y="2678012"/>
          <a:ext cx="2235579" cy="396240"/>
        </p:xfrm>
        <a:graphic>
          <a:graphicData uri="http://schemas.openxmlformats.org/drawingml/2006/table">
            <a:tbl>
              <a:tblPr firstRow="1" bandRow="1">
                <a:tableStyleId>{21E4AEA4-8DFA-4A89-87EB-49C32662AFE0}</a:tableStyleId>
              </a:tblPr>
              <a:tblGrid>
                <a:gridCol w="2235579"/>
              </a:tblGrid>
              <a:tr h="223825">
                <a:tc>
                  <a:txBody>
                    <a:bodyPr/>
                    <a:lstStyle/>
                    <a:p>
                      <a:pPr algn="ctr"/>
                      <a:r>
                        <a:rPr lang="es-MX" sz="1000" dirty="0" smtClean="0"/>
                        <a:t>Total condenados</a:t>
                      </a:r>
                      <a:r>
                        <a:rPr lang="es-MX" sz="1000" baseline="0" dirty="0" smtClean="0"/>
                        <a:t> por j</a:t>
                      </a:r>
                      <a:r>
                        <a:rPr lang="es-MX" sz="1000" dirty="0" smtClean="0"/>
                        <a:t>urisdicción de origen</a:t>
                      </a:r>
                      <a:endParaRPr lang="es-AR" sz="1000" dirty="0"/>
                    </a:p>
                  </a:txBody>
                  <a:tcPr anchor="ctr"/>
                </a:tc>
              </a:tr>
            </a:tbl>
          </a:graphicData>
        </a:graphic>
      </p:graphicFrame>
      <p:graphicFrame>
        <p:nvGraphicFramePr>
          <p:cNvPr id="24" name="23 Tabla"/>
          <p:cNvGraphicFramePr>
            <a:graphicFrameLocks noGrp="1"/>
          </p:cNvGraphicFramePr>
          <p:nvPr>
            <p:extLst>
              <p:ext uri="{D42A27DB-BD31-4B8C-83A1-F6EECF244321}">
                <p14:modId xmlns:p14="http://schemas.microsoft.com/office/powerpoint/2010/main" val="2142418299"/>
              </p:ext>
            </p:extLst>
          </p:nvPr>
        </p:nvGraphicFramePr>
        <p:xfrm>
          <a:off x="6443431" y="2678012"/>
          <a:ext cx="2119188" cy="396240"/>
        </p:xfrm>
        <a:graphic>
          <a:graphicData uri="http://schemas.openxmlformats.org/drawingml/2006/table">
            <a:tbl>
              <a:tblPr firstRow="1" bandRow="1">
                <a:tableStyleId>{5C22544A-7EE6-4342-B048-85BDC9FD1C3A}</a:tableStyleId>
              </a:tblPr>
              <a:tblGrid>
                <a:gridCol w="2119188"/>
              </a:tblGrid>
              <a:tr h="223825">
                <a:tc>
                  <a:txBody>
                    <a:bodyPr/>
                    <a:lstStyle/>
                    <a:p>
                      <a:pPr algn="ctr"/>
                      <a:r>
                        <a:rPr lang="es-MX" sz="1000" dirty="0" smtClean="0"/>
                        <a:t>Total procesados por jurisdicción de origen</a:t>
                      </a:r>
                      <a:endParaRPr lang="es-AR" sz="1000" dirty="0"/>
                    </a:p>
                  </a:txBody>
                  <a:tcPr anchor="ctr"/>
                </a:tc>
              </a:tr>
            </a:tbl>
          </a:graphicData>
        </a:graphic>
      </p:graphicFrame>
      <p:sp>
        <p:nvSpPr>
          <p:cNvPr id="25" name="24 Flecha abajo"/>
          <p:cNvSpPr/>
          <p:nvPr/>
        </p:nvSpPr>
        <p:spPr>
          <a:xfrm rot="16200000">
            <a:off x="5597819" y="2645369"/>
            <a:ext cx="612910" cy="444616"/>
          </a:xfrm>
          <a:prstGeom prst="down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s-AR"/>
          </a:p>
        </p:txBody>
      </p:sp>
      <p:sp>
        <p:nvSpPr>
          <p:cNvPr id="26" name="25 CuadroTexto"/>
          <p:cNvSpPr txBox="1"/>
          <p:nvPr/>
        </p:nvSpPr>
        <p:spPr>
          <a:xfrm>
            <a:off x="5097489" y="4129506"/>
            <a:ext cx="820874" cy="461665"/>
          </a:xfrm>
          <a:prstGeom prst="rect">
            <a:avLst/>
          </a:prstGeom>
          <a:noFill/>
        </p:spPr>
        <p:txBody>
          <a:bodyPr wrap="square" rtlCol="0">
            <a:spAutoFit/>
          </a:bodyPr>
          <a:lstStyle/>
          <a:p>
            <a:pPr algn="ctr"/>
            <a:r>
              <a:rPr lang="es-MX" sz="800" dirty="0" smtClean="0"/>
              <a:t>Base: 5554 personas procesadas</a:t>
            </a:r>
            <a:endParaRPr lang="es-AR" sz="800" dirty="0"/>
          </a:p>
        </p:txBody>
      </p:sp>
      <p:sp>
        <p:nvSpPr>
          <p:cNvPr id="32" name="31 CuadroTexto"/>
          <p:cNvSpPr txBox="1"/>
          <p:nvPr/>
        </p:nvSpPr>
        <p:spPr>
          <a:xfrm>
            <a:off x="6978443" y="4898823"/>
            <a:ext cx="1543124" cy="215444"/>
          </a:xfrm>
          <a:prstGeom prst="rect">
            <a:avLst/>
          </a:prstGeom>
          <a:noFill/>
        </p:spPr>
        <p:txBody>
          <a:bodyPr wrap="square" rtlCol="0">
            <a:spAutoFit/>
          </a:bodyPr>
          <a:lstStyle/>
          <a:p>
            <a:r>
              <a:rPr lang="es-MX" sz="800" dirty="0" smtClean="0"/>
              <a:t>Base: 5554 procesados</a:t>
            </a:r>
            <a:endParaRPr lang="es-AR" sz="800" dirty="0"/>
          </a:p>
        </p:txBody>
      </p:sp>
      <p:sp>
        <p:nvSpPr>
          <p:cNvPr id="35" name="34 CuadroTexto"/>
          <p:cNvSpPr txBox="1"/>
          <p:nvPr/>
        </p:nvSpPr>
        <p:spPr>
          <a:xfrm>
            <a:off x="1073787" y="4859438"/>
            <a:ext cx="1440160" cy="215444"/>
          </a:xfrm>
          <a:prstGeom prst="rect">
            <a:avLst/>
          </a:prstGeom>
          <a:noFill/>
        </p:spPr>
        <p:txBody>
          <a:bodyPr wrap="square" rtlCol="0">
            <a:spAutoFit/>
          </a:bodyPr>
          <a:lstStyle/>
          <a:p>
            <a:r>
              <a:rPr lang="es-MX" sz="800" dirty="0" smtClean="0"/>
              <a:t>Base: 4233 condenados</a:t>
            </a:r>
            <a:endParaRPr lang="es-AR" sz="800" dirty="0"/>
          </a:p>
        </p:txBody>
      </p:sp>
      <p:sp>
        <p:nvSpPr>
          <p:cNvPr id="43" name="42 CuadroTexto"/>
          <p:cNvSpPr txBox="1"/>
          <p:nvPr/>
        </p:nvSpPr>
        <p:spPr>
          <a:xfrm>
            <a:off x="3101134" y="1801899"/>
            <a:ext cx="2941205" cy="307777"/>
          </a:xfrm>
          <a:prstGeom prst="rect">
            <a:avLst/>
          </a:prstGeom>
          <a:noFill/>
        </p:spPr>
        <p:txBody>
          <a:bodyPr wrap="square" rtlCol="0">
            <a:spAutoFit/>
          </a:bodyPr>
          <a:lstStyle/>
          <a:p>
            <a:pPr algn="ctr"/>
            <a:r>
              <a:rPr lang="es-MX" sz="1400" dirty="0" smtClean="0"/>
              <a:t>Composición a diciembre 2013</a:t>
            </a:r>
          </a:p>
        </p:txBody>
      </p:sp>
      <p:cxnSp>
        <p:nvCxnSpPr>
          <p:cNvPr id="4" name="3 Conector recto"/>
          <p:cNvCxnSpPr/>
          <p:nvPr/>
        </p:nvCxnSpPr>
        <p:spPr>
          <a:xfrm>
            <a:off x="353707" y="4767105"/>
            <a:ext cx="8221206"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20 CuadroTexto"/>
          <p:cNvSpPr txBox="1"/>
          <p:nvPr/>
        </p:nvSpPr>
        <p:spPr>
          <a:xfrm>
            <a:off x="180528" y="6330806"/>
            <a:ext cx="9143999" cy="338554"/>
          </a:xfrm>
          <a:prstGeom prst="rect">
            <a:avLst/>
          </a:prstGeom>
          <a:noFill/>
        </p:spPr>
        <p:txBody>
          <a:bodyPr wrap="square" rtlCol="0">
            <a:spAutoFit/>
          </a:bodyPr>
          <a:lstStyle/>
          <a:p>
            <a:r>
              <a:rPr lang="es-MX" sz="1600" b="1" dirty="0" smtClean="0">
                <a:solidFill>
                  <a:schemeClr val="bg1"/>
                </a:solidFill>
              </a:rPr>
              <a:t>5 de cada 10 procesados en cárceles federales pertenecen a la jurisdicción nacional. </a:t>
            </a:r>
          </a:p>
        </p:txBody>
      </p:sp>
      <p:sp>
        <p:nvSpPr>
          <p:cNvPr id="28" name="1 Título"/>
          <p:cNvSpPr>
            <a:spLocks noGrp="1"/>
          </p:cNvSpPr>
          <p:nvPr>
            <p:ph type="title"/>
          </p:nvPr>
        </p:nvSpPr>
        <p:spPr>
          <a:xfrm>
            <a:off x="479675" y="19050"/>
            <a:ext cx="8229600" cy="1143000"/>
          </a:xfrm>
        </p:spPr>
        <p:txBody>
          <a:bodyPr>
            <a:normAutofit/>
          </a:bodyPr>
          <a:lstStyle/>
          <a:p>
            <a:r>
              <a:rPr lang="es-MX" sz="2800" dirty="0" smtClean="0"/>
              <a:t>Foco en situación procesal</a:t>
            </a:r>
            <a:endParaRPr lang="es-AR" sz="2800" dirty="0"/>
          </a:p>
        </p:txBody>
      </p:sp>
    </p:spTree>
    <p:extLst>
      <p:ext uri="{BB962C8B-B14F-4D97-AF65-F5344CB8AC3E}">
        <p14:creationId xmlns:p14="http://schemas.microsoft.com/office/powerpoint/2010/main" val="2655040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3" name="112 Grupo"/>
          <p:cNvGrpSpPr/>
          <p:nvPr/>
        </p:nvGrpSpPr>
        <p:grpSpPr>
          <a:xfrm>
            <a:off x="2989867" y="785970"/>
            <a:ext cx="5470565" cy="5330671"/>
            <a:chOff x="2696141" y="560188"/>
            <a:chExt cx="5470565" cy="5330671"/>
          </a:xfrm>
        </p:grpSpPr>
        <p:pic>
          <p:nvPicPr>
            <p:cNvPr id="1026" name="Picture 2" descr="http://www.aefip.org/Fotos/Seccionales/mapa_argentin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1872" y="804509"/>
              <a:ext cx="2571750" cy="5086350"/>
            </a:xfrm>
            <a:prstGeom prst="rect">
              <a:avLst/>
            </a:prstGeom>
            <a:noFill/>
            <a:extLst>
              <a:ext uri="{909E8E84-426E-40DD-AFC4-6F175D3DCCD1}">
                <a14:hiddenFill xmlns:a14="http://schemas.microsoft.com/office/drawing/2010/main">
                  <a:solidFill>
                    <a:srgbClr val="FFFFFF"/>
                  </a:solidFill>
                </a14:hiddenFill>
              </a:ext>
            </a:extLst>
          </p:spPr>
        </p:pic>
        <p:sp>
          <p:nvSpPr>
            <p:cNvPr id="43" name="42 Rectángulo"/>
            <p:cNvSpPr/>
            <p:nvPr/>
          </p:nvSpPr>
          <p:spPr>
            <a:xfrm>
              <a:off x="6428236" y="2060848"/>
              <a:ext cx="1312116" cy="335741"/>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a:t>
              </a:r>
              <a:r>
                <a:rPr lang="es-MX" sz="600" dirty="0" err="1" smtClean="0">
                  <a:solidFill>
                    <a:schemeClr val="tx1">
                      <a:lumMod val="90000"/>
                      <a:lumOff val="10000"/>
                    </a:schemeClr>
                  </a:solidFill>
                </a:rPr>
                <a:t>Sta</a:t>
              </a:r>
              <a:r>
                <a:rPr lang="es-MX" sz="600" dirty="0" smtClean="0">
                  <a:solidFill>
                    <a:schemeClr val="tx1">
                      <a:lumMod val="90000"/>
                      <a:lumOff val="10000"/>
                    </a:schemeClr>
                  </a:solidFill>
                </a:rPr>
                <a:t> Rosa:</a:t>
              </a:r>
            </a:p>
            <a:p>
              <a:pPr algn="ctr"/>
              <a:r>
                <a:rPr lang="es-MX" sz="600" dirty="0" smtClean="0">
                  <a:solidFill>
                    <a:schemeClr val="tx1">
                      <a:lumMod val="90000"/>
                      <a:lumOff val="10000"/>
                    </a:schemeClr>
                  </a:solidFill>
                </a:rPr>
                <a:t>Colonia Penal U.4</a:t>
              </a:r>
            </a:p>
            <a:p>
              <a:pPr algn="ctr"/>
              <a:r>
                <a:rPr lang="es-MX" sz="600" dirty="0" smtClean="0">
                  <a:solidFill>
                    <a:schemeClr val="tx1">
                      <a:lumMod val="90000"/>
                      <a:lumOff val="10000"/>
                    </a:schemeClr>
                  </a:solidFill>
                </a:rPr>
                <a:t>Correccional mujeres U.13</a:t>
              </a:r>
              <a:endParaRPr lang="es-AR" sz="600" dirty="0">
                <a:solidFill>
                  <a:schemeClr val="tx1">
                    <a:lumMod val="90000"/>
                    <a:lumOff val="10000"/>
                  </a:schemeClr>
                </a:solidFill>
              </a:endParaRPr>
            </a:p>
          </p:txBody>
        </p:sp>
        <p:sp>
          <p:nvSpPr>
            <p:cNvPr id="44" name="43 Rectángulo"/>
            <p:cNvSpPr/>
            <p:nvPr/>
          </p:nvSpPr>
          <p:spPr>
            <a:xfrm>
              <a:off x="3498306" y="3711865"/>
              <a:ext cx="921920" cy="218351"/>
            </a:xfrm>
            <a:prstGeom prst="rect">
              <a:avLst/>
            </a:prstGeom>
            <a:solidFill>
              <a:srgbClr val="53AB9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Roca:</a:t>
              </a:r>
            </a:p>
            <a:p>
              <a:pPr algn="ctr"/>
              <a:r>
                <a:rPr lang="es-MX" sz="600" dirty="0" smtClean="0"/>
                <a:t>Colonia penal U.5</a:t>
              </a:r>
              <a:endParaRPr lang="es-AR" sz="600" dirty="0"/>
            </a:p>
          </p:txBody>
        </p:sp>
        <p:sp>
          <p:nvSpPr>
            <p:cNvPr id="45" name="44 Rectángulo"/>
            <p:cNvSpPr/>
            <p:nvPr/>
          </p:nvSpPr>
          <p:spPr>
            <a:xfrm>
              <a:off x="5408690" y="4314786"/>
              <a:ext cx="694382" cy="218351"/>
            </a:xfrm>
            <a:prstGeom prst="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 </a:t>
              </a:r>
              <a:r>
                <a:rPr lang="es-MX" sz="700" dirty="0"/>
                <a:t>U6</a:t>
              </a:r>
              <a:endParaRPr lang="es-AR" sz="700" dirty="0"/>
            </a:p>
          </p:txBody>
        </p:sp>
        <p:sp>
          <p:nvSpPr>
            <p:cNvPr id="46" name="45 Rectángulo"/>
            <p:cNvSpPr/>
            <p:nvPr/>
          </p:nvSpPr>
          <p:spPr>
            <a:xfrm>
              <a:off x="5699773" y="560188"/>
              <a:ext cx="1060182" cy="221105"/>
            </a:xfrm>
            <a:prstGeom prst="rect">
              <a:avLst/>
            </a:prstGeom>
            <a:solidFill>
              <a:srgbClr val="BF77A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p>
            <a:p>
              <a:pPr algn="ctr"/>
              <a:r>
                <a:rPr lang="es-MX" sz="600" dirty="0" smtClean="0"/>
                <a:t>Prisión regional U.7</a:t>
              </a:r>
              <a:endParaRPr lang="es-AR" sz="600" dirty="0"/>
            </a:p>
          </p:txBody>
        </p:sp>
        <p:sp>
          <p:nvSpPr>
            <p:cNvPr id="47" name="46 Rectángulo"/>
            <p:cNvSpPr/>
            <p:nvPr/>
          </p:nvSpPr>
          <p:spPr>
            <a:xfrm>
              <a:off x="4239200" y="930211"/>
              <a:ext cx="535596" cy="218351"/>
            </a:xfrm>
            <a:prstGeom prst="rect">
              <a:avLst/>
            </a:prstGeom>
            <a:solidFill>
              <a:schemeClr val="accent5">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p>
            <a:p>
              <a:pPr algn="ctr"/>
              <a:r>
                <a:rPr lang="es-MX" sz="600" dirty="0" smtClean="0"/>
                <a:t>U.22</a:t>
              </a:r>
              <a:endParaRPr lang="es-AR" sz="600" dirty="0"/>
            </a:p>
          </p:txBody>
        </p:sp>
        <p:sp>
          <p:nvSpPr>
            <p:cNvPr id="48" name="47 Rectángulo"/>
            <p:cNvSpPr/>
            <p:nvPr/>
          </p:nvSpPr>
          <p:spPr>
            <a:xfrm>
              <a:off x="3697729" y="3291450"/>
              <a:ext cx="740255" cy="218351"/>
            </a:xfrm>
            <a:prstGeom prst="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-Neuquén: U.9</a:t>
              </a:r>
              <a:endParaRPr lang="es-AR" sz="600" dirty="0">
                <a:solidFill>
                  <a:schemeClr val="tx1">
                    <a:lumMod val="90000"/>
                    <a:lumOff val="10000"/>
                  </a:schemeClr>
                </a:solidFill>
              </a:endParaRPr>
            </a:p>
          </p:txBody>
        </p:sp>
        <p:sp>
          <p:nvSpPr>
            <p:cNvPr id="49" name="48 Rectángulo"/>
            <p:cNvSpPr/>
            <p:nvPr/>
          </p:nvSpPr>
          <p:spPr>
            <a:xfrm>
              <a:off x="6555824" y="1171419"/>
              <a:ext cx="535596" cy="218351"/>
            </a:xfrm>
            <a:prstGeom prst="rect">
              <a:avLst/>
            </a:prstGeom>
            <a:solidFill>
              <a:srgbClr val="FFFF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Formosa: U.10</a:t>
              </a:r>
              <a:endParaRPr lang="es-AR" sz="600" dirty="0">
                <a:solidFill>
                  <a:schemeClr val="tx1">
                    <a:lumMod val="90000"/>
                    <a:lumOff val="10000"/>
                  </a:schemeClr>
                </a:solidFill>
              </a:endParaRPr>
            </a:p>
          </p:txBody>
        </p:sp>
        <p:sp>
          <p:nvSpPr>
            <p:cNvPr id="50" name="49 Rectángulo"/>
            <p:cNvSpPr/>
            <p:nvPr/>
          </p:nvSpPr>
          <p:spPr>
            <a:xfrm>
              <a:off x="6066761" y="826128"/>
              <a:ext cx="880862" cy="218351"/>
            </a:xfrm>
            <a:prstGeom prst="rect">
              <a:avLst/>
            </a:prstGeom>
            <a:solidFill>
              <a:srgbClr val="BF77A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p>
            <a:p>
              <a:pPr algn="ctr"/>
              <a:r>
                <a:rPr lang="es-MX" sz="600" dirty="0" smtClean="0"/>
                <a:t>Colonia penal  U.11</a:t>
              </a:r>
              <a:endParaRPr lang="es-AR" sz="600" dirty="0"/>
            </a:p>
          </p:txBody>
        </p:sp>
        <p:sp>
          <p:nvSpPr>
            <p:cNvPr id="51" name="50 Rectángulo"/>
            <p:cNvSpPr/>
            <p:nvPr/>
          </p:nvSpPr>
          <p:spPr>
            <a:xfrm>
              <a:off x="5364088" y="3969736"/>
              <a:ext cx="985991" cy="266896"/>
            </a:xfrm>
            <a:prstGeom prst="rect">
              <a:avLst/>
            </a:prstGeom>
            <a:solidFill>
              <a:srgbClr val="53AB9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MX" sz="600" dirty="0"/>
            </a:p>
            <a:p>
              <a:pPr algn="ctr"/>
              <a:r>
                <a:rPr lang="es-MX" sz="600" dirty="0" smtClean="0"/>
                <a:t>Colonia </a:t>
              </a:r>
              <a:r>
                <a:rPr lang="es-MX" sz="600" dirty="0"/>
                <a:t>penal  </a:t>
              </a:r>
              <a:r>
                <a:rPr lang="es-MX" sz="600" dirty="0" smtClean="0"/>
                <a:t>U.12</a:t>
              </a:r>
              <a:endParaRPr lang="es-MX" sz="600" dirty="0"/>
            </a:p>
          </p:txBody>
        </p:sp>
        <p:sp>
          <p:nvSpPr>
            <p:cNvPr id="53" name="52 Rectángulo"/>
            <p:cNvSpPr/>
            <p:nvPr/>
          </p:nvSpPr>
          <p:spPr>
            <a:xfrm>
              <a:off x="3659186" y="4155082"/>
              <a:ext cx="754857" cy="218351"/>
            </a:xfrm>
            <a:prstGeom prst="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a:t>
              </a:r>
              <a:r>
                <a:rPr lang="es-MX" sz="700" dirty="0" err="1" smtClean="0"/>
                <a:t>Esquel</a:t>
              </a:r>
              <a:r>
                <a:rPr lang="es-MX" sz="700" dirty="0" smtClean="0"/>
                <a:t>: U14</a:t>
              </a:r>
              <a:endParaRPr lang="es-AR" sz="700" dirty="0"/>
            </a:p>
          </p:txBody>
        </p:sp>
        <p:sp>
          <p:nvSpPr>
            <p:cNvPr id="54" name="53 Rectángulo"/>
            <p:cNvSpPr/>
            <p:nvPr/>
          </p:nvSpPr>
          <p:spPr>
            <a:xfrm>
              <a:off x="5390032" y="4880939"/>
              <a:ext cx="989404" cy="218351"/>
            </a:xfrm>
            <a:prstGeom prst="rect">
              <a:avLst/>
            </a:prstGeom>
            <a:solidFill>
              <a:srgbClr val="C86EB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 U15</a:t>
              </a:r>
              <a:endParaRPr lang="es-AR" sz="700" dirty="0"/>
            </a:p>
          </p:txBody>
        </p:sp>
        <p:sp>
          <p:nvSpPr>
            <p:cNvPr id="55" name="54 Rectángulo"/>
            <p:cNvSpPr/>
            <p:nvPr/>
          </p:nvSpPr>
          <p:spPr>
            <a:xfrm>
              <a:off x="2707561" y="1240496"/>
              <a:ext cx="1329053" cy="488575"/>
            </a:xfrm>
            <a:prstGeom prst="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p>
            <a:p>
              <a:pPr algn="ctr"/>
              <a:r>
                <a:rPr lang="es-MX" sz="600" dirty="0" smtClean="0"/>
                <a:t>CF NOA III (hombres y mujeres) </a:t>
              </a:r>
            </a:p>
            <a:p>
              <a:pPr algn="ctr"/>
              <a:r>
                <a:rPr lang="es-MX" sz="600" dirty="0" smtClean="0"/>
                <a:t>Instituto penitenciario U16</a:t>
              </a:r>
            </a:p>
            <a:p>
              <a:pPr algn="ctr"/>
              <a:r>
                <a:rPr lang="es-MX" sz="600" dirty="0" smtClean="0"/>
                <a:t>Cárcel Federal U23</a:t>
              </a:r>
              <a:endParaRPr lang="es-AR" sz="600" dirty="0"/>
            </a:p>
          </p:txBody>
        </p:sp>
        <p:sp>
          <p:nvSpPr>
            <p:cNvPr id="56" name="55 Rectángulo"/>
            <p:cNvSpPr/>
            <p:nvPr/>
          </p:nvSpPr>
          <p:spPr>
            <a:xfrm>
              <a:off x="6898843" y="1530747"/>
              <a:ext cx="760389" cy="209314"/>
            </a:xfrm>
            <a:prstGeom prst="rect">
              <a:avLst/>
            </a:prstGeom>
            <a:solidFill>
              <a:srgbClr val="C0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 Candelaria U.17</a:t>
              </a:r>
              <a:endParaRPr lang="es-AR" sz="600" dirty="0"/>
            </a:p>
          </p:txBody>
        </p:sp>
        <p:sp>
          <p:nvSpPr>
            <p:cNvPr id="59" name="58 Rectángulo"/>
            <p:cNvSpPr/>
            <p:nvPr/>
          </p:nvSpPr>
          <p:spPr>
            <a:xfrm>
              <a:off x="6617758" y="2790778"/>
              <a:ext cx="1548948" cy="503987"/>
            </a:xfrm>
            <a:prstGeom prst="rect">
              <a:avLst/>
            </a:prstGeom>
            <a:solidFill>
              <a:srgbClr val="FF99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p>
            <a:p>
              <a:pPr algn="ctr"/>
              <a:r>
                <a:rPr lang="es-MX" sz="600" dirty="0" smtClean="0"/>
                <a:t>CPFCABA</a:t>
              </a:r>
            </a:p>
            <a:p>
              <a:pPr algn="ctr"/>
              <a:r>
                <a:rPr lang="es-MX" sz="600" dirty="0"/>
                <a:t>Pre </a:t>
              </a:r>
              <a:r>
                <a:rPr lang="es-MX" sz="600" dirty="0" smtClean="0"/>
                <a:t>egreso U18</a:t>
              </a:r>
            </a:p>
            <a:p>
              <a:pPr algn="ctr"/>
              <a:r>
                <a:rPr lang="es-MX" sz="600" dirty="0" smtClean="0"/>
                <a:t>Enfermedades infecciosas U.21</a:t>
              </a:r>
            </a:p>
            <a:p>
              <a:pPr algn="ctr"/>
              <a:r>
                <a:rPr lang="es-MX" sz="600" dirty="0" smtClean="0"/>
                <a:t>Unidad de tránsito U.28</a:t>
              </a:r>
              <a:endParaRPr lang="es-AR" sz="600" dirty="0"/>
            </a:p>
          </p:txBody>
        </p:sp>
        <p:sp>
          <p:nvSpPr>
            <p:cNvPr id="63" name="62 Rectángulo"/>
            <p:cNvSpPr/>
            <p:nvPr/>
          </p:nvSpPr>
          <p:spPr>
            <a:xfrm>
              <a:off x="6127678" y="2490408"/>
              <a:ext cx="1264554" cy="218351"/>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-Gral</a:t>
              </a:r>
              <a:r>
                <a:rPr lang="es-MX" sz="600" dirty="0">
                  <a:solidFill>
                    <a:schemeClr val="tx1">
                      <a:lumMod val="90000"/>
                      <a:lumOff val="10000"/>
                    </a:schemeClr>
                  </a:solidFill>
                </a:rPr>
                <a:t>. Pico </a:t>
              </a:r>
              <a:r>
                <a:rPr lang="es-MX" sz="600" dirty="0" smtClean="0">
                  <a:solidFill>
                    <a:schemeClr val="tx1">
                      <a:lumMod val="90000"/>
                      <a:lumOff val="10000"/>
                    </a:schemeClr>
                  </a:solidFill>
                </a:rPr>
                <a:t>:</a:t>
              </a:r>
            </a:p>
            <a:p>
              <a:pPr algn="ctr"/>
              <a:r>
                <a:rPr lang="es-MX" sz="600" dirty="0" smtClean="0">
                  <a:solidFill>
                    <a:schemeClr val="tx1">
                      <a:lumMod val="90000"/>
                      <a:lumOff val="10000"/>
                    </a:schemeClr>
                  </a:solidFill>
                </a:rPr>
                <a:t>Correccional </a:t>
              </a:r>
              <a:r>
                <a:rPr lang="es-MX" sz="600" dirty="0">
                  <a:solidFill>
                    <a:schemeClr val="tx1">
                      <a:lumMod val="90000"/>
                      <a:lumOff val="10000"/>
                    </a:schemeClr>
                  </a:solidFill>
                </a:rPr>
                <a:t>abierto U.25</a:t>
              </a:r>
              <a:endParaRPr lang="es-AR" sz="600" dirty="0">
                <a:solidFill>
                  <a:schemeClr val="tx1">
                    <a:lumMod val="90000"/>
                    <a:lumOff val="10000"/>
                  </a:schemeClr>
                </a:solidFill>
              </a:endParaRPr>
            </a:p>
          </p:txBody>
        </p:sp>
        <p:sp>
          <p:nvSpPr>
            <p:cNvPr id="65" name="64 Rectángulo"/>
            <p:cNvSpPr/>
            <p:nvPr/>
          </p:nvSpPr>
          <p:spPr>
            <a:xfrm>
              <a:off x="6562716" y="3497908"/>
              <a:ext cx="920633" cy="474225"/>
            </a:xfrm>
            <a:prstGeom prst="rect">
              <a:avLst/>
            </a:prstGeom>
            <a:solidFill>
              <a:srgbClr val="FFB4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-Ezeiza:</a:t>
              </a:r>
            </a:p>
            <a:p>
              <a:pPr algn="ctr"/>
              <a:r>
                <a:rPr lang="es-MX" sz="600" dirty="0" smtClean="0">
                  <a:solidFill>
                    <a:schemeClr val="tx1">
                      <a:lumMod val="90000"/>
                      <a:lumOff val="10000"/>
                    </a:schemeClr>
                  </a:solidFill>
                </a:rPr>
                <a:t>CPF I y IV</a:t>
              </a:r>
            </a:p>
            <a:p>
              <a:pPr algn="ctr"/>
              <a:r>
                <a:rPr lang="es-MX" sz="600" dirty="0" smtClean="0">
                  <a:solidFill>
                    <a:schemeClr val="tx1">
                      <a:lumMod val="90000"/>
                      <a:lumOff val="10000"/>
                    </a:schemeClr>
                  </a:solidFill>
                </a:rPr>
                <a:t>Colonia Penal  U.19</a:t>
              </a:r>
            </a:p>
            <a:p>
              <a:pPr algn="ctr"/>
              <a:r>
                <a:rPr lang="es-MX" sz="600" dirty="0" smtClean="0">
                  <a:solidFill>
                    <a:schemeClr val="tx1">
                      <a:lumMod val="90000"/>
                      <a:lumOff val="10000"/>
                    </a:schemeClr>
                  </a:solidFill>
                </a:rPr>
                <a:t>CF Mujeres U.31</a:t>
              </a:r>
              <a:endParaRPr lang="es-AR" sz="600" dirty="0">
                <a:solidFill>
                  <a:schemeClr val="tx1">
                    <a:lumMod val="90000"/>
                    <a:lumOff val="10000"/>
                  </a:schemeClr>
                </a:solidFill>
              </a:endParaRPr>
            </a:p>
          </p:txBody>
        </p:sp>
        <p:sp>
          <p:nvSpPr>
            <p:cNvPr id="66" name="65 Rectángulo"/>
            <p:cNvSpPr/>
            <p:nvPr/>
          </p:nvSpPr>
          <p:spPr>
            <a:xfrm>
              <a:off x="3356296" y="1951672"/>
              <a:ext cx="1150702" cy="218351"/>
            </a:xfrm>
            <a:prstGeom prst="rect">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p>
            <a:p>
              <a:pPr algn="ctr"/>
              <a:r>
                <a:rPr lang="es-MX" sz="600" dirty="0" smtClean="0"/>
                <a:t>Instituto penal federal U.10</a:t>
              </a:r>
              <a:endParaRPr lang="es-AR" sz="600" dirty="0"/>
            </a:p>
          </p:txBody>
        </p:sp>
        <p:sp>
          <p:nvSpPr>
            <p:cNvPr id="68" name="67 Rectángulo"/>
            <p:cNvSpPr/>
            <p:nvPr/>
          </p:nvSpPr>
          <p:spPr>
            <a:xfrm>
              <a:off x="5652120" y="3546713"/>
              <a:ext cx="682055" cy="351544"/>
            </a:xfrm>
            <a:prstGeom prst="rect">
              <a:avLst/>
            </a:prstGeom>
            <a:solidFill>
              <a:srgbClr val="FFB4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a:solidFill>
                    <a:schemeClr val="tx1">
                      <a:lumMod val="90000"/>
                      <a:lumOff val="10000"/>
                    </a:schemeClr>
                  </a:solidFill>
                </a:rPr>
                <a:t>-Marcos </a:t>
              </a:r>
              <a:r>
                <a:rPr lang="es-MX" sz="600" dirty="0" smtClean="0">
                  <a:solidFill>
                    <a:schemeClr val="tx1">
                      <a:lumMod val="90000"/>
                      <a:lumOff val="10000"/>
                    </a:schemeClr>
                  </a:solidFill>
                </a:rPr>
                <a:t>Paz:</a:t>
              </a:r>
              <a:endParaRPr lang="es-MX" sz="600" dirty="0">
                <a:solidFill>
                  <a:schemeClr val="tx1">
                    <a:lumMod val="90000"/>
                    <a:lumOff val="10000"/>
                  </a:schemeClr>
                </a:solidFill>
              </a:endParaRPr>
            </a:p>
            <a:p>
              <a:pPr algn="ctr"/>
              <a:r>
                <a:rPr lang="es-MX" sz="600" dirty="0" smtClean="0">
                  <a:solidFill>
                    <a:schemeClr val="tx1">
                      <a:lumMod val="90000"/>
                      <a:lumOff val="10000"/>
                    </a:schemeClr>
                  </a:solidFill>
                </a:rPr>
                <a:t>CPF </a:t>
              </a:r>
              <a:r>
                <a:rPr lang="es-MX" sz="600" dirty="0">
                  <a:solidFill>
                    <a:schemeClr val="tx1">
                      <a:lumMod val="90000"/>
                      <a:lumOff val="10000"/>
                    </a:schemeClr>
                  </a:solidFill>
                </a:rPr>
                <a:t>II</a:t>
              </a:r>
            </a:p>
            <a:p>
              <a:pPr algn="ctr"/>
              <a:r>
                <a:rPr lang="es-MX" sz="600" dirty="0">
                  <a:solidFill>
                    <a:schemeClr val="tx1">
                      <a:lumMod val="90000"/>
                      <a:lumOff val="10000"/>
                    </a:schemeClr>
                  </a:solidFill>
                </a:rPr>
                <a:t>CF </a:t>
              </a:r>
              <a:r>
                <a:rPr lang="es-MX" sz="600" dirty="0" err="1" smtClean="0">
                  <a:solidFill>
                    <a:schemeClr val="tx1">
                      <a:lumMod val="90000"/>
                      <a:lumOff val="10000"/>
                    </a:schemeClr>
                  </a:solidFill>
                </a:rPr>
                <a:t>Jov</a:t>
              </a:r>
              <a:r>
                <a:rPr lang="es-MX" sz="600" dirty="0" smtClean="0">
                  <a:solidFill>
                    <a:schemeClr val="tx1">
                      <a:lumMod val="90000"/>
                      <a:lumOff val="10000"/>
                    </a:schemeClr>
                  </a:solidFill>
                </a:rPr>
                <a:t>. </a:t>
              </a:r>
              <a:r>
                <a:rPr lang="es-MX" sz="600" dirty="0">
                  <a:solidFill>
                    <a:schemeClr val="tx1">
                      <a:lumMod val="90000"/>
                      <a:lumOff val="10000"/>
                    </a:schemeClr>
                  </a:solidFill>
                </a:rPr>
                <a:t>Ad</a:t>
              </a:r>
              <a:endParaRPr lang="es-AR" sz="600" dirty="0">
                <a:solidFill>
                  <a:schemeClr val="tx1">
                    <a:lumMod val="90000"/>
                    <a:lumOff val="10000"/>
                  </a:schemeClr>
                </a:solidFill>
              </a:endParaRPr>
            </a:p>
          </p:txBody>
        </p:sp>
        <p:cxnSp>
          <p:nvCxnSpPr>
            <p:cNvPr id="69" name="68 Conector recto"/>
            <p:cNvCxnSpPr>
              <a:endCxn id="43" idx="1"/>
            </p:cNvCxnSpPr>
            <p:nvPr/>
          </p:nvCxnSpPr>
          <p:spPr>
            <a:xfrm flipV="1">
              <a:off x="5292080" y="2228719"/>
              <a:ext cx="1136156" cy="725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70 Conector recto"/>
            <p:cNvCxnSpPr/>
            <p:nvPr/>
          </p:nvCxnSpPr>
          <p:spPr>
            <a:xfrm>
              <a:off x="6156176" y="2942351"/>
              <a:ext cx="446520" cy="99253"/>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73 Conector recto"/>
            <p:cNvCxnSpPr>
              <a:endCxn id="49" idx="1"/>
            </p:cNvCxnSpPr>
            <p:nvPr/>
          </p:nvCxnSpPr>
          <p:spPr>
            <a:xfrm flipV="1">
              <a:off x="6066761" y="1280595"/>
              <a:ext cx="489063" cy="204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79 Conector recto"/>
            <p:cNvCxnSpPr>
              <a:endCxn id="65" idx="1"/>
            </p:cNvCxnSpPr>
            <p:nvPr/>
          </p:nvCxnSpPr>
          <p:spPr>
            <a:xfrm>
              <a:off x="5995560" y="3144138"/>
              <a:ext cx="567156" cy="590883"/>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83 Conector recto"/>
            <p:cNvCxnSpPr/>
            <p:nvPr/>
          </p:nvCxnSpPr>
          <p:spPr>
            <a:xfrm>
              <a:off x="5965249" y="3212976"/>
              <a:ext cx="27332" cy="317123"/>
            </a:xfrm>
            <a:prstGeom prst="line">
              <a:avLst/>
            </a:prstGeom>
          </p:spPr>
          <p:style>
            <a:lnRef idx="1">
              <a:schemeClr val="accent1"/>
            </a:lnRef>
            <a:fillRef idx="0">
              <a:schemeClr val="accent1"/>
            </a:fillRef>
            <a:effectRef idx="0">
              <a:schemeClr val="accent1"/>
            </a:effectRef>
            <a:fontRef idx="minor">
              <a:schemeClr val="tx1"/>
            </a:fontRef>
          </p:style>
        </p:cxnSp>
        <p:pic>
          <p:nvPicPr>
            <p:cNvPr id="1032"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562112" y="2256377"/>
              <a:ext cx="97121" cy="199335"/>
            </a:xfrm>
            <a:prstGeom prst="rect">
              <a:avLst/>
            </a:prstGeom>
            <a:noFill/>
            <a:extLst>
              <a:ext uri="{909E8E84-426E-40DD-AFC4-6F175D3DCCD1}">
                <a14:hiddenFill xmlns:a14="http://schemas.microsoft.com/office/drawing/2010/main">
                  <a:solidFill>
                    <a:srgbClr val="FFFFFF"/>
                  </a:solidFill>
                </a14:hiddenFill>
              </a:ext>
            </a:extLst>
          </p:spPr>
        </p:pic>
        <p:pic>
          <p:nvPicPr>
            <p:cNvPr id="104"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355199" y="3805729"/>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05" name="104 Conector recto"/>
            <p:cNvCxnSpPr>
              <a:endCxn id="63" idx="1"/>
            </p:cNvCxnSpPr>
            <p:nvPr/>
          </p:nvCxnSpPr>
          <p:spPr>
            <a:xfrm flipV="1">
              <a:off x="5187912" y="2599584"/>
              <a:ext cx="939766" cy="535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106 Conector recto"/>
            <p:cNvCxnSpPr>
              <a:endCxn id="44" idx="3"/>
            </p:cNvCxnSpPr>
            <p:nvPr/>
          </p:nvCxnSpPr>
          <p:spPr>
            <a:xfrm flipH="1">
              <a:off x="4420226" y="3590872"/>
              <a:ext cx="540729" cy="23016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flipH="1" flipV="1">
              <a:off x="4437986" y="3400625"/>
              <a:ext cx="252604" cy="194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118 Conector recto"/>
            <p:cNvCxnSpPr/>
            <p:nvPr/>
          </p:nvCxnSpPr>
          <p:spPr>
            <a:xfrm flipH="1">
              <a:off x="4420226" y="4236632"/>
              <a:ext cx="2287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120 Conector recto"/>
            <p:cNvCxnSpPr>
              <a:stCxn id="54" idx="1"/>
            </p:cNvCxnSpPr>
            <p:nvPr/>
          </p:nvCxnSpPr>
          <p:spPr>
            <a:xfrm flipH="1" flipV="1">
              <a:off x="5019174" y="4959310"/>
              <a:ext cx="370858" cy="30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flipH="1" flipV="1">
              <a:off x="5090759" y="4314786"/>
              <a:ext cx="273882" cy="781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124 Conector recto"/>
            <p:cNvCxnSpPr/>
            <p:nvPr/>
          </p:nvCxnSpPr>
          <p:spPr>
            <a:xfrm>
              <a:off x="5537747" y="3735021"/>
              <a:ext cx="0" cy="220445"/>
            </a:xfrm>
            <a:prstGeom prst="line">
              <a:avLst/>
            </a:prstGeom>
          </p:spPr>
          <p:style>
            <a:lnRef idx="1">
              <a:schemeClr val="accent1"/>
            </a:lnRef>
            <a:fillRef idx="0">
              <a:schemeClr val="accent1"/>
            </a:fillRef>
            <a:effectRef idx="0">
              <a:schemeClr val="accent1"/>
            </a:effectRef>
            <a:fontRef idx="minor">
              <a:schemeClr val="tx1"/>
            </a:fontRef>
          </p:style>
        </p:cxnSp>
        <p:pic>
          <p:nvPicPr>
            <p:cNvPr id="129"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2696141" y="1389770"/>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30" name="129 Conector recto"/>
            <p:cNvCxnSpPr>
              <a:stCxn id="55" idx="3"/>
            </p:cNvCxnSpPr>
            <p:nvPr/>
          </p:nvCxnSpPr>
          <p:spPr>
            <a:xfrm flipV="1">
              <a:off x="4036614" y="1423381"/>
              <a:ext cx="1054145" cy="61403"/>
            </a:xfrm>
            <a:prstGeom prst="line">
              <a:avLst/>
            </a:prstGeom>
          </p:spPr>
          <p:style>
            <a:lnRef idx="1">
              <a:schemeClr val="accent1"/>
            </a:lnRef>
            <a:fillRef idx="0">
              <a:schemeClr val="accent1"/>
            </a:fillRef>
            <a:effectRef idx="0">
              <a:schemeClr val="accent1"/>
            </a:effectRef>
            <a:fontRef idx="minor">
              <a:schemeClr val="tx1"/>
            </a:fontRef>
          </p:style>
        </p:cxnSp>
        <p:pic>
          <p:nvPicPr>
            <p:cNvPr id="134"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4249978" y="988189"/>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35" name="134 Conector recto"/>
            <p:cNvCxnSpPr>
              <a:stCxn id="66" idx="3"/>
            </p:cNvCxnSpPr>
            <p:nvPr/>
          </p:nvCxnSpPr>
          <p:spPr>
            <a:xfrm flipV="1">
              <a:off x="4506998" y="1844824"/>
              <a:ext cx="907915"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137 Conector recto"/>
            <p:cNvCxnSpPr>
              <a:endCxn id="56" idx="1"/>
            </p:cNvCxnSpPr>
            <p:nvPr/>
          </p:nvCxnSpPr>
          <p:spPr>
            <a:xfrm flipV="1">
              <a:off x="6617758" y="1635404"/>
              <a:ext cx="281085" cy="118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143 Conector recto"/>
            <p:cNvCxnSpPr/>
            <p:nvPr/>
          </p:nvCxnSpPr>
          <p:spPr>
            <a:xfrm flipV="1">
              <a:off x="5755881" y="1039386"/>
              <a:ext cx="473983" cy="445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146 Conector recto"/>
            <p:cNvCxnSpPr/>
            <p:nvPr/>
          </p:nvCxnSpPr>
          <p:spPr>
            <a:xfrm flipV="1">
              <a:off x="5615626" y="804509"/>
              <a:ext cx="451135" cy="618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150 Conector recto"/>
            <p:cNvCxnSpPr>
              <a:stCxn id="47" idx="3"/>
            </p:cNvCxnSpPr>
            <p:nvPr/>
          </p:nvCxnSpPr>
          <p:spPr>
            <a:xfrm>
              <a:off x="4774796" y="1039387"/>
              <a:ext cx="315963" cy="132032"/>
            </a:xfrm>
            <a:prstGeom prst="line">
              <a:avLst/>
            </a:prstGeom>
          </p:spPr>
          <p:style>
            <a:lnRef idx="1">
              <a:schemeClr val="accent1"/>
            </a:lnRef>
            <a:fillRef idx="0">
              <a:schemeClr val="accent1"/>
            </a:fillRef>
            <a:effectRef idx="0">
              <a:schemeClr val="accent1"/>
            </a:effectRef>
            <a:fontRef idx="minor">
              <a:schemeClr val="tx1"/>
            </a:fontRef>
          </p:style>
        </p:cxnSp>
      </p:grpSp>
      <p:sp>
        <p:nvSpPr>
          <p:cNvPr id="52" name="51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53752"/>
            <a:ext cx="8229600" cy="1143000"/>
          </a:xfrm>
        </p:spPr>
        <p:txBody>
          <a:bodyPr>
            <a:normAutofit/>
          </a:bodyPr>
          <a:lstStyle/>
          <a:p>
            <a:r>
              <a:rPr lang="es-MX" sz="2800" dirty="0" smtClean="0"/>
              <a:t>Establecimientos penitenciarios</a:t>
            </a:r>
            <a:endParaRPr lang="es-AR" sz="2800" dirty="0"/>
          </a:p>
        </p:txBody>
      </p:sp>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77" name="76 Rectángulo"/>
          <p:cNvSpPr/>
          <p:nvPr/>
        </p:nvSpPr>
        <p:spPr>
          <a:xfrm>
            <a:off x="35496" y="2609617"/>
            <a:ext cx="3684528" cy="1323439"/>
          </a:xfrm>
          <a:prstGeom prst="rect">
            <a:avLst/>
          </a:prstGeom>
        </p:spPr>
        <p:txBody>
          <a:bodyPr wrap="square">
            <a:spAutoFit/>
          </a:bodyPr>
          <a:lstStyle/>
          <a:p>
            <a:r>
              <a:rPr lang="es-AR" sz="1600" b="1" dirty="0"/>
              <a:t>El  </a:t>
            </a:r>
            <a:r>
              <a:rPr lang="es-AR" sz="1600" b="1" dirty="0" smtClean="0"/>
              <a:t>Servicio Penitenciario </a:t>
            </a:r>
            <a:r>
              <a:rPr lang="es-AR" sz="1600" b="1" dirty="0"/>
              <a:t>Federal </a:t>
            </a:r>
            <a:r>
              <a:rPr lang="es-AR" sz="1600" b="1" dirty="0" smtClean="0"/>
              <a:t>(SPF) se </a:t>
            </a:r>
            <a:r>
              <a:rPr lang="es-AR" sz="1600" b="1" dirty="0"/>
              <a:t>compone de </a:t>
            </a:r>
            <a:r>
              <a:rPr lang="es-AR" sz="1600" b="1" dirty="0" smtClean="0"/>
              <a:t>28 cárceles y 10 alcaidías </a:t>
            </a:r>
            <a:r>
              <a:rPr lang="es-AR" sz="1600" b="1" dirty="0"/>
              <a:t>distribuidas en todo el territorio </a:t>
            </a:r>
            <a:r>
              <a:rPr lang="es-AR" sz="1600" b="1" dirty="0" smtClean="0"/>
              <a:t>nacional.</a:t>
            </a:r>
          </a:p>
          <a:p>
            <a:endParaRPr lang="es-AR" sz="1600" b="1" dirty="0" smtClean="0"/>
          </a:p>
        </p:txBody>
      </p:sp>
      <p:sp>
        <p:nvSpPr>
          <p:cNvPr id="1029" name="AutoShape 4" descr="data:image/jpeg;base64,/9j/4AAQSkZJRgABAQAAAQABAAD/2wCEAAkGBg4GEBAIBxIVFREWEBQPDxEYEw8XFRcZFBwVFRQRGRUYHCYgGBkvGRIUHzAgIygpLC0sFR8yNTAqNSYrLCkBCQoKDgwOGQ8NFCkYFBgvNSkpKSkpKSkpKSkpNTUpKSkpKSkpKSkpKSkpKSkpKSkpKSkpKSkpKSkpKSkpKSkpKf/AABEIANQA7gMBIgACEQEDEQH/xAAcAAEBAQACAwEAAAAAAAAAAAAABwYFCAEDBAL/xABCEAABAwEDBgkKBQIHAAAAAAAAAQIDBAUHEQYSIXJzsSIxMjRRYXGRwggTFBU1QYGhorIzYoKSs6PSF0JDUlSD4v/EABoBAQACAwEAAAAAAAAAAAAAAAABBQMEBgL/xAAbEQEAAwEBAQEAAAAAAAAAAAAAAQQzArGBEf/aAAwDAQACEQMRAD8AuIAAAAADwq5ulTH2xe1Y9jOWCSdZHIuDkiar0RejOTg9ygbEGNsi9yx7XckLZljcq4IkrVYiqvuzuLvU2LXI5Ec3Si6UUDyAAAAAAADAXscil1pNzCclGvY5FLrSbmE5OloYc/fVPa1lTrqubT7fwtNuYi6rm0+38LTblJc36WVfOAAGqzAAAAAAAAAAAAAAAAAAAil9GXsjpVycs16tY1E9KciqiuVdKRY/7URUx6VXqJIctlfI6W0K103K9Klx/cqJ8sDiQkKvcxl5JBM3J20Xq6J+KUyqqqrHJp82i/7VRFwT3L2koORybkdFWUj4OUlTEre3PaEu2oADyAAAAAMBexyKXWk3MJyUa9jkUutJuYTk6Whhz99U9rWVOuq5tPt/C025iLqubT7fwtNuUlzfpZV84AAarMAAAAAAAAAAAAAAAAAHz1VowUOmrlYzWexu9QIRfPkfJZNW62oGqsE6or1TiZJxOavRjhii9pODtbWW3ZdoMdTVlRTPjcma9jpYVRUX3KiqTa2LrLCrHLLZloMgRdOZ52CRqdSYuRUTtVQlGyh3N5HyW1WMtadqpTwOz0cvE6ROQxOnDlL2J0mgsi6uwqRySWlaLJkTTmJLBG1epcHKqp2KhSaG2LLs2NtLRT0zI2pmsY2WFEROzEDmgeqnq46tM+me16dLXNcneh7QgAAAAAYC9jkUutJuYTko17HIpdaTcwnJ0tDDn76p7WsqddVzafb+FptzEXVc2n2/habcpLm/Syr5wAA1WYAAAAAAAAAAAAAADH3q5ROycs2WSnXCWVUp4l96Z+Oc5OtGo4DF3kXwSQyPsnJl2GaqtlqUwVcU0KyPo1u7pJDU1MlY5ZapznuXSrnKrl71PWA9PGCDBDyAPGCDBDyAPps61J7Iek9nSvjci4orHK3dxlnu6vh9bPZZWUeDZVwbFOmCNevua9OJrutNC9RDwi4aUA7jAxt1OU7sprPY+qXGaJywSr73ZqIrHr1q1U+KKbIPIAAMBexyKXWk3MJyUa9jkUutJuYTk6Whhz99U9rWVOuq5tPt/C025iLqubT7fwtNuUlzfpZV84AAarMAAAAAAAAAAAAABDr/AC2vSKmnsli6Io1men5pNCfS36i4KuGlTqnllbHr+vqrQxxa6VyM1G8FnyaneEw4iKJZnNjjTFyqjWp0quhE71KDb9zVRk9Sy2rV1MWbGzPVqMkxVdCIxF4scVRDibq7G9dWrTMcmLI1Wof/ANelv1ZpSr+bX9FoobOYumabOdqxJiv1OaBCAAEgAAotg3L1GUNLDalLVRI2RiPa1WSYp7laq9KKioT6ogdSvfBKmDmuVjk62rgu4utw9semUMtnPXTDMqt1ZeEn1I/vJxe5Y3qe1Z1amDJsKln6+X9bXd4Q564W2vRKyey3rwZos9ifni/8uX9pdjqdkra62DW01opxMmartVeC9P2qp2wY5Hojm6UVMUXtBLyAAhgL2ORS60m5hOSjXscil1pNzCcnS0MOfvqntayp11XNp9v4Wm3MRdVzafb+Fptykub9LKvnAADVZgAAAAAAAAAAAABm7xba9Q2ZVVTVwcsaxR60nATeq/A6ulmv/trBtLY7F41dUyJ1JwI/mr1+BGQmFouAsXMjqrYenKc2njXqbwn/ADVqfAy99tsesbTWlavBgibF+p3Df9zU/SWDISzG5M2VTRTaM2Hz8y9b8ZHY9/yOtdtWk62Kme0JOOSV8v7lVUTuwA+MABIAAKDchbHq60vRHrwZ4nR/qZw2/JHJ8TWX/WN56CmtZiaY3rC9fyyaW/U1e8j9i2k6x6mC0I+OOVkn7VRVTuxOzGWVmNynsyop4tOfB5yJfzNwkjXvRO8IdWjs7dnbXr2y6Wd64vazzEmtFwcfiiNX4nWIsPk/2zgtXY719zamNPof4ASsoACGAvY5FLrSbmE5KNexyKXWk3MJydLQw5++qe1rKnXVc2n2/habcxF1XNp9v4Wm3KS5v0sq+cAANVmAAAAAAAAAAAAAHWK822vXlqVUzVxYx/o8fRhFwVX92cpx+Rtj+v6+ls/DFrpmq/Ubwn/S1e8+K2bPlsmomo65FSRkjkfj79K8LrRePHrKZcNk6+Wea3JmrmMYsMLl97nYZ6p04NTD9QS396tr+prKqXMXB0jUp2f9mhfpzjrQWDygLYxWksli8SOqJE7eAzxkfBAAAkAAA7L3VWx65sqmc9cXRtWnf2x6E+nNX4nWgsHk/wBr4Oq7JevGjahidnAfvYESnuXdjeoLRq6JEwakqvj1ZOG35Ow+B7ruba9RWnS1LlwYsnmZNWXgL81Rfgbm/vJ5ySQW5C3Fqs8xMqJxKiqsar2ork+BLLJoZbTnio6JFdI+RrWInHjjx9icfwA7eA/MTVY1Gu0qiIiqfoIYC9jkUutJuYTko17HIpdaTcwnJ0tDDn76p7WsqddVzafb+FptzEXVc2n2/habcpLm/Syr5wAA1WYAAAAAAAAAAAAAcZamTVFbapJadPFK5OJzmNVezHjw6j76emZRsbBTNaxjUwa1qIjUToRE4j2HH5QWoliUtRaD/wDThfInaiLmp34J8QOuV51r+ubUqpmri1j/ADDOyLgr9WcZY/UkizKski4qqq5y9KrpVe8/IegAAAAANRdnbHqW1KWZy4Nc/wAw/sl4P3K1fgZc8sesao+PQqKjmr1ppQDuDUU7KtjoKlqOY5MHNciK1U6FReM4+yslqCxHLLZlPFG5eNzWIjuzHjROo/eTlqpbdJTWgz/UhY9e1U4Sd+JyIeQAAYC9jkUutJuYTko17HIpdaTcwnJ0tDDn76p7WsqddVzafb+FptzEXVc2n2/habcpLm/Syr5wAA1WYAAAAAAAAAAAAACdX5Wv6BZzaJi8KeZrP0s4bvmje8opk8tbu4Mt3xSV00rEja5rWs83hwlRVcuci6dCJ8AOsoLr/gDQf8io/o/2HC5ZXOUeTdDUWpTTTOfG1HNa7zWauLmt04NRf8wSkgBt7rMi6bLSaop7TWREjia9uY5rVxVcFxxaoSxAN1epkRS5FSU0VmLIqSMe5+e5ruSrUTDBqdJhQAK1kVc/R5TUMFq1M0zXyI5XNb5rNTNc5ujFqrxNOc/wBs//AJFR/R/sCH0XF2x6dZ76F68KCZzUT8snDb888pBksi7uoMiHyzUM0r/OMRrmv83hwVxRyZrU06V7zWh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wAah2cu9hJCt+UH+NQ7OXewkgHZe6X2PR6sn8khrzIXS+x6PVk/kkNeEAAAAADAXscil1pNzCclGvY5FLrSbmE5OloYc/fVPa1lTrqubT7fwtNuYi6rm0+38LTblJc36WVfOAAGqzAAAAAAAAAAAAAAAABwGXllSW3ZtZQ0iYyOiXMb0q1Ueje1c3D4nPgDp09ixqrHoqKi4KipgqKnGip7lLHcDY8sXpVqyNVI3IyGNVTlK1Vc5U6UTQmJS6/JCzrTk9KrqWF8nGr3RtVV7V9/xOUhhbTtSKFqNaiYNaiIiInQiJxBP6kt/wBZEs7KW04mqscefFKqf5c/NVrl6sWqmPYRdrVcqNamKquCJ716juFLE2dqxyojmqmDmqiKiovuVF4ziqLI+zrOk9Ko6WFkmOKPSNiKnWnR8APlu9sqSxbMo6KrTCRIs57feivVz81etM7D4GiACAAAAABgL2ORS60m5hOSjXscil1pNzCcnS0MOfvqntayp11XNp9v4Wm3MRdVzafb+Fptykub9LKvnAADVZgAAAAAAAAAAAAAAAAAAAAAAAAAAAAAAAGAvY5FLrSbmE5AOloYc/fVPa1lTrqubT7fwtNuAUlzfpZV84AAarMAAAAAAAAAAAAA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sp>
        <p:nvSpPr>
          <p:cNvPr id="1030" name="AutoShape 6" descr="data:image/jpeg;base64,/9j/4AAQSkZJRgABAQAAAQABAAD/2wCEAAkGBg4GEBAIBxIVFREWEBQPDxEYEw8XFRcZFBwVFRQRGRUYHCYgGBkvGRIUHzAgIygpLC0sFR8yNTAqNSYrLCkBCQoKDgwOGQ8NFCkYFBgvNSkpKSkpKSkpKSkpNTUpKSkpKSkpKSkpKSkpKSkpKSkpKSkpKSkpKSkpKSkpKSkpKf/AABEIANQA7gMBIgACEQEDEQH/xAAcAAEBAQACAwEAAAAAAAAAAAAABwYFCAEDBAL/xABCEAABAwEDBgkKBQIHAAAAAAAAAQIDBAUHEQYSIXJzsSIxMjRRYXGRwggTFBU1QYGhorIzYoKSs6PSF0JDUlSD4v/EABoBAQACAwEAAAAAAAAAAAAAAAABBQMEBgL/xAAbEQEAAwEBAQEAAAAAAAAAAAAAAQQzArGBEf/aAAwDAQACEQMRAD8AuIAAAAADwq5ulTH2xe1Y9jOWCSdZHIuDkiar0RejOTg9ygbEGNsi9yx7XckLZljcq4IkrVYiqvuzuLvU2LXI5Ec3Si6UUDyAAAAAAADAXscil1pNzCclGvY5FLrSbmE5OloYc/fVPa1lTrqubT7fwtNuYi6rm0+38LTblJc36WVfOAAGqzAAAAAAAAAAAAAAAAAAAil9GXsjpVycs16tY1E9KciqiuVdKRY/7URUx6VXqJIctlfI6W0K103K9Klx/cqJ8sDiQkKvcxl5JBM3J20Xq6J+KUyqqqrHJp82i/7VRFwT3L2koORybkdFWUj4OUlTEre3PaEu2oADyAAAAAMBexyKXWk3MJyUa9jkUutJuYTk6Whhz99U9rWVOuq5tPt/C025iLqubT7fwtNuUlzfpZV84AAarMAAAAAAAAAAAAAAAAAHz1VowUOmrlYzWexu9QIRfPkfJZNW62oGqsE6or1TiZJxOavRjhii9pODtbWW3ZdoMdTVlRTPjcma9jpYVRUX3KiqTa2LrLCrHLLZloMgRdOZ52CRqdSYuRUTtVQlGyh3N5HyW1WMtadqpTwOz0cvE6ROQxOnDlL2J0mgsi6uwqRySWlaLJkTTmJLBG1epcHKqp2KhSaG2LLs2NtLRT0zI2pmsY2WFEROzEDmgeqnq46tM+me16dLXNcneh7QgAAAAAYC9jkUutJuYTko17HIpdaTcwnJ0tDDn76p7WsqddVzafb+FptzEXVc2n2/habcpLm/Syr5wAA1WYAAAAAAAAAAAAAADH3q5ROycs2WSnXCWVUp4l96Z+Oc5OtGo4DF3kXwSQyPsnJl2GaqtlqUwVcU0KyPo1u7pJDU1MlY5ZapznuXSrnKrl71PWA9PGCDBDyAPGCDBDyAPps61J7Iek9nSvjci4orHK3dxlnu6vh9bPZZWUeDZVwbFOmCNevua9OJrutNC9RDwi4aUA7jAxt1OU7sprPY+qXGaJywSr73ZqIrHr1q1U+KKbIPIAAMBexyKXWk3MJyUa9jkUutJuYTk6Whhz99U9rWVOuq5tPt/C025iLqubT7fwtNuUlzfpZV84AAarMAAAAAAAAAAAAABDr/AC2vSKmnsli6Io1men5pNCfS36i4KuGlTqnllbHr+vqrQxxa6VyM1G8FnyaneEw4iKJZnNjjTFyqjWp0quhE71KDb9zVRk9Sy2rV1MWbGzPVqMkxVdCIxF4scVRDibq7G9dWrTMcmLI1Wof/ANelv1ZpSr+bX9FoobOYumabOdqxJiv1OaBCAAEgAAotg3L1GUNLDalLVRI2RiPa1WSYp7laq9KKioT6ogdSvfBKmDmuVjk62rgu4utw9semUMtnPXTDMqt1ZeEn1I/vJxe5Y3qe1Z1amDJsKln6+X9bXd4Q564W2vRKyey3rwZos9ifni/8uX9pdjqdkra62DW01opxMmartVeC9P2qp2wY5Hojm6UVMUXtBLyAAhgL2ORS60m5hOSjXscil1pNzCcnS0MOfvqntayp11XNp9v4Wm3MRdVzafb+Fptykub9LKvnAADVZgAAAAAAAAAAAABm7xba9Q2ZVVTVwcsaxR60nATeq/A6ulmv/trBtLY7F41dUyJ1JwI/mr1+BGQmFouAsXMjqrYenKc2njXqbwn/ADVqfAy99tsesbTWlavBgibF+p3Df9zU/SWDISzG5M2VTRTaM2Hz8y9b8ZHY9/yOtdtWk62Kme0JOOSV8v7lVUTuwA+MABIAAKDchbHq60vRHrwZ4nR/qZw2/JHJ8TWX/WN56CmtZiaY3rC9fyyaW/U1e8j9i2k6x6mC0I+OOVkn7VRVTuxOzGWVmNynsyop4tOfB5yJfzNwkjXvRO8IdWjs7dnbXr2y6Wd64vazzEmtFwcfiiNX4nWIsPk/2zgtXY719zamNPof4ASsoACGAvY5FLrSbmE5KNexyKXWk3MJydLQw5++qe1rKnXVc2n2/habcxF1XNp9v4Wm3KS5v0sq+cAANVmAAAAAAAAAAAAAHWK822vXlqVUzVxYx/o8fRhFwVX92cpx+Rtj+v6+ls/DFrpmq/Ubwn/S1e8+K2bPlsmomo65FSRkjkfj79K8LrRePHrKZcNk6+Wea3JmrmMYsMLl97nYZ6p04NTD9QS396tr+prKqXMXB0jUp2f9mhfpzjrQWDygLYxWksli8SOqJE7eAzxkfBAAAkAAA7L3VWx65sqmc9cXRtWnf2x6E+nNX4nWgsHk/wBr4Oq7JevGjahidnAfvYESnuXdjeoLRq6JEwakqvj1ZOG35Ow+B7ruba9RWnS1LlwYsnmZNWXgL81Rfgbm/vJ5ySQW5C3Fqs8xMqJxKiqsar2ork+BLLJoZbTnio6JFdI+RrWInHjjx9icfwA7eA/MTVY1Gu0qiIiqfoIYC9jkUutJuYTko17HIpdaTcwnJ0tDDn76p7WsqddVzafb+FptzEXVc2n2/habcpLm/Syr5wAA1WYAAAAAAAAAAAAAcZamTVFbapJadPFK5OJzmNVezHjw6j76emZRsbBTNaxjUwa1qIjUToRE4j2HH5QWoliUtRaD/wDThfInaiLmp34J8QOuV51r+ubUqpmri1j/ADDOyLgr9WcZY/UkizKski4qqq5y9KrpVe8/IegAAAAANRdnbHqW1KWZy4Nc/wAw/sl4P3K1fgZc8sesao+PQqKjmr1ppQDuDUU7KtjoKlqOY5MHNciK1U6FReM4+yslqCxHLLZlPFG5eNzWIjuzHjROo/eTlqpbdJTWgz/UhY9e1U4Sd+JyIeQAAYC9jkUutJuYTko17HIpdaTcwnJ0tDDn76p7WsqddVzafb+FptzEXVc2n2/habcpLm/Syr5wAA1WYAAAAAAAAAAAAACdX5Wv6BZzaJi8KeZrP0s4bvmje8opk8tbu4Mt3xSV00rEja5rWs83hwlRVcuci6dCJ8AOsoLr/gDQf8io/o/2HC5ZXOUeTdDUWpTTTOfG1HNa7zWauLmt04NRf8wSkgBt7rMi6bLSaop7TWREjia9uY5rVxVcFxxaoSxAN1epkRS5FSU0VmLIqSMe5+e5ruSrUTDBqdJhQAK1kVc/R5TUMFq1M0zXyI5XNb5rNTNc5ujFqrxNOc/wBs//AJFR/R/sCH0XF2x6dZ76F68KCZzUT8snDb888pBksi7uoMiHyzUM0r/OMRrmv83hwVxRyZrU06V7zWh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wAah2cu9hJCt+UH+NQ7OXewkgHZe6X2PR6sn8khrzIXS+x6PVk/kkNeEAAAAADAXscil1pNzCclGvY5FLrSbmE5OloYc/fVPa1lTrqubT7fwtNuYi6rm0+38LTblJc36WVfOAAGqzAAAAAAAAAAAAAAAABwGXllSW3ZtZQ0iYyOiXMb0q1Ueje1c3D4nPgDp09ixqrHoqKi4KipgqKnGip7lLHcDY8sXpVqyNVI3IyGNVTlK1Vc5U6UTQmJS6/JCzrTk9KrqWF8nGr3RtVV7V9/xOUhhbTtSKFqNaiYNaiIiInQiJxBP6kt/wBZEs7KW04mqscefFKqf5c/NVrl6sWqmPYRdrVcqNamKquCJ716juFLE2dqxyojmqmDmqiKiovuVF4ziqLI+zrOk9Ko6WFkmOKPSNiKnWnR8APlu9sqSxbMo6KrTCRIs57feivVz81etM7D4GiACAAAAABgL2ORS60m5hOSjXscil1pNzCcnS0MOfvqntayp11XNp9v4Wm3MRdVzafb+Fptykub9LKvnAADVZgAAAAAAAAAAAAAAAAAAAAAAAAAAAAAAAGAvY5FLrSbmE5AOloYc/fVPa1lTrqubT7fwtNuAUlzfpZV84AAarMAAAAAAAAAAAAAP//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pic>
        <p:nvPicPr>
          <p:cNvPr id="159"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570614" y="4153349"/>
            <a:ext cx="97121" cy="199335"/>
          </a:xfrm>
          <a:prstGeom prst="rect">
            <a:avLst/>
          </a:prstGeom>
          <a:noFill/>
          <a:extLst>
            <a:ext uri="{909E8E84-426E-40DD-AFC4-6F175D3DCCD1}">
              <a14:hiddenFill xmlns:a14="http://schemas.microsoft.com/office/drawing/2010/main">
                <a:solidFill>
                  <a:srgbClr val="FFFFFF"/>
                </a:solidFill>
              </a14:hiddenFill>
            </a:ext>
          </a:extLst>
        </p:spPr>
      </p:pic>
      <p:sp>
        <p:nvSpPr>
          <p:cNvPr id="166" name="165 Rectángulo"/>
          <p:cNvSpPr/>
          <p:nvPr/>
        </p:nvSpPr>
        <p:spPr>
          <a:xfrm>
            <a:off x="612775" y="6274985"/>
            <a:ext cx="7631633" cy="400110"/>
          </a:xfrm>
          <a:prstGeom prst="rect">
            <a:avLst/>
          </a:prstGeom>
        </p:spPr>
        <p:txBody>
          <a:bodyPr wrap="square">
            <a:spAutoFit/>
          </a:bodyPr>
          <a:lstStyle/>
          <a:p>
            <a:r>
              <a:rPr lang="es-MX" sz="2000" dirty="0" smtClean="0">
                <a:solidFill>
                  <a:schemeClr val="bg1"/>
                </a:solidFill>
              </a:rPr>
              <a:t>A continuación se detalla la población alojada en cada unidad…</a:t>
            </a:r>
            <a:endParaRPr lang="es-AR" sz="2000" dirty="0">
              <a:solidFill>
                <a:schemeClr val="bg1"/>
              </a:solidFill>
            </a:endParaRPr>
          </a:p>
        </p:txBody>
      </p:sp>
      <p:sp>
        <p:nvSpPr>
          <p:cNvPr id="3" name="2 Rectángulo"/>
          <p:cNvSpPr/>
          <p:nvPr/>
        </p:nvSpPr>
        <p:spPr>
          <a:xfrm>
            <a:off x="179512" y="4994012"/>
            <a:ext cx="3759968" cy="523220"/>
          </a:xfrm>
          <a:prstGeom prst="rect">
            <a:avLst/>
          </a:prstGeom>
        </p:spPr>
        <p:txBody>
          <a:bodyPr wrap="square">
            <a:spAutoFit/>
          </a:bodyPr>
          <a:lstStyle/>
          <a:p>
            <a:pPr lvl="0"/>
            <a:r>
              <a:rPr lang="es-MX" sz="1400" b="1" dirty="0">
                <a:solidFill>
                  <a:srgbClr val="292934"/>
                </a:solidFill>
              </a:rPr>
              <a:t>Se referencian geográficamente las unidades incluidas en los partes del </a:t>
            </a:r>
            <a:r>
              <a:rPr lang="es-MX" sz="1400" b="1" dirty="0" smtClean="0">
                <a:solidFill>
                  <a:srgbClr val="292934"/>
                </a:solidFill>
              </a:rPr>
              <a:t>SPF.</a:t>
            </a:r>
            <a:endParaRPr lang="es-AR" sz="1400" b="1" dirty="0">
              <a:solidFill>
                <a:srgbClr val="292934"/>
              </a:solidFill>
            </a:endParaRPr>
          </a:p>
        </p:txBody>
      </p:sp>
    </p:spTree>
    <p:extLst>
      <p:ext uri="{BB962C8B-B14F-4D97-AF65-F5344CB8AC3E}">
        <p14:creationId xmlns:p14="http://schemas.microsoft.com/office/powerpoint/2010/main" val="19253123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1 Marcador de contenido"/>
          <p:cNvGraphicFramePr>
            <a:graphicFrameLocks/>
          </p:cNvGraphicFramePr>
          <p:nvPr>
            <p:extLst>
              <p:ext uri="{D42A27DB-BD31-4B8C-83A1-F6EECF244321}">
                <p14:modId xmlns:p14="http://schemas.microsoft.com/office/powerpoint/2010/main" val="1235674465"/>
              </p:ext>
            </p:extLst>
          </p:nvPr>
        </p:nvGraphicFramePr>
        <p:xfrm>
          <a:off x="539552" y="3567577"/>
          <a:ext cx="8229600" cy="2160240"/>
        </p:xfrm>
        <a:graphic>
          <a:graphicData uri="http://schemas.openxmlformats.org/drawingml/2006/chart">
            <c:chart xmlns:c="http://schemas.openxmlformats.org/drawingml/2006/chart" xmlns:r="http://schemas.openxmlformats.org/officeDocument/2006/relationships" r:id="rId2"/>
          </a:graphicData>
        </a:graphic>
      </p:graphicFrame>
      <p:sp>
        <p:nvSpPr>
          <p:cNvPr id="8" name="7 Rectángulo"/>
          <p:cNvSpPr/>
          <p:nvPr/>
        </p:nvSpPr>
        <p:spPr>
          <a:xfrm>
            <a:off x="0" y="6021288"/>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125760"/>
            <a:ext cx="8229600" cy="1143000"/>
          </a:xfrm>
        </p:spPr>
        <p:txBody>
          <a:bodyPr>
            <a:normAutofit/>
          </a:bodyPr>
          <a:lstStyle/>
          <a:p>
            <a:r>
              <a:rPr lang="es-MX" sz="2800" dirty="0" smtClean="0"/>
              <a:t>Población alojada por unidad </a:t>
            </a:r>
            <a:br>
              <a:rPr lang="es-MX" sz="2800" dirty="0" smtClean="0"/>
            </a:br>
            <a:r>
              <a:rPr lang="es-MX" sz="1400" dirty="0" smtClean="0"/>
              <a:t>Expresada en números absolutos.</a:t>
            </a:r>
            <a:endParaRPr lang="es-AR" sz="2800" dirty="0"/>
          </a:p>
        </p:txBody>
      </p:sp>
      <p:graphicFrame>
        <p:nvGraphicFramePr>
          <p:cNvPr id="12" name="11 Marcador de contenido"/>
          <p:cNvGraphicFramePr>
            <a:graphicFrameLocks noGrp="1"/>
          </p:cNvGraphicFramePr>
          <p:nvPr>
            <p:ph idx="1"/>
            <p:extLst>
              <p:ext uri="{D42A27DB-BD31-4B8C-83A1-F6EECF244321}">
                <p14:modId xmlns:p14="http://schemas.microsoft.com/office/powerpoint/2010/main" val="2992584999"/>
              </p:ext>
            </p:extLst>
          </p:nvPr>
        </p:nvGraphicFramePr>
        <p:xfrm>
          <a:off x="467544" y="1772816"/>
          <a:ext cx="8424936" cy="1800200"/>
        </p:xfrm>
        <a:graphic>
          <a:graphicData uri="http://schemas.openxmlformats.org/drawingml/2006/chart">
            <c:chart xmlns:c="http://schemas.openxmlformats.org/drawingml/2006/chart" xmlns:r="http://schemas.openxmlformats.org/officeDocument/2006/relationships" r:id="rId3"/>
          </a:graphicData>
        </a:graphic>
      </p:graphicFrame>
      <p:sp>
        <p:nvSpPr>
          <p:cNvPr id="5" name="4 Llamada con línea 1"/>
          <p:cNvSpPr/>
          <p:nvPr/>
        </p:nvSpPr>
        <p:spPr>
          <a:xfrm>
            <a:off x="531684" y="1196752"/>
            <a:ext cx="711067" cy="360040"/>
          </a:xfrm>
          <a:prstGeom prst="borderCallout1">
            <a:avLst>
              <a:gd name="adj1" fmla="val 111344"/>
              <a:gd name="adj2" fmla="val 51540"/>
              <a:gd name="adj3" fmla="val 160120"/>
              <a:gd name="adj4" fmla="val 50780"/>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smtClean="0"/>
              <a:t>19% del total</a:t>
            </a:r>
            <a:endParaRPr lang="es-AR" sz="1000" dirty="0"/>
          </a:p>
        </p:txBody>
      </p:sp>
      <p:sp>
        <p:nvSpPr>
          <p:cNvPr id="6" name="5 Llamada con línea 1"/>
          <p:cNvSpPr/>
          <p:nvPr/>
        </p:nvSpPr>
        <p:spPr>
          <a:xfrm>
            <a:off x="1331640" y="1412776"/>
            <a:ext cx="648072" cy="351656"/>
          </a:xfrm>
          <a:prstGeom prst="borderCallout1">
            <a:avLst>
              <a:gd name="adj1" fmla="val 103405"/>
              <a:gd name="adj2" fmla="val 49558"/>
              <a:gd name="adj3" fmla="val 161497"/>
              <a:gd name="adj4" fmla="val 32872"/>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15% del total</a:t>
            </a:r>
            <a:endParaRPr lang="es-AR" sz="900" dirty="0"/>
          </a:p>
        </p:txBody>
      </p:sp>
      <p:sp>
        <p:nvSpPr>
          <p:cNvPr id="10" name="9 Llamada con línea 1"/>
          <p:cNvSpPr/>
          <p:nvPr/>
        </p:nvSpPr>
        <p:spPr>
          <a:xfrm>
            <a:off x="2555776" y="1376772"/>
            <a:ext cx="648072" cy="351656"/>
          </a:xfrm>
          <a:prstGeom prst="borderCallout1">
            <a:avLst>
              <a:gd name="adj1" fmla="val 103405"/>
              <a:gd name="adj2" fmla="val 49558"/>
              <a:gd name="adj3" fmla="val 161497"/>
              <a:gd name="adj4" fmla="val 32872"/>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16% del total</a:t>
            </a:r>
            <a:endParaRPr lang="es-AR" sz="900" dirty="0"/>
          </a:p>
        </p:txBody>
      </p:sp>
      <p:sp>
        <p:nvSpPr>
          <p:cNvPr id="13" name="12 Llamada con línea 1"/>
          <p:cNvSpPr/>
          <p:nvPr/>
        </p:nvSpPr>
        <p:spPr>
          <a:xfrm>
            <a:off x="6516216" y="4023548"/>
            <a:ext cx="576064" cy="351656"/>
          </a:xfrm>
          <a:prstGeom prst="borderCallout1">
            <a:avLst>
              <a:gd name="adj1" fmla="val 103405"/>
              <a:gd name="adj2" fmla="val 49558"/>
              <a:gd name="adj3" fmla="val 161497"/>
              <a:gd name="adj4" fmla="val -8281"/>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t>5</a:t>
            </a:r>
            <a:r>
              <a:rPr lang="es-MX" sz="900" dirty="0" smtClean="0"/>
              <a:t>% del total</a:t>
            </a:r>
            <a:endParaRPr lang="es-AR" sz="900" dirty="0"/>
          </a:p>
        </p:txBody>
      </p:sp>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15" name="14 Rectángulo"/>
          <p:cNvSpPr/>
          <p:nvPr/>
        </p:nvSpPr>
        <p:spPr>
          <a:xfrm>
            <a:off x="1800217" y="3557291"/>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t>Salta</a:t>
            </a:r>
            <a:endParaRPr lang="es-AR" sz="800" dirty="0"/>
          </a:p>
        </p:txBody>
      </p:sp>
      <p:sp>
        <p:nvSpPr>
          <p:cNvPr id="16" name="15 Rectángulo"/>
          <p:cNvSpPr/>
          <p:nvPr/>
        </p:nvSpPr>
        <p:spPr>
          <a:xfrm>
            <a:off x="2411760" y="3557291"/>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CABA</a:t>
            </a:r>
            <a:endParaRPr lang="es-AR" sz="700" dirty="0"/>
          </a:p>
        </p:txBody>
      </p:sp>
      <p:sp>
        <p:nvSpPr>
          <p:cNvPr id="17" name="16 Rectángulo"/>
          <p:cNvSpPr/>
          <p:nvPr/>
        </p:nvSpPr>
        <p:spPr>
          <a:xfrm>
            <a:off x="3518660"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Sta</a:t>
            </a:r>
            <a:r>
              <a:rPr lang="es-MX" sz="700" dirty="0" smtClean="0"/>
              <a:t> Rosa</a:t>
            </a:r>
            <a:endParaRPr lang="es-AR" sz="700" dirty="0"/>
          </a:p>
        </p:txBody>
      </p:sp>
      <p:sp>
        <p:nvSpPr>
          <p:cNvPr id="18" name="17 Rectángulo"/>
          <p:cNvSpPr/>
          <p:nvPr/>
        </p:nvSpPr>
        <p:spPr>
          <a:xfrm>
            <a:off x="4140854"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Gral. Roca</a:t>
            </a:r>
            <a:endParaRPr lang="es-AR" sz="700" dirty="0"/>
          </a:p>
        </p:txBody>
      </p:sp>
      <p:sp>
        <p:nvSpPr>
          <p:cNvPr id="19" name="18 Rectángulo"/>
          <p:cNvSpPr/>
          <p:nvPr/>
        </p:nvSpPr>
        <p:spPr>
          <a:xfrm>
            <a:off x="4751422"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a:t>
            </a:r>
            <a:endParaRPr lang="es-AR" sz="700" dirty="0"/>
          </a:p>
        </p:txBody>
      </p:sp>
      <p:sp>
        <p:nvSpPr>
          <p:cNvPr id="20" name="19 Rectángulo"/>
          <p:cNvSpPr/>
          <p:nvPr/>
        </p:nvSpPr>
        <p:spPr>
          <a:xfrm>
            <a:off x="5331946" y="3557291"/>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endParaRPr lang="es-AR" sz="600" dirty="0"/>
          </a:p>
        </p:txBody>
      </p:sp>
      <p:sp>
        <p:nvSpPr>
          <p:cNvPr id="21" name="20 Rectángulo"/>
          <p:cNvSpPr/>
          <p:nvPr/>
        </p:nvSpPr>
        <p:spPr>
          <a:xfrm>
            <a:off x="5974092"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22" name="21 Rectángulo"/>
          <p:cNvSpPr/>
          <p:nvPr/>
        </p:nvSpPr>
        <p:spPr>
          <a:xfrm>
            <a:off x="6563248"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Neuquén</a:t>
            </a:r>
            <a:endParaRPr lang="es-AR" sz="600" dirty="0"/>
          </a:p>
        </p:txBody>
      </p:sp>
      <p:sp>
        <p:nvSpPr>
          <p:cNvPr id="23" name="22 Rectángulo"/>
          <p:cNvSpPr/>
          <p:nvPr/>
        </p:nvSpPr>
        <p:spPr>
          <a:xfrm>
            <a:off x="7161626"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Formosa</a:t>
            </a:r>
            <a:endParaRPr lang="es-AR" sz="600" dirty="0"/>
          </a:p>
        </p:txBody>
      </p:sp>
      <p:sp>
        <p:nvSpPr>
          <p:cNvPr id="24" name="23 Rectángulo"/>
          <p:cNvSpPr/>
          <p:nvPr/>
        </p:nvSpPr>
        <p:spPr>
          <a:xfrm>
            <a:off x="7745417"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endParaRPr lang="es-AR" sz="600" dirty="0"/>
          </a:p>
        </p:txBody>
      </p:sp>
      <p:sp>
        <p:nvSpPr>
          <p:cNvPr id="25" name="24 Rectángulo"/>
          <p:cNvSpPr/>
          <p:nvPr/>
        </p:nvSpPr>
        <p:spPr>
          <a:xfrm>
            <a:off x="8325042"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AR" sz="600" dirty="0"/>
          </a:p>
        </p:txBody>
      </p:sp>
      <p:sp>
        <p:nvSpPr>
          <p:cNvPr id="26" name="25 Rectángulo"/>
          <p:cNvSpPr/>
          <p:nvPr/>
        </p:nvSpPr>
        <p:spPr>
          <a:xfrm>
            <a:off x="725037" y="5434513"/>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27" name="26 Rectángulo"/>
          <p:cNvSpPr/>
          <p:nvPr/>
        </p:nvSpPr>
        <p:spPr>
          <a:xfrm>
            <a:off x="1239374" y="54345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Esquel</a:t>
            </a:r>
            <a:endParaRPr lang="es-AR" sz="700" dirty="0"/>
          </a:p>
        </p:txBody>
      </p:sp>
      <p:sp>
        <p:nvSpPr>
          <p:cNvPr id="28" name="27 Rectángulo"/>
          <p:cNvSpPr/>
          <p:nvPr/>
        </p:nvSpPr>
        <p:spPr>
          <a:xfrm>
            <a:off x="1760643" y="5434513"/>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a:t>
            </a:r>
            <a:endParaRPr lang="es-AR" sz="700" dirty="0"/>
          </a:p>
        </p:txBody>
      </p:sp>
      <p:sp>
        <p:nvSpPr>
          <p:cNvPr id="29" name="28 Rectángulo"/>
          <p:cNvSpPr/>
          <p:nvPr/>
        </p:nvSpPr>
        <p:spPr>
          <a:xfrm>
            <a:off x="2311177" y="54345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0" name="29 Rectángulo"/>
          <p:cNvSpPr/>
          <p:nvPr/>
        </p:nvSpPr>
        <p:spPr>
          <a:xfrm>
            <a:off x="2846956" y="5434513"/>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Candelaria</a:t>
            </a:r>
            <a:endParaRPr lang="es-AR" sz="600" dirty="0"/>
          </a:p>
        </p:txBody>
      </p:sp>
      <p:sp>
        <p:nvSpPr>
          <p:cNvPr id="31" name="30 Rectángulo"/>
          <p:cNvSpPr/>
          <p:nvPr/>
        </p:nvSpPr>
        <p:spPr>
          <a:xfrm>
            <a:off x="3327564" y="5434513"/>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Pre egreso. CABA</a:t>
            </a:r>
            <a:endParaRPr lang="es-AR" sz="600" dirty="0"/>
          </a:p>
        </p:txBody>
      </p:sp>
      <p:sp>
        <p:nvSpPr>
          <p:cNvPr id="32" name="31 Rectángulo"/>
          <p:cNvSpPr/>
          <p:nvPr/>
        </p:nvSpPr>
        <p:spPr>
          <a:xfrm>
            <a:off x="3990684" y="5434513"/>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33" name="32 Rectángulo"/>
          <p:cNvSpPr/>
          <p:nvPr/>
        </p:nvSpPr>
        <p:spPr>
          <a:xfrm>
            <a:off x="4506369" y="5434513"/>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endParaRPr lang="es-AR" sz="600" dirty="0"/>
          </a:p>
        </p:txBody>
      </p:sp>
      <p:sp>
        <p:nvSpPr>
          <p:cNvPr id="34" name="33 Rectángulo"/>
          <p:cNvSpPr/>
          <p:nvPr/>
        </p:nvSpPr>
        <p:spPr>
          <a:xfrm>
            <a:off x="5024107" y="54345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35" name="34 Rectángulo"/>
          <p:cNvSpPr/>
          <p:nvPr/>
        </p:nvSpPr>
        <p:spPr>
          <a:xfrm>
            <a:off x="5566500" y="54345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6" name="35 Rectángulo"/>
          <p:cNvSpPr/>
          <p:nvPr/>
        </p:nvSpPr>
        <p:spPr>
          <a:xfrm>
            <a:off x="6086758" y="55869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37" name="36 Rectángulo"/>
          <p:cNvSpPr/>
          <p:nvPr/>
        </p:nvSpPr>
        <p:spPr>
          <a:xfrm>
            <a:off x="6651832" y="544108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Pico</a:t>
            </a:r>
            <a:endParaRPr lang="es-AR" sz="600" dirty="0"/>
          </a:p>
        </p:txBody>
      </p:sp>
      <p:sp>
        <p:nvSpPr>
          <p:cNvPr id="38" name="37 Rectángulo"/>
          <p:cNvSpPr/>
          <p:nvPr/>
        </p:nvSpPr>
        <p:spPr>
          <a:xfrm>
            <a:off x="7208103" y="5441990"/>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39" name="38 Rectángulo"/>
          <p:cNvSpPr/>
          <p:nvPr/>
        </p:nvSpPr>
        <p:spPr>
          <a:xfrm>
            <a:off x="7700851" y="5442897"/>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0" name="39 Rectángulo"/>
          <p:cNvSpPr/>
          <p:nvPr/>
        </p:nvSpPr>
        <p:spPr>
          <a:xfrm>
            <a:off x="8244159" y="5442897"/>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endParaRPr lang="es-AR" sz="600" dirty="0"/>
          </a:p>
        </p:txBody>
      </p:sp>
      <p:sp>
        <p:nvSpPr>
          <p:cNvPr id="41" name="40 Rectángulo"/>
          <p:cNvSpPr/>
          <p:nvPr/>
        </p:nvSpPr>
        <p:spPr>
          <a:xfrm>
            <a:off x="660269" y="3557291"/>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2" name="41 Rectángulo"/>
          <p:cNvSpPr/>
          <p:nvPr/>
        </p:nvSpPr>
        <p:spPr>
          <a:xfrm>
            <a:off x="1215521" y="3557291"/>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43" name="42 Rectángulo"/>
          <p:cNvSpPr/>
          <p:nvPr/>
        </p:nvSpPr>
        <p:spPr>
          <a:xfrm>
            <a:off x="3014426" y="3557291"/>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4" name="43 CuadroTexto"/>
          <p:cNvSpPr txBox="1"/>
          <p:nvPr/>
        </p:nvSpPr>
        <p:spPr>
          <a:xfrm>
            <a:off x="323528" y="6237312"/>
            <a:ext cx="8640960" cy="369332"/>
          </a:xfrm>
          <a:prstGeom prst="rect">
            <a:avLst/>
          </a:prstGeom>
          <a:noFill/>
        </p:spPr>
        <p:txBody>
          <a:bodyPr wrap="square" rtlCol="0">
            <a:spAutoFit/>
          </a:bodyPr>
          <a:lstStyle/>
          <a:p>
            <a:r>
              <a:rPr lang="es-MX" b="1" dirty="0" smtClean="0">
                <a:solidFill>
                  <a:schemeClr val="bg1"/>
                </a:solidFill>
              </a:rPr>
              <a:t>El CPF IV </a:t>
            </a:r>
            <a:r>
              <a:rPr lang="es-MX" b="1" dirty="0" smtClean="0">
                <a:solidFill>
                  <a:schemeClr val="bg1"/>
                </a:solidFill>
              </a:rPr>
              <a:t>(Ezeiza-mujeres) crece </a:t>
            </a:r>
            <a:r>
              <a:rPr lang="es-MX" b="1" dirty="0" smtClean="0">
                <a:solidFill>
                  <a:schemeClr val="bg1"/>
                </a:solidFill>
              </a:rPr>
              <a:t>un 5% entre octubre y noviembre de 2013.</a:t>
            </a:r>
            <a:endParaRPr lang="es-AR" b="1" dirty="0">
              <a:solidFill>
                <a:schemeClr val="bg1"/>
              </a:solidFill>
            </a:endParaRPr>
          </a:p>
        </p:txBody>
      </p:sp>
      <p:sp>
        <p:nvSpPr>
          <p:cNvPr id="45" name="2 Marcador de contenido"/>
          <p:cNvSpPr txBox="1">
            <a:spLocks/>
          </p:cNvSpPr>
          <p:nvPr/>
        </p:nvSpPr>
        <p:spPr>
          <a:xfrm>
            <a:off x="4463109" y="764704"/>
            <a:ext cx="4645395" cy="637531"/>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lgn="ctr"/>
            <a:r>
              <a:rPr lang="es-MX" sz="1400" dirty="0" smtClean="0"/>
              <a:t>Población penal al 31/12/2013: </a:t>
            </a:r>
            <a:r>
              <a:rPr lang="es-MX" sz="1400" dirty="0" smtClean="0">
                <a:solidFill>
                  <a:schemeClr val="accent6">
                    <a:lumMod val="75000"/>
                  </a:schemeClr>
                </a:solidFill>
              </a:rPr>
              <a:t>9.795</a:t>
            </a:r>
            <a:r>
              <a:rPr lang="es-MX" sz="1800" dirty="0" smtClean="0">
                <a:solidFill>
                  <a:schemeClr val="accent6">
                    <a:lumMod val="75000"/>
                  </a:schemeClr>
                </a:solidFill>
              </a:rPr>
              <a:t> </a:t>
            </a:r>
            <a:r>
              <a:rPr lang="es-MX" sz="1400" dirty="0" smtClean="0"/>
              <a:t>personas</a:t>
            </a:r>
            <a:r>
              <a:rPr lang="es-MX" sz="1100" dirty="0" smtClean="0"/>
              <a:t> </a:t>
            </a:r>
            <a:endParaRPr lang="es-AR" sz="1200" dirty="0"/>
          </a:p>
        </p:txBody>
      </p:sp>
    </p:spTree>
    <p:extLst>
      <p:ext uri="{BB962C8B-B14F-4D97-AF65-F5344CB8AC3E}">
        <p14:creationId xmlns:p14="http://schemas.microsoft.com/office/powerpoint/2010/main" val="1760920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1 Marcador de contenido"/>
          <p:cNvGraphicFramePr>
            <a:graphicFrameLocks/>
          </p:cNvGraphicFramePr>
          <p:nvPr>
            <p:extLst>
              <p:ext uri="{D42A27DB-BD31-4B8C-83A1-F6EECF244321}">
                <p14:modId xmlns:p14="http://schemas.microsoft.com/office/powerpoint/2010/main" val="2180887743"/>
              </p:ext>
            </p:extLst>
          </p:nvPr>
        </p:nvGraphicFramePr>
        <p:xfrm>
          <a:off x="539552" y="3567577"/>
          <a:ext cx="8229600" cy="2160240"/>
        </p:xfrm>
        <a:graphic>
          <a:graphicData uri="http://schemas.openxmlformats.org/drawingml/2006/chart">
            <c:chart xmlns:c="http://schemas.openxmlformats.org/drawingml/2006/chart" xmlns:r="http://schemas.openxmlformats.org/officeDocument/2006/relationships" r:id="rId2"/>
          </a:graphicData>
        </a:graphic>
      </p:graphicFrame>
      <p:sp>
        <p:nvSpPr>
          <p:cNvPr id="8" name="7 Rectángulo"/>
          <p:cNvSpPr/>
          <p:nvPr/>
        </p:nvSpPr>
        <p:spPr>
          <a:xfrm>
            <a:off x="0" y="6021288"/>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125760"/>
            <a:ext cx="8229600" cy="1143000"/>
          </a:xfrm>
        </p:spPr>
        <p:txBody>
          <a:bodyPr>
            <a:normAutofit/>
          </a:bodyPr>
          <a:lstStyle/>
          <a:p>
            <a:r>
              <a:rPr lang="es-MX" sz="2800" dirty="0" smtClean="0"/>
              <a:t>Población alojada por unidad </a:t>
            </a:r>
            <a:br>
              <a:rPr lang="es-MX" sz="2800" dirty="0" smtClean="0"/>
            </a:br>
            <a:r>
              <a:rPr lang="es-MX" sz="1400" dirty="0" smtClean="0"/>
              <a:t>Comparación respecto a mes anterior. </a:t>
            </a:r>
            <a:endParaRPr lang="es-AR" sz="2800" dirty="0"/>
          </a:p>
        </p:txBody>
      </p:sp>
      <p:graphicFrame>
        <p:nvGraphicFramePr>
          <p:cNvPr id="12" name="11 Marcador de contenido"/>
          <p:cNvGraphicFramePr>
            <a:graphicFrameLocks noGrp="1"/>
          </p:cNvGraphicFramePr>
          <p:nvPr>
            <p:ph idx="1"/>
            <p:extLst>
              <p:ext uri="{D42A27DB-BD31-4B8C-83A1-F6EECF244321}">
                <p14:modId xmlns:p14="http://schemas.microsoft.com/office/powerpoint/2010/main" val="262549228"/>
              </p:ext>
            </p:extLst>
          </p:nvPr>
        </p:nvGraphicFramePr>
        <p:xfrm>
          <a:off x="467544" y="1556792"/>
          <a:ext cx="8424936" cy="2016224"/>
        </p:xfrm>
        <a:graphic>
          <a:graphicData uri="http://schemas.openxmlformats.org/drawingml/2006/chart">
            <c:chart xmlns:c="http://schemas.openxmlformats.org/drawingml/2006/chart" xmlns:r="http://schemas.openxmlformats.org/officeDocument/2006/relationships" r:id="rId3"/>
          </a:graphicData>
        </a:graphic>
      </p:graphicFrame>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15" name="14 Rectángulo"/>
          <p:cNvSpPr/>
          <p:nvPr/>
        </p:nvSpPr>
        <p:spPr>
          <a:xfrm>
            <a:off x="1800217" y="3553128"/>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t>Salta</a:t>
            </a:r>
            <a:endParaRPr lang="es-AR" sz="800" dirty="0"/>
          </a:p>
        </p:txBody>
      </p:sp>
      <p:sp>
        <p:nvSpPr>
          <p:cNvPr id="16" name="15 Rectángulo"/>
          <p:cNvSpPr/>
          <p:nvPr/>
        </p:nvSpPr>
        <p:spPr>
          <a:xfrm>
            <a:off x="2411760" y="3553128"/>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CABA</a:t>
            </a:r>
            <a:endParaRPr lang="es-AR" sz="700" dirty="0"/>
          </a:p>
        </p:txBody>
      </p:sp>
      <p:sp>
        <p:nvSpPr>
          <p:cNvPr id="17" name="16 Rectángulo"/>
          <p:cNvSpPr/>
          <p:nvPr/>
        </p:nvSpPr>
        <p:spPr>
          <a:xfrm>
            <a:off x="3518660"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Sta</a:t>
            </a:r>
            <a:r>
              <a:rPr lang="es-MX" sz="700" dirty="0" smtClean="0"/>
              <a:t> Rosa</a:t>
            </a:r>
            <a:endParaRPr lang="es-AR" sz="700" dirty="0"/>
          </a:p>
        </p:txBody>
      </p:sp>
      <p:sp>
        <p:nvSpPr>
          <p:cNvPr id="18" name="17 Rectángulo"/>
          <p:cNvSpPr/>
          <p:nvPr/>
        </p:nvSpPr>
        <p:spPr>
          <a:xfrm>
            <a:off x="4140854"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Gral. Roca</a:t>
            </a:r>
            <a:endParaRPr lang="es-AR" sz="700" dirty="0"/>
          </a:p>
        </p:txBody>
      </p:sp>
      <p:sp>
        <p:nvSpPr>
          <p:cNvPr id="19" name="18 Rectángulo"/>
          <p:cNvSpPr/>
          <p:nvPr/>
        </p:nvSpPr>
        <p:spPr>
          <a:xfrm>
            <a:off x="4751422"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a:t>
            </a:r>
            <a:endParaRPr lang="es-AR" sz="700" dirty="0"/>
          </a:p>
        </p:txBody>
      </p:sp>
      <p:sp>
        <p:nvSpPr>
          <p:cNvPr id="20" name="19 Rectángulo"/>
          <p:cNvSpPr/>
          <p:nvPr/>
        </p:nvSpPr>
        <p:spPr>
          <a:xfrm>
            <a:off x="5331946" y="3553128"/>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endParaRPr lang="es-AR" sz="600" dirty="0"/>
          </a:p>
        </p:txBody>
      </p:sp>
      <p:sp>
        <p:nvSpPr>
          <p:cNvPr id="21" name="20 Rectángulo"/>
          <p:cNvSpPr/>
          <p:nvPr/>
        </p:nvSpPr>
        <p:spPr>
          <a:xfrm>
            <a:off x="5974092"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22" name="21 Rectángulo"/>
          <p:cNvSpPr/>
          <p:nvPr/>
        </p:nvSpPr>
        <p:spPr>
          <a:xfrm>
            <a:off x="6563248"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Neuquén</a:t>
            </a:r>
            <a:endParaRPr lang="es-AR" sz="600" dirty="0"/>
          </a:p>
        </p:txBody>
      </p:sp>
      <p:sp>
        <p:nvSpPr>
          <p:cNvPr id="23" name="22 Rectángulo"/>
          <p:cNvSpPr/>
          <p:nvPr/>
        </p:nvSpPr>
        <p:spPr>
          <a:xfrm>
            <a:off x="7161626"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Formosa</a:t>
            </a:r>
            <a:endParaRPr lang="es-AR" sz="600" dirty="0"/>
          </a:p>
        </p:txBody>
      </p:sp>
      <p:sp>
        <p:nvSpPr>
          <p:cNvPr id="24" name="23 Rectángulo"/>
          <p:cNvSpPr/>
          <p:nvPr/>
        </p:nvSpPr>
        <p:spPr>
          <a:xfrm>
            <a:off x="7745417"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endParaRPr lang="es-AR" sz="600" dirty="0"/>
          </a:p>
        </p:txBody>
      </p:sp>
      <p:sp>
        <p:nvSpPr>
          <p:cNvPr id="25" name="24 Rectángulo"/>
          <p:cNvSpPr/>
          <p:nvPr/>
        </p:nvSpPr>
        <p:spPr>
          <a:xfrm>
            <a:off x="8325042"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AR" sz="600" dirty="0"/>
          </a:p>
        </p:txBody>
      </p:sp>
      <p:sp>
        <p:nvSpPr>
          <p:cNvPr id="26" name="25 Rectángulo"/>
          <p:cNvSpPr/>
          <p:nvPr/>
        </p:nvSpPr>
        <p:spPr>
          <a:xfrm>
            <a:off x="725037"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27" name="26 Rectángulo"/>
          <p:cNvSpPr/>
          <p:nvPr/>
        </p:nvSpPr>
        <p:spPr>
          <a:xfrm>
            <a:off x="1239374"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Esquel</a:t>
            </a:r>
            <a:endParaRPr lang="es-AR" sz="700" dirty="0"/>
          </a:p>
        </p:txBody>
      </p:sp>
      <p:sp>
        <p:nvSpPr>
          <p:cNvPr id="28" name="27 Rectángulo"/>
          <p:cNvSpPr/>
          <p:nvPr/>
        </p:nvSpPr>
        <p:spPr>
          <a:xfrm>
            <a:off x="1760643" y="5439785"/>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a:t>
            </a:r>
            <a:endParaRPr lang="es-AR" sz="700" dirty="0"/>
          </a:p>
        </p:txBody>
      </p:sp>
      <p:sp>
        <p:nvSpPr>
          <p:cNvPr id="29" name="28 Rectángulo"/>
          <p:cNvSpPr/>
          <p:nvPr/>
        </p:nvSpPr>
        <p:spPr>
          <a:xfrm>
            <a:off x="2311177"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0" name="29 Rectángulo"/>
          <p:cNvSpPr/>
          <p:nvPr/>
        </p:nvSpPr>
        <p:spPr>
          <a:xfrm>
            <a:off x="2846956"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Candelaria</a:t>
            </a:r>
            <a:endParaRPr lang="es-AR" sz="600" dirty="0"/>
          </a:p>
        </p:txBody>
      </p:sp>
      <p:sp>
        <p:nvSpPr>
          <p:cNvPr id="31" name="30 Rectángulo"/>
          <p:cNvSpPr/>
          <p:nvPr/>
        </p:nvSpPr>
        <p:spPr>
          <a:xfrm>
            <a:off x="3327564" y="5439785"/>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Pre egreso. CABA</a:t>
            </a:r>
            <a:endParaRPr lang="es-AR" sz="600" dirty="0"/>
          </a:p>
        </p:txBody>
      </p:sp>
      <p:sp>
        <p:nvSpPr>
          <p:cNvPr id="32" name="31 Rectángulo"/>
          <p:cNvSpPr/>
          <p:nvPr/>
        </p:nvSpPr>
        <p:spPr>
          <a:xfrm>
            <a:off x="3990684"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33" name="32 Rectángulo"/>
          <p:cNvSpPr/>
          <p:nvPr/>
        </p:nvSpPr>
        <p:spPr>
          <a:xfrm>
            <a:off x="4506369"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endParaRPr lang="es-AR" sz="600" dirty="0"/>
          </a:p>
        </p:txBody>
      </p:sp>
      <p:sp>
        <p:nvSpPr>
          <p:cNvPr id="34" name="33 Rectángulo"/>
          <p:cNvSpPr/>
          <p:nvPr/>
        </p:nvSpPr>
        <p:spPr>
          <a:xfrm>
            <a:off x="5024107"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35" name="34 Rectángulo"/>
          <p:cNvSpPr/>
          <p:nvPr/>
        </p:nvSpPr>
        <p:spPr>
          <a:xfrm>
            <a:off x="5566500" y="54345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6" name="35 Rectángulo"/>
          <p:cNvSpPr/>
          <p:nvPr/>
        </p:nvSpPr>
        <p:spPr>
          <a:xfrm>
            <a:off x="6086758" y="55869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37" name="36 Rectángulo"/>
          <p:cNvSpPr/>
          <p:nvPr/>
        </p:nvSpPr>
        <p:spPr>
          <a:xfrm>
            <a:off x="6651832" y="544108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Pico</a:t>
            </a:r>
            <a:endParaRPr lang="es-AR" sz="600" dirty="0"/>
          </a:p>
        </p:txBody>
      </p:sp>
      <p:sp>
        <p:nvSpPr>
          <p:cNvPr id="38" name="37 Rectángulo"/>
          <p:cNvSpPr/>
          <p:nvPr/>
        </p:nvSpPr>
        <p:spPr>
          <a:xfrm>
            <a:off x="7208103" y="5441990"/>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39" name="38 Rectángulo"/>
          <p:cNvSpPr/>
          <p:nvPr/>
        </p:nvSpPr>
        <p:spPr>
          <a:xfrm>
            <a:off x="7700851" y="5442897"/>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0" name="39 Rectángulo"/>
          <p:cNvSpPr/>
          <p:nvPr/>
        </p:nvSpPr>
        <p:spPr>
          <a:xfrm>
            <a:off x="8244159" y="5442897"/>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endParaRPr lang="es-AR" sz="600" dirty="0"/>
          </a:p>
        </p:txBody>
      </p:sp>
      <p:sp>
        <p:nvSpPr>
          <p:cNvPr id="41" name="40 Rectángulo"/>
          <p:cNvSpPr/>
          <p:nvPr/>
        </p:nvSpPr>
        <p:spPr>
          <a:xfrm>
            <a:off x="660269" y="3553128"/>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2" name="41 Rectángulo"/>
          <p:cNvSpPr/>
          <p:nvPr/>
        </p:nvSpPr>
        <p:spPr>
          <a:xfrm>
            <a:off x="1215521" y="3553128"/>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43" name="42 Rectángulo"/>
          <p:cNvSpPr/>
          <p:nvPr/>
        </p:nvSpPr>
        <p:spPr>
          <a:xfrm>
            <a:off x="3014426" y="3553128"/>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4" name="43 CuadroTexto"/>
          <p:cNvSpPr txBox="1"/>
          <p:nvPr/>
        </p:nvSpPr>
        <p:spPr>
          <a:xfrm>
            <a:off x="72008" y="6165304"/>
            <a:ext cx="8964488" cy="523220"/>
          </a:xfrm>
          <a:prstGeom prst="rect">
            <a:avLst/>
          </a:prstGeom>
          <a:noFill/>
        </p:spPr>
        <p:txBody>
          <a:bodyPr wrap="square" rtlCol="0">
            <a:spAutoFit/>
          </a:bodyPr>
          <a:lstStyle/>
          <a:p>
            <a:r>
              <a:rPr lang="es-MX" sz="1400" b="1" dirty="0" smtClean="0">
                <a:solidFill>
                  <a:schemeClr val="bg1"/>
                </a:solidFill>
              </a:rPr>
              <a:t>El descenso general de la población se expresa en todas las Unidades del país, a excepción de la U5 de Roca, la U16 de Salta y la U19 del Complejo de Ezeiza. </a:t>
            </a:r>
            <a:endParaRPr lang="es-AR" sz="1400" b="1" dirty="0">
              <a:solidFill>
                <a:schemeClr val="bg1"/>
              </a:solidFill>
            </a:endParaRPr>
          </a:p>
        </p:txBody>
      </p:sp>
      <p:cxnSp>
        <p:nvCxnSpPr>
          <p:cNvPr id="50" name="49 Conector recto de flecha"/>
          <p:cNvCxnSpPr/>
          <p:nvPr/>
        </p:nvCxnSpPr>
        <p:spPr>
          <a:xfrm flipV="1">
            <a:off x="4408934" y="4691236"/>
            <a:ext cx="0" cy="2510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50 Conector recto de flecha"/>
          <p:cNvCxnSpPr/>
          <p:nvPr/>
        </p:nvCxnSpPr>
        <p:spPr>
          <a:xfrm flipV="1">
            <a:off x="2798082" y="4843636"/>
            <a:ext cx="0" cy="2510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51 Conector recto de flecha"/>
          <p:cNvCxnSpPr/>
          <p:nvPr/>
        </p:nvCxnSpPr>
        <p:spPr>
          <a:xfrm flipV="1">
            <a:off x="4693232" y="2996952"/>
            <a:ext cx="0" cy="2510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68390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3752"/>
            <a:ext cx="8229600" cy="1143000"/>
          </a:xfrm>
        </p:spPr>
        <p:txBody>
          <a:bodyPr>
            <a:normAutofit/>
          </a:bodyPr>
          <a:lstStyle/>
          <a:p>
            <a:r>
              <a:rPr lang="es-MX" sz="2800" dirty="0" smtClean="0"/>
              <a:t>Foco en población femenina</a:t>
            </a:r>
            <a:endParaRPr lang="es-AR" sz="2800" dirty="0"/>
          </a:p>
        </p:txBody>
      </p:sp>
      <p:sp>
        <p:nvSpPr>
          <p:cNvPr id="11" name="10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8" name="17 CuadroTexto"/>
          <p:cNvSpPr txBox="1"/>
          <p:nvPr/>
        </p:nvSpPr>
        <p:spPr>
          <a:xfrm>
            <a:off x="343962" y="2276872"/>
            <a:ext cx="3927523" cy="461665"/>
          </a:xfrm>
          <a:prstGeom prst="rect">
            <a:avLst/>
          </a:prstGeom>
          <a:noFill/>
        </p:spPr>
        <p:txBody>
          <a:bodyPr wrap="square" rtlCol="0">
            <a:spAutoFit/>
          </a:bodyPr>
          <a:lstStyle/>
          <a:p>
            <a:pPr algn="ctr"/>
            <a:r>
              <a:rPr lang="es-MX" sz="1200" b="1" spc="-100" dirty="0">
                <a:solidFill>
                  <a:schemeClr val="bg1">
                    <a:lumMod val="50000"/>
                  </a:schemeClr>
                </a:solidFill>
                <a:latin typeface="+mj-lt"/>
                <a:ea typeface="+mj-ea"/>
                <a:cs typeface="+mj-cs"/>
              </a:rPr>
              <a:t>Existe un mayor encarcelamiento de mujeres no condenadas en relación a la población </a:t>
            </a:r>
            <a:r>
              <a:rPr lang="es-MX" sz="1200" b="1" spc="-100" dirty="0" smtClean="0">
                <a:solidFill>
                  <a:schemeClr val="bg1">
                    <a:lumMod val="50000"/>
                  </a:schemeClr>
                </a:solidFill>
                <a:latin typeface="+mj-lt"/>
                <a:ea typeface="+mj-ea"/>
                <a:cs typeface="+mj-cs"/>
              </a:rPr>
              <a:t>general</a:t>
            </a:r>
            <a:r>
              <a:rPr lang="es-MX" sz="1200" spc="-100" dirty="0" smtClean="0">
                <a:solidFill>
                  <a:schemeClr val="bg1">
                    <a:lumMod val="50000"/>
                  </a:schemeClr>
                </a:solidFill>
                <a:latin typeface="+mj-lt"/>
                <a:ea typeface="+mj-ea"/>
                <a:cs typeface="+mj-cs"/>
              </a:rPr>
              <a:t>.</a:t>
            </a:r>
            <a:r>
              <a:rPr lang="es-MX" sz="1200" dirty="0" smtClean="0">
                <a:solidFill>
                  <a:schemeClr val="bg1">
                    <a:lumMod val="50000"/>
                  </a:schemeClr>
                </a:solidFill>
              </a:rPr>
              <a:t>  </a:t>
            </a:r>
            <a:endParaRPr lang="es-AR" sz="1200" dirty="0">
              <a:solidFill>
                <a:schemeClr val="bg1">
                  <a:lumMod val="50000"/>
                </a:schemeClr>
              </a:solidFill>
            </a:endParaRPr>
          </a:p>
        </p:txBody>
      </p:sp>
      <p:graphicFrame>
        <p:nvGraphicFramePr>
          <p:cNvPr id="17" name="11 Marcador de contenido"/>
          <p:cNvGraphicFramePr>
            <a:graphicFrameLocks noGrp="1"/>
          </p:cNvGraphicFramePr>
          <p:nvPr>
            <p:ph idx="1"/>
            <p:extLst>
              <p:ext uri="{D42A27DB-BD31-4B8C-83A1-F6EECF244321}">
                <p14:modId xmlns:p14="http://schemas.microsoft.com/office/powerpoint/2010/main" val="2440206452"/>
              </p:ext>
            </p:extLst>
          </p:nvPr>
        </p:nvGraphicFramePr>
        <p:xfrm>
          <a:off x="4283968" y="2051055"/>
          <a:ext cx="3528392" cy="2114396"/>
        </p:xfrm>
        <a:graphic>
          <a:graphicData uri="http://schemas.openxmlformats.org/drawingml/2006/chart">
            <c:chart xmlns:c="http://schemas.openxmlformats.org/drawingml/2006/chart" xmlns:r="http://schemas.openxmlformats.org/officeDocument/2006/relationships" r:id="rId2"/>
          </a:graphicData>
        </a:graphic>
      </p:graphicFrame>
      <p:sp>
        <p:nvSpPr>
          <p:cNvPr id="26" name="25 CuadroTexto"/>
          <p:cNvSpPr txBox="1"/>
          <p:nvPr/>
        </p:nvSpPr>
        <p:spPr>
          <a:xfrm>
            <a:off x="4644008" y="4077652"/>
            <a:ext cx="1538809" cy="215444"/>
          </a:xfrm>
          <a:prstGeom prst="rect">
            <a:avLst/>
          </a:prstGeom>
          <a:noFill/>
        </p:spPr>
        <p:txBody>
          <a:bodyPr wrap="square" rtlCol="0">
            <a:spAutoFit/>
          </a:bodyPr>
          <a:lstStyle/>
          <a:p>
            <a:r>
              <a:rPr lang="es-MX" sz="800" dirty="0" smtClean="0"/>
              <a:t>Base: 9795 personas</a:t>
            </a:r>
            <a:endParaRPr lang="es-AR" sz="800" dirty="0"/>
          </a:p>
        </p:txBody>
      </p:sp>
      <p:sp>
        <p:nvSpPr>
          <p:cNvPr id="27" name="26 CuadroTexto"/>
          <p:cNvSpPr txBox="1"/>
          <p:nvPr/>
        </p:nvSpPr>
        <p:spPr>
          <a:xfrm>
            <a:off x="6444208" y="4077652"/>
            <a:ext cx="1296144" cy="215444"/>
          </a:xfrm>
          <a:prstGeom prst="rect">
            <a:avLst/>
          </a:prstGeom>
          <a:noFill/>
        </p:spPr>
        <p:txBody>
          <a:bodyPr wrap="square" rtlCol="0">
            <a:spAutoFit/>
          </a:bodyPr>
          <a:lstStyle/>
          <a:p>
            <a:r>
              <a:rPr lang="es-MX" sz="800" dirty="0" smtClean="0"/>
              <a:t>Base: 760 mujeres</a:t>
            </a:r>
            <a:endParaRPr lang="es-AR" sz="800" dirty="0"/>
          </a:p>
        </p:txBody>
      </p:sp>
      <p:sp>
        <p:nvSpPr>
          <p:cNvPr id="29" name="1 Título"/>
          <p:cNvSpPr txBox="1">
            <a:spLocks/>
          </p:cNvSpPr>
          <p:nvPr/>
        </p:nvSpPr>
        <p:spPr>
          <a:xfrm>
            <a:off x="377971" y="3408706"/>
            <a:ext cx="3859504" cy="776668"/>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s-MX" sz="1200" b="1" dirty="0" smtClean="0">
                <a:solidFill>
                  <a:schemeClr val="bg1">
                    <a:lumMod val="50000"/>
                  </a:schemeClr>
                </a:solidFill>
              </a:rPr>
              <a:t>Se registran 26 mujeres embarazadas y 39 mujeres que viven con sus hijos en los diferentes penales federales.  </a:t>
            </a:r>
            <a:endParaRPr lang="es-AR" sz="1200" dirty="0">
              <a:solidFill>
                <a:schemeClr val="bg1">
                  <a:lumMod val="50000"/>
                </a:schemeClr>
              </a:solidFill>
            </a:endParaRPr>
          </a:p>
        </p:txBody>
      </p:sp>
      <p:pic>
        <p:nvPicPr>
          <p:cNvPr id="1030" name="Picture 6" descr="http://us.123rf.com/450wm/rclassenlayouts/rclassenlayouts1209/rclassenlayouts120900187/16345658-establecer-icono-simbolo-signo-silla-de-ruedas-portatil-embarazada-muleta-ciego-acceso-para-discapac.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8502" t="61538" r="6840" b="3082"/>
          <a:stretch/>
        </p:blipFill>
        <p:spPr bwMode="auto">
          <a:xfrm>
            <a:off x="179512" y="3526475"/>
            <a:ext cx="306148" cy="439266"/>
          </a:xfrm>
          <a:prstGeom prst="rect">
            <a:avLst/>
          </a:prstGeom>
          <a:noFill/>
          <a:extLst>
            <a:ext uri="{909E8E84-426E-40DD-AFC4-6F175D3DCCD1}">
              <a14:hiddenFill xmlns:a14="http://schemas.microsoft.com/office/drawing/2010/main">
                <a:solidFill>
                  <a:srgbClr val="FFFFFF"/>
                </a:solidFill>
              </a14:hiddenFill>
            </a:ext>
          </a:extLst>
        </p:spPr>
      </p:pic>
      <p:sp>
        <p:nvSpPr>
          <p:cNvPr id="30" name="1 Título"/>
          <p:cNvSpPr txBox="1">
            <a:spLocks/>
          </p:cNvSpPr>
          <p:nvPr/>
        </p:nvSpPr>
        <p:spPr>
          <a:xfrm>
            <a:off x="264568" y="2882601"/>
            <a:ext cx="4086310" cy="43166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s-MX" sz="1200" b="1" dirty="0" smtClean="0">
                <a:solidFill>
                  <a:schemeClr val="accent3"/>
                </a:solidFill>
              </a:rPr>
              <a:t>El 3,5 % de las mujeres presas tienen entre 18 y 21 años, conformando el colectivo de  jóvenes adultas.</a:t>
            </a:r>
            <a:endParaRPr lang="es-AR" sz="1200" b="1" dirty="0">
              <a:solidFill>
                <a:schemeClr val="accent3"/>
              </a:solidFill>
            </a:endParaRPr>
          </a:p>
        </p:txBody>
      </p:sp>
      <p:sp>
        <p:nvSpPr>
          <p:cNvPr id="23" name="1 Título"/>
          <p:cNvSpPr txBox="1">
            <a:spLocks/>
          </p:cNvSpPr>
          <p:nvPr/>
        </p:nvSpPr>
        <p:spPr>
          <a:xfrm>
            <a:off x="543980" y="1197140"/>
            <a:ext cx="7844444" cy="43166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600" dirty="0" smtClean="0">
                <a:solidFill>
                  <a:schemeClr val="bg1">
                    <a:lumMod val="50000"/>
                  </a:schemeClr>
                </a:solidFill>
              </a:rPr>
              <a:t>Según los partes semanales del SPF, al 31 de diciembre de 2013 son 760 las mujeres alojadas en sus unidades penales, 44 menos que en el mes anterior  cuando se registraban 804, esto implica un descenso del 5,5%.  </a:t>
            </a:r>
            <a:endParaRPr lang="es-AR" sz="1600" dirty="0">
              <a:solidFill>
                <a:schemeClr val="bg1">
                  <a:lumMod val="50000"/>
                </a:schemeClr>
              </a:solidFill>
            </a:endParaRPr>
          </a:p>
        </p:txBody>
      </p:sp>
      <p:sp>
        <p:nvSpPr>
          <p:cNvPr id="20" name="19 CuadroTexto"/>
          <p:cNvSpPr txBox="1"/>
          <p:nvPr/>
        </p:nvSpPr>
        <p:spPr>
          <a:xfrm>
            <a:off x="179512" y="6165304"/>
            <a:ext cx="8640960" cy="646331"/>
          </a:xfrm>
          <a:prstGeom prst="rect">
            <a:avLst/>
          </a:prstGeom>
          <a:noFill/>
        </p:spPr>
        <p:txBody>
          <a:bodyPr wrap="square" rtlCol="0">
            <a:spAutoFit/>
          </a:bodyPr>
          <a:lstStyle/>
          <a:p>
            <a:r>
              <a:rPr lang="es-MX" dirty="0" smtClean="0">
                <a:solidFill>
                  <a:schemeClr val="bg1"/>
                </a:solidFill>
              </a:rPr>
              <a:t>El Complejo IV </a:t>
            </a:r>
            <a:r>
              <a:rPr lang="es-MX" dirty="0" smtClean="0">
                <a:solidFill>
                  <a:schemeClr val="bg1"/>
                </a:solidFill>
              </a:rPr>
              <a:t>(Ezeiza-mujeres) aloja </a:t>
            </a:r>
            <a:r>
              <a:rPr lang="es-MX" dirty="0" smtClean="0">
                <a:solidFill>
                  <a:schemeClr val="bg1"/>
                </a:solidFill>
              </a:rPr>
              <a:t>a la mitad de las mujeres detenidas en el sistema </a:t>
            </a:r>
            <a:r>
              <a:rPr lang="es-MX" dirty="0" smtClean="0">
                <a:solidFill>
                  <a:schemeClr val="bg1"/>
                </a:solidFill>
              </a:rPr>
              <a:t>penitenciario federal</a:t>
            </a:r>
            <a:r>
              <a:rPr lang="es-MX" dirty="0" smtClean="0">
                <a:solidFill>
                  <a:schemeClr val="bg1"/>
                </a:solidFill>
              </a:rPr>
              <a:t>. </a:t>
            </a:r>
            <a:endParaRPr lang="es-AR" dirty="0">
              <a:solidFill>
                <a:schemeClr val="bg1"/>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3194550679"/>
              </p:ext>
            </p:extLst>
          </p:nvPr>
        </p:nvGraphicFramePr>
        <p:xfrm>
          <a:off x="642466" y="4581128"/>
          <a:ext cx="7416823" cy="1152128"/>
        </p:xfrm>
        <a:graphic>
          <a:graphicData uri="http://schemas.openxmlformats.org/drawingml/2006/table">
            <a:tbl>
              <a:tblPr>
                <a:tableStyleId>{9DCAF9ED-07DC-4A11-8D7F-57B35C25682E}</a:tableStyleId>
              </a:tblPr>
              <a:tblGrid>
                <a:gridCol w="2577553"/>
                <a:gridCol w="847925"/>
                <a:gridCol w="683083"/>
                <a:gridCol w="802976"/>
                <a:gridCol w="770858"/>
                <a:gridCol w="867214"/>
                <a:gridCol w="867214"/>
              </a:tblGrid>
              <a:tr h="306859">
                <a:tc gridSpan="6">
                  <a:txBody>
                    <a:bodyPr/>
                    <a:lstStyle/>
                    <a:p>
                      <a:pPr algn="ctr" fontAlgn="ctr"/>
                      <a:r>
                        <a:rPr lang="es-MX" sz="1000" b="1" i="0" u="none" strike="noStrike" dirty="0" smtClean="0">
                          <a:effectLst/>
                          <a:latin typeface="Arial"/>
                        </a:rPr>
                        <a:t>Distribución de las mujeres en las</a:t>
                      </a:r>
                      <a:r>
                        <a:rPr lang="es-MX" sz="1000" b="1" i="0" u="none" strike="noStrike" baseline="0" dirty="0" smtClean="0">
                          <a:effectLst/>
                          <a:latin typeface="Arial"/>
                        </a:rPr>
                        <a:t> distintas unidades</a:t>
                      </a:r>
                      <a:endParaRPr lang="es-AR" sz="1000" b="1" i="0" u="none" strike="noStrike" dirty="0">
                        <a:effectLst/>
                        <a:latin typeface="Arial"/>
                      </a:endParaRPr>
                    </a:p>
                  </a:txBody>
                  <a:tcPr marL="9525" marR="9525" marT="9525" marB="0" anchor="ctr"/>
                </a:tc>
                <a:tc hMerge="1">
                  <a:txBody>
                    <a:bodyPr/>
                    <a:lstStyle/>
                    <a:p>
                      <a:pPr algn="ctr" fontAlgn="ctr"/>
                      <a:endParaRPr lang="es-AR" sz="800" b="1" i="0" u="none" strike="noStrike" dirty="0">
                        <a:effectLst/>
                        <a:latin typeface="Arial"/>
                      </a:endParaRPr>
                    </a:p>
                  </a:txBody>
                  <a:tcPr marL="9525" marR="9525" marT="9525" marB="0" anchor="ctr"/>
                </a:tc>
                <a:tc hMerge="1">
                  <a:txBody>
                    <a:bodyPr/>
                    <a:lstStyle/>
                    <a:p>
                      <a:pPr algn="ctr" fontAlgn="ctr"/>
                      <a:endParaRPr lang="es-AR" sz="1000" b="1" i="0" u="none" strike="noStrike" dirty="0">
                        <a:effectLst/>
                        <a:latin typeface="Arial"/>
                      </a:endParaRPr>
                    </a:p>
                  </a:txBody>
                  <a:tcPr marL="9525" marR="9525" marT="9525" marB="0" anchor="ctr"/>
                </a:tc>
                <a:tc hMerge="1">
                  <a:txBody>
                    <a:bodyPr/>
                    <a:lstStyle/>
                    <a:p>
                      <a:pPr algn="ctr" fontAlgn="ctr"/>
                      <a:endParaRPr lang="da-DK" sz="800" b="1" i="0" u="none" strike="noStrike" dirty="0">
                        <a:effectLst/>
                        <a:latin typeface="Arial"/>
                      </a:endParaRPr>
                    </a:p>
                  </a:txBody>
                  <a:tcPr marL="9525" marR="9525" marT="9525" marB="0" anchor="ctr"/>
                </a:tc>
                <a:tc hMerge="1">
                  <a:txBody>
                    <a:bodyPr/>
                    <a:lstStyle/>
                    <a:p>
                      <a:pPr algn="ctr" fontAlgn="ctr"/>
                      <a:endParaRPr lang="es-AR" sz="1000" b="1" i="0" u="none" strike="noStrike" dirty="0">
                        <a:effectLst/>
                        <a:latin typeface="Arial"/>
                      </a:endParaRPr>
                    </a:p>
                  </a:txBody>
                  <a:tcPr marL="9525" marR="9525" marT="9525" marB="0" anchor="ctr"/>
                </a:tc>
                <a:tc hMerge="1">
                  <a:txBody>
                    <a:bodyPr/>
                    <a:lstStyle/>
                    <a:p>
                      <a:pPr algn="ctr" fontAlgn="ctr"/>
                      <a:endParaRPr lang="es-AR" sz="1000" b="1" i="0" u="none" strike="noStrike" dirty="0">
                        <a:effectLst/>
                        <a:latin typeface="Arial"/>
                      </a:endParaRPr>
                    </a:p>
                  </a:txBody>
                  <a:tcPr marL="9525" marR="9525" marT="9525" marB="0" anchor="ctr"/>
                </a:tc>
                <a:tc>
                  <a:txBody>
                    <a:bodyPr/>
                    <a:lstStyle/>
                    <a:p>
                      <a:pPr algn="ctr" fontAlgn="ctr"/>
                      <a:r>
                        <a:rPr lang="es-MX" sz="1000" b="1" i="0" u="none" strike="noStrike" dirty="0" smtClean="0">
                          <a:effectLst/>
                          <a:latin typeface="Arial"/>
                        </a:rPr>
                        <a:t>TOTAL</a:t>
                      </a:r>
                      <a:endParaRPr lang="es-AR" sz="1000" b="1" i="0" u="none" strike="noStrike" dirty="0">
                        <a:effectLst/>
                        <a:latin typeface="Arial"/>
                      </a:endParaRPr>
                    </a:p>
                  </a:txBody>
                  <a:tcPr marL="9525" marR="9525" marT="9525" marB="0" anchor="ctr"/>
                </a:tc>
              </a:tr>
              <a:tr h="306859">
                <a:tc>
                  <a:txBody>
                    <a:bodyPr/>
                    <a:lstStyle/>
                    <a:p>
                      <a:pPr algn="ctr" fontAlgn="ctr"/>
                      <a:r>
                        <a:rPr lang="es-AR" sz="1000" u="none" strike="noStrike" dirty="0" smtClean="0">
                          <a:effectLst/>
                        </a:rPr>
                        <a:t>Unidades</a:t>
                      </a:r>
                      <a:endParaRPr lang="es-AR" sz="1000" b="1" i="0" u="none" strike="noStrike" dirty="0">
                        <a:effectLst/>
                        <a:latin typeface="Arial"/>
                      </a:endParaRPr>
                    </a:p>
                  </a:txBody>
                  <a:tcPr marL="9525" marR="9525" marT="9525" marB="0" anchor="ctr"/>
                </a:tc>
                <a:tc>
                  <a:txBody>
                    <a:bodyPr/>
                    <a:lstStyle/>
                    <a:p>
                      <a:pPr algn="ctr" fontAlgn="ctr"/>
                      <a:r>
                        <a:rPr lang="es-AR" sz="700" u="none" strike="noStrike" dirty="0">
                          <a:effectLst/>
                        </a:rPr>
                        <a:t>INST. FED. DE MUJERES CPF  III</a:t>
                      </a:r>
                      <a:endParaRPr lang="es-AR" sz="700" b="1" i="0" u="none" strike="noStrike" dirty="0">
                        <a:effectLst/>
                        <a:latin typeface="Arial"/>
                      </a:endParaRPr>
                    </a:p>
                  </a:txBody>
                  <a:tcPr marL="9525" marR="9525" marT="9525" marB="0" anchor="ctr"/>
                </a:tc>
                <a:tc>
                  <a:txBody>
                    <a:bodyPr/>
                    <a:lstStyle/>
                    <a:p>
                      <a:pPr algn="ctr" fontAlgn="ctr"/>
                      <a:r>
                        <a:rPr lang="es-AR" sz="900" u="none" strike="noStrike" dirty="0">
                          <a:effectLst/>
                        </a:rPr>
                        <a:t>C.P.F. IV</a:t>
                      </a:r>
                      <a:endParaRPr lang="es-AR" sz="900" b="1" i="0" u="none" strike="noStrike" dirty="0">
                        <a:effectLst/>
                        <a:latin typeface="Arial"/>
                      </a:endParaRPr>
                    </a:p>
                  </a:txBody>
                  <a:tcPr marL="9525" marR="9525" marT="9525" marB="0" anchor="ctr"/>
                </a:tc>
                <a:tc>
                  <a:txBody>
                    <a:bodyPr/>
                    <a:lstStyle/>
                    <a:p>
                      <a:pPr algn="ctr" fontAlgn="ctr"/>
                      <a:r>
                        <a:rPr lang="da-DK" sz="700" u="none" strike="noStrike" dirty="0">
                          <a:effectLst/>
                        </a:rPr>
                        <a:t>S.P.M. (MOD. VI - CPF IV)</a:t>
                      </a:r>
                      <a:endParaRPr lang="da-DK" sz="700" b="1" i="0" u="none" strike="noStrike" dirty="0">
                        <a:effectLst/>
                        <a:latin typeface="Arial"/>
                      </a:endParaRPr>
                    </a:p>
                  </a:txBody>
                  <a:tcPr marL="9525" marR="9525" marT="9525" marB="0" anchor="ctr"/>
                </a:tc>
                <a:tc>
                  <a:txBody>
                    <a:bodyPr/>
                    <a:lstStyle/>
                    <a:p>
                      <a:pPr algn="ctr" fontAlgn="ctr"/>
                      <a:r>
                        <a:rPr lang="es-AR" sz="900" u="none" strike="noStrike" dirty="0">
                          <a:effectLst/>
                        </a:rPr>
                        <a:t>U.13</a:t>
                      </a:r>
                      <a:endParaRPr lang="es-AR" sz="900" b="1" i="0" u="none" strike="noStrike" dirty="0">
                        <a:effectLst/>
                        <a:latin typeface="Arial"/>
                      </a:endParaRPr>
                    </a:p>
                  </a:txBody>
                  <a:tcPr marL="9525" marR="9525" marT="9525" marB="0" anchor="ctr"/>
                </a:tc>
                <a:tc>
                  <a:txBody>
                    <a:bodyPr/>
                    <a:lstStyle/>
                    <a:p>
                      <a:pPr algn="ctr" fontAlgn="ctr"/>
                      <a:r>
                        <a:rPr lang="es-AR" sz="900" u="none" strike="noStrike" dirty="0">
                          <a:effectLst/>
                        </a:rPr>
                        <a:t>U.31</a:t>
                      </a:r>
                      <a:endParaRPr lang="es-AR" sz="900" b="1" i="0" u="none" strike="noStrike" dirty="0">
                        <a:effectLst/>
                        <a:latin typeface="Arial"/>
                      </a:endParaRPr>
                    </a:p>
                  </a:txBody>
                  <a:tcPr marL="9525" marR="9525" marT="9525" marB="0" anchor="ctr"/>
                </a:tc>
                <a:tc rowSpan="2">
                  <a:txBody>
                    <a:bodyPr/>
                    <a:lstStyle/>
                    <a:p>
                      <a:pPr algn="ctr" fontAlgn="ctr"/>
                      <a:r>
                        <a:rPr lang="es-MX" sz="1000" b="1" i="0" u="none" strike="noStrike" dirty="0" smtClean="0">
                          <a:effectLst/>
                          <a:latin typeface="Arial"/>
                        </a:rPr>
                        <a:t>760</a:t>
                      </a:r>
                      <a:endParaRPr lang="es-AR" sz="1000" b="1" i="0" u="none" strike="noStrike" dirty="0">
                        <a:effectLst/>
                        <a:latin typeface="Arial"/>
                      </a:endParaRPr>
                    </a:p>
                  </a:txBody>
                  <a:tcPr marL="9525" marR="9525" marT="9525" marB="0" anchor="ctr"/>
                </a:tc>
              </a:tr>
              <a:tr h="269205">
                <a:tc>
                  <a:txBody>
                    <a:bodyPr/>
                    <a:lstStyle/>
                    <a:p>
                      <a:pPr algn="ctr" fontAlgn="ctr"/>
                      <a:r>
                        <a:rPr lang="es-AR" sz="1000" u="none" strike="noStrike" dirty="0">
                          <a:effectLst/>
                        </a:rPr>
                        <a:t> </a:t>
                      </a:r>
                      <a:r>
                        <a:rPr lang="es-AR" sz="1000" u="none" strike="noStrike" dirty="0" smtClean="0">
                          <a:effectLst/>
                        </a:rPr>
                        <a:t>Cantidad de mujeres alojadas</a:t>
                      </a:r>
                      <a:endParaRPr lang="es-AR" sz="1000" b="1" i="0" u="none" strike="noStrike" dirty="0">
                        <a:effectLst/>
                        <a:latin typeface="Arial"/>
                      </a:endParaRPr>
                    </a:p>
                  </a:txBody>
                  <a:tcPr marL="9525" marR="9525" marT="9525" marB="0" anchor="ctr"/>
                </a:tc>
                <a:tc>
                  <a:txBody>
                    <a:bodyPr/>
                    <a:lstStyle/>
                    <a:p>
                      <a:pPr algn="ctr" fontAlgn="ctr"/>
                      <a:r>
                        <a:rPr lang="es-AR" sz="1000" u="none" strike="noStrike">
                          <a:effectLst/>
                        </a:rPr>
                        <a:t>183</a:t>
                      </a:r>
                      <a:endParaRPr lang="es-AR" sz="1000" b="1" i="0" u="none" strike="noStrike">
                        <a:effectLst/>
                        <a:latin typeface="Arial"/>
                      </a:endParaRPr>
                    </a:p>
                  </a:txBody>
                  <a:tcPr marL="9525" marR="9525" marT="9525" marB="0" anchor="ctr"/>
                </a:tc>
                <a:tc>
                  <a:txBody>
                    <a:bodyPr/>
                    <a:lstStyle/>
                    <a:p>
                      <a:pPr algn="ctr" fontAlgn="ctr"/>
                      <a:r>
                        <a:rPr lang="es-AR" sz="1000" u="none" strike="noStrike" dirty="0">
                          <a:effectLst/>
                        </a:rPr>
                        <a:t>410</a:t>
                      </a:r>
                      <a:endParaRPr lang="es-AR" sz="1000" b="1" i="0" u="none" strike="noStrike" dirty="0">
                        <a:effectLst/>
                        <a:latin typeface="Arial"/>
                      </a:endParaRPr>
                    </a:p>
                  </a:txBody>
                  <a:tcPr marL="9525" marR="9525" marT="9525" marB="0" anchor="ctr"/>
                </a:tc>
                <a:tc>
                  <a:txBody>
                    <a:bodyPr/>
                    <a:lstStyle/>
                    <a:p>
                      <a:pPr algn="ctr" fontAlgn="ctr"/>
                      <a:r>
                        <a:rPr lang="es-AR" sz="1000" u="none" strike="noStrike">
                          <a:effectLst/>
                        </a:rPr>
                        <a:t>0</a:t>
                      </a:r>
                      <a:endParaRPr lang="es-AR" sz="1000" b="1" i="0" u="none" strike="noStrike">
                        <a:effectLst/>
                        <a:latin typeface="Arial"/>
                      </a:endParaRPr>
                    </a:p>
                  </a:txBody>
                  <a:tcPr marL="9525" marR="9525" marT="9525" marB="0" anchor="ctr"/>
                </a:tc>
                <a:tc>
                  <a:txBody>
                    <a:bodyPr/>
                    <a:lstStyle/>
                    <a:p>
                      <a:pPr algn="ctr" fontAlgn="ctr"/>
                      <a:r>
                        <a:rPr lang="es-AR" sz="1000" u="none" strike="noStrike" dirty="0">
                          <a:effectLst/>
                        </a:rPr>
                        <a:t>31</a:t>
                      </a:r>
                      <a:endParaRPr lang="es-AR" sz="1000" b="1" i="0" u="none" strike="noStrike" dirty="0">
                        <a:effectLst/>
                        <a:latin typeface="Arial"/>
                      </a:endParaRPr>
                    </a:p>
                  </a:txBody>
                  <a:tcPr marL="9525" marR="9525" marT="9525" marB="0" anchor="ctr"/>
                </a:tc>
                <a:tc>
                  <a:txBody>
                    <a:bodyPr/>
                    <a:lstStyle/>
                    <a:p>
                      <a:pPr algn="ctr" fontAlgn="ctr"/>
                      <a:r>
                        <a:rPr lang="es-AR" sz="1000" u="none" strike="noStrike" dirty="0">
                          <a:effectLst/>
                        </a:rPr>
                        <a:t>136</a:t>
                      </a:r>
                      <a:endParaRPr lang="es-AR" sz="1000" b="1" i="0" u="none" strike="noStrike" dirty="0">
                        <a:effectLst/>
                        <a:latin typeface="Arial"/>
                      </a:endParaRPr>
                    </a:p>
                  </a:txBody>
                  <a:tcPr marL="9525" marR="9525" marT="9525" marB="0" anchor="ctr"/>
                </a:tc>
                <a:tc vMerge="1">
                  <a:txBody>
                    <a:bodyPr/>
                    <a:lstStyle/>
                    <a:p>
                      <a:pPr algn="ctr" fontAlgn="ctr"/>
                      <a:endParaRPr lang="es-AR" sz="1000" b="1" i="0" u="none" strike="noStrike" dirty="0">
                        <a:effectLst/>
                        <a:latin typeface="Arial"/>
                      </a:endParaRPr>
                    </a:p>
                  </a:txBody>
                  <a:tcPr marL="9525" marR="9525" marT="9525" marB="0" anchor="ctr"/>
                </a:tc>
              </a:tr>
              <a:tr h="269205">
                <a:tc>
                  <a:txBody>
                    <a:bodyPr/>
                    <a:lstStyle/>
                    <a:p>
                      <a:pPr algn="ctr" fontAlgn="ctr"/>
                      <a:r>
                        <a:rPr lang="es-MX" sz="1000" b="1" i="0" u="none" strike="noStrike" dirty="0" smtClean="0">
                          <a:effectLst/>
                          <a:latin typeface="Arial"/>
                        </a:rPr>
                        <a:t>Porcentaje</a:t>
                      </a:r>
                      <a:endParaRPr lang="es-AR" sz="1000" b="1" i="0" u="none" strike="noStrike" dirty="0">
                        <a:effectLst/>
                        <a:latin typeface="Arial"/>
                      </a:endParaRPr>
                    </a:p>
                  </a:txBody>
                  <a:tcPr marL="9525" marR="9525" marT="9525" marB="0" anchor="ctr"/>
                </a:tc>
                <a:tc>
                  <a:txBody>
                    <a:bodyPr/>
                    <a:lstStyle/>
                    <a:p>
                      <a:pPr algn="ctr" fontAlgn="b"/>
                      <a:r>
                        <a:rPr lang="es-AR" sz="1000" b="1" i="0" u="none" strike="noStrike" dirty="0" smtClean="0">
                          <a:effectLst/>
                          <a:latin typeface="Arial"/>
                        </a:rPr>
                        <a:t>24%</a:t>
                      </a:r>
                      <a:endParaRPr lang="es-AR" sz="1000" b="1" i="0" u="none" strike="noStrike" dirty="0">
                        <a:effectLst/>
                        <a:latin typeface="Arial"/>
                      </a:endParaRPr>
                    </a:p>
                  </a:txBody>
                  <a:tcPr marL="9525" marR="9525" marT="9525" marB="0" anchor="ctr"/>
                </a:tc>
                <a:tc>
                  <a:txBody>
                    <a:bodyPr/>
                    <a:lstStyle/>
                    <a:p>
                      <a:pPr algn="ctr" fontAlgn="b"/>
                      <a:r>
                        <a:rPr lang="es-AR" sz="1000" b="1" i="0" u="none" strike="noStrike" dirty="0" smtClean="0">
                          <a:effectLst/>
                          <a:latin typeface="Arial"/>
                        </a:rPr>
                        <a:t>54%</a:t>
                      </a:r>
                      <a:endParaRPr lang="es-AR" sz="1000" b="1" i="0" u="none" strike="noStrike" dirty="0">
                        <a:effectLst/>
                        <a:latin typeface="Arial"/>
                      </a:endParaRPr>
                    </a:p>
                  </a:txBody>
                  <a:tcPr marL="9525" marR="9525" marT="9525" marB="0" anchor="ctr"/>
                </a:tc>
                <a:tc>
                  <a:txBody>
                    <a:bodyPr/>
                    <a:lstStyle/>
                    <a:p>
                      <a:pPr algn="ctr" fontAlgn="b"/>
                      <a:r>
                        <a:rPr lang="es-MX" sz="1000" b="1" i="0" u="none" strike="noStrike" dirty="0" smtClean="0">
                          <a:effectLst/>
                          <a:latin typeface="Arial"/>
                        </a:rPr>
                        <a:t>-</a:t>
                      </a:r>
                      <a:endParaRPr lang="es-AR" sz="1000" b="1" i="0" u="none" strike="noStrike" dirty="0">
                        <a:effectLst/>
                        <a:latin typeface="Arial"/>
                      </a:endParaRPr>
                    </a:p>
                  </a:txBody>
                  <a:tcPr marL="9525" marR="9525" marT="9525" marB="0" anchor="ctr"/>
                </a:tc>
                <a:tc>
                  <a:txBody>
                    <a:bodyPr/>
                    <a:lstStyle/>
                    <a:p>
                      <a:pPr algn="ctr" fontAlgn="b"/>
                      <a:r>
                        <a:rPr lang="es-AR" sz="1000" b="1" i="0" u="none" strike="noStrike" dirty="0" smtClean="0">
                          <a:effectLst/>
                          <a:latin typeface="Arial"/>
                        </a:rPr>
                        <a:t>4%</a:t>
                      </a:r>
                      <a:endParaRPr lang="es-AR" sz="1000" b="1" i="0" u="none" strike="noStrike" dirty="0">
                        <a:effectLst/>
                        <a:latin typeface="Arial"/>
                      </a:endParaRPr>
                    </a:p>
                  </a:txBody>
                  <a:tcPr marL="9525" marR="9525" marT="9525" marB="0" anchor="ctr"/>
                </a:tc>
                <a:tc>
                  <a:txBody>
                    <a:bodyPr/>
                    <a:lstStyle/>
                    <a:p>
                      <a:pPr algn="ctr" fontAlgn="b"/>
                      <a:r>
                        <a:rPr lang="es-AR" sz="1000" b="1" i="0" u="none" strike="noStrike" dirty="0" smtClean="0">
                          <a:effectLst/>
                          <a:latin typeface="Arial"/>
                        </a:rPr>
                        <a:t>18%</a:t>
                      </a:r>
                      <a:endParaRPr lang="es-AR" sz="1000" b="1" i="0" u="none" strike="noStrike" dirty="0">
                        <a:effectLst/>
                        <a:latin typeface="Arial"/>
                      </a:endParaRPr>
                    </a:p>
                  </a:txBody>
                  <a:tcPr marL="9525" marR="9525" marT="9525" marB="0" anchor="ctr"/>
                </a:tc>
                <a:tc>
                  <a:txBody>
                    <a:bodyPr/>
                    <a:lstStyle/>
                    <a:p>
                      <a:pPr algn="ctr" fontAlgn="b"/>
                      <a:r>
                        <a:rPr lang="es-MX" sz="1000" b="1" i="0" u="none" strike="noStrike" dirty="0" smtClean="0">
                          <a:effectLst/>
                          <a:latin typeface="Arial"/>
                        </a:rPr>
                        <a:t>100%</a:t>
                      </a:r>
                      <a:endParaRPr lang="es-AR" sz="1000" b="1" i="0" u="none" strike="noStrike" dirty="0">
                        <a:effectLst/>
                        <a:latin typeface="Arial"/>
                      </a:endParaRPr>
                    </a:p>
                  </a:txBody>
                  <a:tcPr marL="9525" marR="9525" marT="9525" marB="0" anchor="ctr"/>
                </a:tc>
              </a:tr>
            </a:tbl>
          </a:graphicData>
        </a:graphic>
      </p:graphicFrame>
    </p:spTree>
    <p:extLst>
      <p:ext uri="{BB962C8B-B14F-4D97-AF65-F5344CB8AC3E}">
        <p14:creationId xmlns:p14="http://schemas.microsoft.com/office/powerpoint/2010/main" val="39059726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35 Gráfico"/>
          <p:cNvGraphicFramePr/>
          <p:nvPr>
            <p:extLst>
              <p:ext uri="{D42A27DB-BD31-4B8C-83A1-F6EECF244321}">
                <p14:modId xmlns:p14="http://schemas.microsoft.com/office/powerpoint/2010/main" val="1667282934"/>
              </p:ext>
            </p:extLst>
          </p:nvPr>
        </p:nvGraphicFramePr>
        <p:xfrm>
          <a:off x="-25896" y="1579108"/>
          <a:ext cx="3552056" cy="3112120"/>
        </p:xfrm>
        <a:graphic>
          <a:graphicData uri="http://schemas.openxmlformats.org/drawingml/2006/chart">
            <c:chart xmlns:c="http://schemas.openxmlformats.org/drawingml/2006/chart" xmlns:r="http://schemas.openxmlformats.org/officeDocument/2006/relationships" r:id="rId2"/>
          </a:graphicData>
        </a:graphic>
      </p:graphicFrame>
      <p:sp>
        <p:nvSpPr>
          <p:cNvPr id="11" name="10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3" name="1 Título"/>
          <p:cNvSpPr txBox="1">
            <a:spLocks/>
          </p:cNvSpPr>
          <p:nvPr/>
        </p:nvSpPr>
        <p:spPr>
          <a:xfrm>
            <a:off x="443205" y="764704"/>
            <a:ext cx="8445801" cy="100811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800" dirty="0" smtClean="0">
                <a:solidFill>
                  <a:schemeClr val="bg1">
                    <a:lumMod val="50000"/>
                  </a:schemeClr>
                </a:solidFill>
              </a:rPr>
              <a:t>La población de jóvenes adultos (18 a 21 años) es en diciembre de 2013 de 419 personas. </a:t>
            </a:r>
          </a:p>
          <a:p>
            <a:r>
              <a:rPr lang="es-MX" sz="1600" dirty="0" smtClean="0">
                <a:solidFill>
                  <a:schemeClr val="bg1">
                    <a:lumMod val="50000"/>
                  </a:schemeClr>
                </a:solidFill>
              </a:rPr>
              <a:t>Respecto de noviembre se observa un descenso del 5%, ya que a esa fecha se registraban 442 jóvenes detenidos. </a:t>
            </a:r>
          </a:p>
        </p:txBody>
      </p:sp>
      <p:graphicFrame>
        <p:nvGraphicFramePr>
          <p:cNvPr id="5" name="4 Gráfico"/>
          <p:cNvGraphicFramePr/>
          <p:nvPr>
            <p:extLst>
              <p:ext uri="{D42A27DB-BD31-4B8C-83A1-F6EECF244321}">
                <p14:modId xmlns:p14="http://schemas.microsoft.com/office/powerpoint/2010/main" val="284802945"/>
              </p:ext>
            </p:extLst>
          </p:nvPr>
        </p:nvGraphicFramePr>
        <p:xfrm>
          <a:off x="5304134" y="1579108"/>
          <a:ext cx="3552056" cy="3112120"/>
        </p:xfrm>
        <a:graphic>
          <a:graphicData uri="http://schemas.openxmlformats.org/drawingml/2006/chart">
            <c:chart xmlns:c="http://schemas.openxmlformats.org/drawingml/2006/chart" xmlns:r="http://schemas.openxmlformats.org/officeDocument/2006/relationships" r:id="rId3"/>
          </a:graphicData>
        </a:graphic>
      </p:graphicFrame>
      <p:sp>
        <p:nvSpPr>
          <p:cNvPr id="25" name="24 CuadroTexto"/>
          <p:cNvSpPr txBox="1"/>
          <p:nvPr/>
        </p:nvSpPr>
        <p:spPr>
          <a:xfrm>
            <a:off x="515214" y="1844824"/>
            <a:ext cx="1824538" cy="261610"/>
          </a:xfrm>
          <a:prstGeom prst="rect">
            <a:avLst/>
          </a:prstGeom>
          <a:noFill/>
        </p:spPr>
        <p:txBody>
          <a:bodyPr wrap="none" rtlCol="0">
            <a:spAutoFit/>
          </a:bodyPr>
          <a:lstStyle/>
          <a:p>
            <a:pPr algn="ctr"/>
            <a:r>
              <a:rPr lang="es-MX" sz="1100" dirty="0"/>
              <a:t>Distribución según género</a:t>
            </a:r>
            <a:endParaRPr lang="es-AR" sz="1100" dirty="0"/>
          </a:p>
        </p:txBody>
      </p:sp>
      <p:sp>
        <p:nvSpPr>
          <p:cNvPr id="31" name="30 CuadroTexto"/>
          <p:cNvSpPr txBox="1"/>
          <p:nvPr/>
        </p:nvSpPr>
        <p:spPr>
          <a:xfrm>
            <a:off x="6313487" y="4077072"/>
            <a:ext cx="1236236" cy="200055"/>
          </a:xfrm>
          <a:prstGeom prst="rect">
            <a:avLst/>
          </a:prstGeom>
          <a:noFill/>
        </p:spPr>
        <p:txBody>
          <a:bodyPr wrap="none" rtlCol="0">
            <a:spAutoFit/>
          </a:bodyPr>
          <a:lstStyle/>
          <a:p>
            <a:r>
              <a:rPr lang="es-MX" sz="700" dirty="0" smtClean="0"/>
              <a:t>Base: 419 jóvenes adultos</a:t>
            </a:r>
            <a:endParaRPr lang="es-AR" sz="700" dirty="0"/>
          </a:p>
        </p:txBody>
      </p:sp>
      <p:sp>
        <p:nvSpPr>
          <p:cNvPr id="39" name="38 CuadroTexto"/>
          <p:cNvSpPr txBox="1"/>
          <p:nvPr/>
        </p:nvSpPr>
        <p:spPr>
          <a:xfrm>
            <a:off x="905711" y="4077072"/>
            <a:ext cx="1236236" cy="200055"/>
          </a:xfrm>
          <a:prstGeom prst="rect">
            <a:avLst/>
          </a:prstGeom>
          <a:noFill/>
        </p:spPr>
        <p:txBody>
          <a:bodyPr wrap="none" rtlCol="0">
            <a:spAutoFit/>
          </a:bodyPr>
          <a:lstStyle/>
          <a:p>
            <a:r>
              <a:rPr lang="es-MX" sz="700" dirty="0" smtClean="0"/>
              <a:t>Base: 419 jóvenes adultos</a:t>
            </a:r>
            <a:endParaRPr lang="es-AR" sz="700" dirty="0"/>
          </a:p>
        </p:txBody>
      </p:sp>
      <p:sp>
        <p:nvSpPr>
          <p:cNvPr id="41" name="40 CuadroTexto"/>
          <p:cNvSpPr txBox="1"/>
          <p:nvPr/>
        </p:nvSpPr>
        <p:spPr>
          <a:xfrm>
            <a:off x="5679536" y="1844824"/>
            <a:ext cx="2420856" cy="261610"/>
          </a:xfrm>
          <a:prstGeom prst="rect">
            <a:avLst/>
          </a:prstGeom>
          <a:noFill/>
        </p:spPr>
        <p:txBody>
          <a:bodyPr wrap="none" rtlCol="0">
            <a:spAutoFit/>
          </a:bodyPr>
          <a:lstStyle/>
          <a:p>
            <a:pPr algn="ctr"/>
            <a:r>
              <a:rPr lang="es-MX" sz="1100" dirty="0"/>
              <a:t>Unidades en las que están alojados</a:t>
            </a:r>
            <a:endParaRPr lang="es-AR" sz="1100" dirty="0"/>
          </a:p>
        </p:txBody>
      </p:sp>
      <p:sp>
        <p:nvSpPr>
          <p:cNvPr id="12" name="1 Título"/>
          <p:cNvSpPr>
            <a:spLocks noGrp="1"/>
          </p:cNvSpPr>
          <p:nvPr>
            <p:ph type="title"/>
          </p:nvPr>
        </p:nvSpPr>
        <p:spPr>
          <a:xfrm>
            <a:off x="467544" y="53752"/>
            <a:ext cx="8229600" cy="1143000"/>
          </a:xfrm>
        </p:spPr>
        <p:txBody>
          <a:bodyPr>
            <a:normAutofit/>
          </a:bodyPr>
          <a:lstStyle/>
          <a:p>
            <a:r>
              <a:rPr lang="es-MX" sz="2800" dirty="0" smtClean="0"/>
              <a:t>Foco en jóvenes adultos</a:t>
            </a:r>
            <a:endParaRPr lang="es-AR" sz="2800" dirty="0"/>
          </a:p>
        </p:txBody>
      </p:sp>
      <p:sp>
        <p:nvSpPr>
          <p:cNvPr id="14" name="13 CuadroTexto"/>
          <p:cNvSpPr txBox="1"/>
          <p:nvPr/>
        </p:nvSpPr>
        <p:spPr>
          <a:xfrm>
            <a:off x="3099465" y="3963312"/>
            <a:ext cx="2515433" cy="261610"/>
          </a:xfrm>
          <a:prstGeom prst="rect">
            <a:avLst/>
          </a:prstGeom>
          <a:noFill/>
        </p:spPr>
        <p:txBody>
          <a:bodyPr wrap="none" rtlCol="0">
            <a:spAutoFit/>
          </a:bodyPr>
          <a:lstStyle/>
          <a:p>
            <a:pPr algn="ctr"/>
            <a:r>
              <a:rPr lang="es-MX" sz="1100" dirty="0"/>
              <a:t>Distribución según situación procesal</a:t>
            </a:r>
            <a:endParaRPr lang="es-AR" sz="1100" dirty="0"/>
          </a:p>
        </p:txBody>
      </p:sp>
      <p:graphicFrame>
        <p:nvGraphicFramePr>
          <p:cNvPr id="15" name="11 Marcador de contenido"/>
          <p:cNvGraphicFramePr>
            <a:graphicFrameLocks noGrp="1"/>
          </p:cNvGraphicFramePr>
          <p:nvPr>
            <p:ph idx="1"/>
            <p:extLst>
              <p:ext uri="{D42A27DB-BD31-4B8C-83A1-F6EECF244321}">
                <p14:modId xmlns:p14="http://schemas.microsoft.com/office/powerpoint/2010/main" val="1311759680"/>
              </p:ext>
            </p:extLst>
          </p:nvPr>
        </p:nvGraphicFramePr>
        <p:xfrm>
          <a:off x="2699792" y="4209173"/>
          <a:ext cx="3170762" cy="1940021"/>
        </p:xfrm>
        <a:graphic>
          <a:graphicData uri="http://schemas.openxmlformats.org/drawingml/2006/chart">
            <c:chart xmlns:c="http://schemas.openxmlformats.org/drawingml/2006/chart" xmlns:r="http://schemas.openxmlformats.org/officeDocument/2006/relationships" r:id="rId4"/>
          </a:graphicData>
        </a:graphic>
      </p:graphicFrame>
      <p:sp>
        <p:nvSpPr>
          <p:cNvPr id="4" name="3 Llamada rectangular redondeada"/>
          <p:cNvSpPr/>
          <p:nvPr/>
        </p:nvSpPr>
        <p:spPr>
          <a:xfrm>
            <a:off x="6187223" y="4663768"/>
            <a:ext cx="2701784" cy="997480"/>
          </a:xfrm>
          <a:prstGeom prst="wedgeRoundRectCallout">
            <a:avLst>
              <a:gd name="adj1" fmla="val -85861"/>
              <a:gd name="adj2" fmla="val -6186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smtClean="0"/>
              <a:t>Es significativamente superior la proporción de jóvenes procesados respecto de la población carcelaria y se incrementa respecto de noviembre pasando del 77% al 79%</a:t>
            </a:r>
            <a:endParaRPr lang="es-AR" sz="1100" dirty="0"/>
          </a:p>
        </p:txBody>
      </p:sp>
      <p:sp>
        <p:nvSpPr>
          <p:cNvPr id="18" name="17 Llamada rectangular redondeada"/>
          <p:cNvSpPr/>
          <p:nvPr/>
        </p:nvSpPr>
        <p:spPr>
          <a:xfrm>
            <a:off x="2697101" y="2852936"/>
            <a:ext cx="1871425" cy="703309"/>
          </a:xfrm>
          <a:prstGeom prst="wedgeRoundRectCallout">
            <a:avLst>
              <a:gd name="adj1" fmla="val -65515"/>
              <a:gd name="adj2" fmla="val -5785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smtClean="0"/>
              <a:t>Esta proporción es levemente inferior a la de la población </a:t>
            </a:r>
            <a:r>
              <a:rPr lang="es-MX" sz="1050" dirty="0" smtClean="0"/>
              <a:t>penal femenina  </a:t>
            </a:r>
            <a:r>
              <a:rPr lang="es-MX" sz="1050" dirty="0" smtClean="0"/>
              <a:t>general (7,76%)</a:t>
            </a:r>
            <a:endParaRPr lang="es-AR" sz="1050" dirty="0"/>
          </a:p>
        </p:txBody>
      </p:sp>
      <p:sp>
        <p:nvSpPr>
          <p:cNvPr id="16" name="15 CuadroTexto"/>
          <p:cNvSpPr txBox="1"/>
          <p:nvPr/>
        </p:nvSpPr>
        <p:spPr>
          <a:xfrm>
            <a:off x="248047" y="6161110"/>
            <a:ext cx="8640960" cy="646331"/>
          </a:xfrm>
          <a:prstGeom prst="rect">
            <a:avLst/>
          </a:prstGeom>
          <a:noFill/>
        </p:spPr>
        <p:txBody>
          <a:bodyPr wrap="square" rtlCol="0">
            <a:spAutoFit/>
          </a:bodyPr>
          <a:lstStyle/>
          <a:p>
            <a:r>
              <a:rPr lang="es-MX" dirty="0" smtClean="0">
                <a:solidFill>
                  <a:schemeClr val="bg1"/>
                </a:solidFill>
              </a:rPr>
              <a:t>Una mayor proporción de jóvenes-adultos se encuentran procesados (79%) respecto del conjunto total (57%).</a:t>
            </a:r>
            <a:endParaRPr lang="es-AR" dirty="0">
              <a:solidFill>
                <a:schemeClr val="bg1"/>
              </a:solidFill>
            </a:endParaRPr>
          </a:p>
        </p:txBody>
      </p:sp>
    </p:spTree>
    <p:extLst>
      <p:ext uri="{BB962C8B-B14F-4D97-AF65-F5344CB8AC3E}">
        <p14:creationId xmlns:p14="http://schemas.microsoft.com/office/powerpoint/2010/main" val="2383547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5760"/>
            <a:ext cx="8229600" cy="1143000"/>
          </a:xfrm>
        </p:spPr>
        <p:txBody>
          <a:bodyPr>
            <a:normAutofit/>
          </a:bodyPr>
          <a:lstStyle/>
          <a:p>
            <a:r>
              <a:rPr lang="es-MX" sz="3600" dirty="0" smtClean="0"/>
              <a:t>Introducción</a:t>
            </a:r>
            <a:endParaRPr lang="es-AR" sz="3600" dirty="0"/>
          </a:p>
        </p:txBody>
      </p:sp>
      <p:sp>
        <p:nvSpPr>
          <p:cNvPr id="3" name="2 Marcador de contenido"/>
          <p:cNvSpPr>
            <a:spLocks noGrp="1"/>
          </p:cNvSpPr>
          <p:nvPr>
            <p:ph idx="1"/>
          </p:nvPr>
        </p:nvSpPr>
        <p:spPr>
          <a:xfrm>
            <a:off x="755576" y="1600200"/>
            <a:ext cx="7931224" cy="4525963"/>
          </a:xfrm>
        </p:spPr>
        <p:txBody>
          <a:bodyPr>
            <a:normAutofit fontScale="92500"/>
          </a:bodyPr>
          <a:lstStyle/>
          <a:p>
            <a:pPr marL="0" indent="0" algn="just">
              <a:buNone/>
            </a:pPr>
            <a:r>
              <a:rPr lang="es-MX" sz="2400" dirty="0" smtClean="0"/>
              <a:t>La información contenida en el presente reporte es producto de la sistematización de los partes semanales enviados por el Servicio Penitenciario Federal (SPF) a PROCUVIN. </a:t>
            </a:r>
          </a:p>
          <a:p>
            <a:pPr marL="0" indent="0" algn="just">
              <a:buNone/>
            </a:pPr>
            <a:endParaRPr lang="es-MX" sz="2400" dirty="0" smtClean="0"/>
          </a:p>
          <a:p>
            <a:pPr marL="0" indent="0" algn="just">
              <a:buNone/>
            </a:pPr>
            <a:r>
              <a:rPr lang="es-MX" sz="2400" dirty="0" smtClean="0"/>
              <a:t>La Procuraduría posee la facultad de requerir información a las distintas agencias penales a fin de conocer y caracterizar el universo sobre el que interviene.</a:t>
            </a:r>
          </a:p>
          <a:p>
            <a:pPr marL="0" indent="0" algn="just">
              <a:buNone/>
            </a:pPr>
            <a:endParaRPr lang="es-MX" sz="2400" dirty="0" smtClean="0"/>
          </a:p>
          <a:p>
            <a:pPr marL="0" indent="0" algn="just">
              <a:buNone/>
            </a:pPr>
            <a:r>
              <a:rPr lang="es-MX" sz="2400" dirty="0" smtClean="0"/>
              <a:t>El área de Registro y Bases de Datos recibe esta información como insumo estadístico descriptivo, pero también como herramienta de análisis del sistema carcelario. </a:t>
            </a:r>
            <a:endParaRPr lang="es-AR" sz="2400"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83" y="1939166"/>
            <a:ext cx="406293" cy="449823"/>
          </a:xfrm>
          <a:prstGeom prst="rect">
            <a:avLst/>
          </a:prstGeom>
        </p:spPr>
      </p:pic>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83" y="3410280"/>
            <a:ext cx="406293" cy="449823"/>
          </a:xfrm>
          <a:prstGeom prst="rect">
            <a:avLst/>
          </a:prstGeom>
        </p:spPr>
      </p:pic>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83" y="4875905"/>
            <a:ext cx="406293" cy="449823"/>
          </a:xfrm>
          <a:prstGeom prst="rect">
            <a:avLst/>
          </a:prstGeom>
        </p:spPr>
      </p:pic>
    </p:spTree>
    <p:extLst>
      <p:ext uri="{BB962C8B-B14F-4D97-AF65-F5344CB8AC3E}">
        <p14:creationId xmlns:p14="http://schemas.microsoft.com/office/powerpoint/2010/main" val="41384483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990600"/>
          </a:xfrm>
        </p:spPr>
        <p:txBody>
          <a:bodyPr>
            <a:normAutofit/>
          </a:bodyPr>
          <a:lstStyle/>
          <a:p>
            <a:r>
              <a:rPr lang="es-AR" sz="2800" dirty="0" smtClean="0"/>
              <a:t>Foco en mujeres y jóvenes-adultos</a:t>
            </a:r>
            <a:endParaRPr lang="es-AR" sz="2800" dirty="0"/>
          </a:p>
        </p:txBody>
      </p:sp>
      <p:sp>
        <p:nvSpPr>
          <p:cNvPr id="3" name="2 Marcador de contenido"/>
          <p:cNvSpPr>
            <a:spLocks noGrp="1"/>
          </p:cNvSpPr>
          <p:nvPr>
            <p:ph idx="1"/>
          </p:nvPr>
        </p:nvSpPr>
        <p:spPr>
          <a:xfrm>
            <a:off x="5373613" y="1700808"/>
            <a:ext cx="3672408" cy="555337"/>
          </a:xfrm>
        </p:spPr>
        <p:txBody>
          <a:bodyPr>
            <a:normAutofit/>
          </a:bodyPr>
          <a:lstStyle/>
          <a:p>
            <a:pPr marL="0" indent="0">
              <a:buNone/>
            </a:pPr>
            <a:r>
              <a:rPr lang="es-AR" sz="1800" b="1" dirty="0" smtClean="0">
                <a:solidFill>
                  <a:schemeClr val="accent2">
                    <a:lumMod val="75000"/>
                  </a:schemeClr>
                </a:solidFill>
              </a:rPr>
              <a:t>8% son mujeres</a:t>
            </a:r>
          </a:p>
        </p:txBody>
      </p:sp>
      <p:sp>
        <p:nvSpPr>
          <p:cNvPr id="6" name="5 Rectángulo"/>
          <p:cNvSpPr/>
          <p:nvPr/>
        </p:nvSpPr>
        <p:spPr>
          <a:xfrm>
            <a:off x="5364088" y="2142729"/>
            <a:ext cx="3024336" cy="646331"/>
          </a:xfrm>
          <a:prstGeom prst="rect">
            <a:avLst/>
          </a:prstGeom>
        </p:spPr>
        <p:txBody>
          <a:bodyPr wrap="square">
            <a:spAutoFit/>
          </a:bodyPr>
          <a:lstStyle/>
          <a:p>
            <a:pPr lvl="0"/>
            <a:r>
              <a:rPr lang="es-AR" b="1" dirty="0" smtClean="0">
                <a:solidFill>
                  <a:schemeClr val="bg2">
                    <a:lumMod val="50000"/>
                  </a:schemeClr>
                </a:solidFill>
              </a:rPr>
              <a:t>4</a:t>
            </a:r>
            <a:r>
              <a:rPr lang="es-AR" b="1" dirty="0">
                <a:solidFill>
                  <a:schemeClr val="bg2">
                    <a:lumMod val="50000"/>
                  </a:schemeClr>
                </a:solidFill>
              </a:rPr>
              <a:t>% </a:t>
            </a:r>
            <a:r>
              <a:rPr lang="es-AR" b="1" dirty="0" smtClean="0">
                <a:solidFill>
                  <a:schemeClr val="bg2">
                    <a:lumMod val="50000"/>
                  </a:schemeClr>
                </a:solidFill>
              </a:rPr>
              <a:t>son </a:t>
            </a:r>
            <a:r>
              <a:rPr lang="es-AR" b="1" dirty="0">
                <a:solidFill>
                  <a:schemeClr val="bg2">
                    <a:lumMod val="50000"/>
                  </a:schemeClr>
                </a:solidFill>
              </a:rPr>
              <a:t>jóvenes adultos </a:t>
            </a:r>
            <a:r>
              <a:rPr lang="es-AR" dirty="0">
                <a:solidFill>
                  <a:schemeClr val="bg2">
                    <a:lumMod val="50000"/>
                  </a:schemeClr>
                </a:solidFill>
              </a:rPr>
              <a:t>(</a:t>
            </a:r>
            <a:r>
              <a:rPr lang="es-AR" dirty="0" smtClean="0">
                <a:solidFill>
                  <a:schemeClr val="bg2">
                    <a:lumMod val="50000"/>
                  </a:schemeClr>
                </a:solidFill>
              </a:rPr>
              <a:t>18-21 </a:t>
            </a:r>
            <a:r>
              <a:rPr lang="es-AR" dirty="0">
                <a:solidFill>
                  <a:schemeClr val="bg2">
                    <a:lumMod val="50000"/>
                  </a:schemeClr>
                </a:solidFill>
              </a:rPr>
              <a:t>años</a:t>
            </a:r>
            <a:r>
              <a:rPr lang="es-AR" dirty="0" smtClean="0">
                <a:solidFill>
                  <a:schemeClr val="bg2">
                    <a:lumMod val="50000"/>
                  </a:schemeClr>
                </a:solidFill>
              </a:rPr>
              <a:t>)</a:t>
            </a:r>
            <a:endParaRPr lang="es-AR" dirty="0">
              <a:solidFill>
                <a:schemeClr val="bg2">
                  <a:lumMod val="50000"/>
                </a:schemeClr>
              </a:solidFill>
            </a:endParaRPr>
          </a:p>
        </p:txBody>
      </p:sp>
      <p:sp>
        <p:nvSpPr>
          <p:cNvPr id="11" name="10 CuadroTexto"/>
          <p:cNvSpPr txBox="1"/>
          <p:nvPr/>
        </p:nvSpPr>
        <p:spPr>
          <a:xfrm>
            <a:off x="359532" y="1916832"/>
            <a:ext cx="6552728" cy="369332"/>
          </a:xfrm>
          <a:prstGeom prst="rect">
            <a:avLst/>
          </a:prstGeom>
          <a:noFill/>
        </p:spPr>
        <p:txBody>
          <a:bodyPr wrap="square" rtlCol="0">
            <a:spAutoFit/>
          </a:bodyPr>
          <a:lstStyle/>
          <a:p>
            <a:r>
              <a:rPr lang="es-AR" b="1" dirty="0" smtClean="0"/>
              <a:t>Del total de personas detenidas en el SPF…</a:t>
            </a:r>
            <a:endParaRPr lang="es-AR" b="1" dirty="0"/>
          </a:p>
        </p:txBody>
      </p:sp>
      <p:graphicFrame>
        <p:nvGraphicFramePr>
          <p:cNvPr id="12" name="11 Diagrama"/>
          <p:cNvGraphicFramePr/>
          <p:nvPr>
            <p:extLst>
              <p:ext uri="{D42A27DB-BD31-4B8C-83A1-F6EECF244321}">
                <p14:modId xmlns:p14="http://schemas.microsoft.com/office/powerpoint/2010/main" val="2215446289"/>
              </p:ext>
            </p:extLst>
          </p:nvPr>
        </p:nvGraphicFramePr>
        <p:xfrm>
          <a:off x="755576" y="2996952"/>
          <a:ext cx="6912768" cy="3744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4675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 Título"/>
          <p:cNvSpPr>
            <a:spLocks noGrp="1"/>
          </p:cNvSpPr>
          <p:nvPr>
            <p:ph type="title"/>
          </p:nvPr>
        </p:nvSpPr>
        <p:spPr>
          <a:xfrm>
            <a:off x="539552" y="5589240"/>
            <a:ext cx="8229600" cy="1143000"/>
          </a:xfrm>
        </p:spPr>
        <p:txBody>
          <a:bodyPr>
            <a:normAutofit/>
          </a:bodyPr>
          <a:lstStyle/>
          <a:p>
            <a:pPr algn="r"/>
            <a:r>
              <a:rPr lang="es-MX" sz="2800" dirty="0" smtClean="0"/>
              <a:t>Muchas gracias.</a:t>
            </a:r>
            <a:endParaRPr lang="es-AR" sz="2800" dirty="0"/>
          </a:p>
        </p:txBody>
      </p:sp>
    </p:spTree>
    <p:extLst>
      <p:ext uri="{BB962C8B-B14F-4D97-AF65-F5344CB8AC3E}">
        <p14:creationId xmlns:p14="http://schemas.microsoft.com/office/powerpoint/2010/main" val="447458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99593" y="1600200"/>
            <a:ext cx="7272807" cy="4876800"/>
          </a:xfrm>
        </p:spPr>
        <p:txBody>
          <a:bodyPr>
            <a:normAutofit fontScale="92500" lnSpcReduction="20000"/>
          </a:bodyPr>
          <a:lstStyle/>
          <a:p>
            <a:pPr marL="0" indent="0" algn="just">
              <a:buNone/>
            </a:pPr>
            <a:r>
              <a:rPr lang="es-MX" dirty="0" smtClean="0"/>
              <a:t>Se espera que estos reportes colaboren en la difusión de la información recibida de primera mano por el SPF y sirvan de herramienta </a:t>
            </a:r>
            <a:r>
              <a:rPr lang="es-MX" dirty="0"/>
              <a:t>de análisis </a:t>
            </a:r>
            <a:r>
              <a:rPr lang="es-MX" dirty="0" smtClean="0"/>
              <a:t>para </a:t>
            </a:r>
            <a:r>
              <a:rPr lang="es-MX" dirty="0"/>
              <a:t>la </a:t>
            </a:r>
            <a:r>
              <a:rPr lang="es-MX" dirty="0" smtClean="0"/>
              <a:t>Procuraduría. </a:t>
            </a:r>
            <a:endParaRPr lang="es-MX" dirty="0"/>
          </a:p>
          <a:p>
            <a:pPr marL="0" indent="0" algn="just">
              <a:buNone/>
            </a:pPr>
            <a:endParaRPr lang="es-MX" u="sng" dirty="0" smtClean="0"/>
          </a:p>
          <a:p>
            <a:pPr marL="0" indent="0" algn="just">
              <a:buNone/>
            </a:pPr>
            <a:r>
              <a:rPr lang="es-MX" sz="2200" u="sng" dirty="0" smtClean="0"/>
              <a:t>Objetivos específicos:</a:t>
            </a:r>
          </a:p>
          <a:p>
            <a:pPr marL="0" indent="0" algn="just">
              <a:buNone/>
            </a:pPr>
            <a:endParaRPr lang="es-MX" sz="2200" u="sng" dirty="0" smtClean="0"/>
          </a:p>
          <a:p>
            <a:pPr marL="0" indent="0" algn="just">
              <a:buNone/>
            </a:pPr>
            <a:r>
              <a:rPr lang="es-MX" sz="2200" dirty="0" smtClean="0"/>
              <a:t>Difundir la evolución de la población penitenciaria.</a:t>
            </a:r>
          </a:p>
          <a:p>
            <a:pPr marL="0" indent="0" algn="just">
              <a:buNone/>
            </a:pPr>
            <a:endParaRPr lang="es-MX" sz="2200" dirty="0" smtClean="0"/>
          </a:p>
          <a:p>
            <a:pPr marL="0" indent="0" algn="just">
              <a:buNone/>
            </a:pPr>
            <a:r>
              <a:rPr lang="es-MX" sz="2200" dirty="0" smtClean="0"/>
              <a:t>Conocer su composición de acuerdo a variables socio-demográficas y relativas a la progresión de la pena.</a:t>
            </a:r>
          </a:p>
          <a:p>
            <a:pPr marL="0" indent="0" algn="just">
              <a:buNone/>
            </a:pPr>
            <a:endParaRPr lang="es-MX" sz="2200" dirty="0" smtClean="0"/>
          </a:p>
          <a:p>
            <a:pPr marL="0" indent="0" algn="just">
              <a:buNone/>
            </a:pPr>
            <a:r>
              <a:rPr lang="es-MX" sz="2200" dirty="0" smtClean="0"/>
              <a:t>Observar como se plasman algunos criterios judiciales sobre la población encarcelada. </a:t>
            </a:r>
          </a:p>
          <a:p>
            <a:pPr marL="0" indent="0" algn="just">
              <a:buNone/>
            </a:pPr>
            <a:endParaRPr lang="es-MX" sz="2200" dirty="0" smtClean="0"/>
          </a:p>
          <a:p>
            <a:pPr marL="0" indent="0" algn="just">
              <a:buNone/>
            </a:pPr>
            <a:r>
              <a:rPr lang="es-MX" sz="2200" dirty="0" smtClean="0"/>
              <a:t>Focalizar en características específicas de colectivos vulnerables (mujeres-jóvenes adultos).</a:t>
            </a:r>
          </a:p>
          <a:p>
            <a:pPr marL="0" indent="0" algn="just">
              <a:buNone/>
            </a:pPr>
            <a:endParaRPr lang="es-MX" sz="2200" dirty="0" smtClean="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553" y="4024267"/>
            <a:ext cx="277504" cy="307235"/>
          </a:xfrm>
          <a:prstGeom prst="rect">
            <a:avLst/>
          </a:prstGeom>
        </p:spPr>
      </p:pic>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401" y="4869160"/>
            <a:ext cx="277504" cy="307235"/>
          </a:xfrm>
          <a:prstGeom prst="rect">
            <a:avLst/>
          </a:prstGeom>
        </p:spPr>
      </p:pic>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401" y="5711919"/>
            <a:ext cx="277504" cy="307235"/>
          </a:xfrm>
          <a:prstGeom prst="rect">
            <a:avLst/>
          </a:prstGeom>
        </p:spPr>
      </p:pic>
      <p:sp>
        <p:nvSpPr>
          <p:cNvPr id="8" name="1 Título"/>
          <p:cNvSpPr txBox="1">
            <a:spLocks/>
          </p:cNvSpPr>
          <p:nvPr/>
        </p:nvSpPr>
        <p:spPr>
          <a:xfrm>
            <a:off x="457200" y="125760"/>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3600" dirty="0" smtClean="0"/>
              <a:t>Objetivos</a:t>
            </a:r>
            <a:endParaRPr lang="es-AR" sz="3600" dirty="0"/>
          </a:p>
        </p:txBody>
      </p:sp>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2510" y="3356992"/>
            <a:ext cx="277504" cy="307235"/>
          </a:xfrm>
          <a:prstGeom prst="rect">
            <a:avLst/>
          </a:prstGeom>
        </p:spPr>
      </p:pic>
    </p:spTree>
    <p:extLst>
      <p:ext uri="{BB962C8B-B14F-4D97-AF65-F5344CB8AC3E}">
        <p14:creationId xmlns:p14="http://schemas.microsoft.com/office/powerpoint/2010/main" val="3631808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sz="2000" dirty="0" smtClean="0"/>
              <a:t>La </a:t>
            </a:r>
            <a:r>
              <a:rPr lang="es-MX" sz="2000" dirty="0"/>
              <a:t>información contenida en estos informes toma como fuente los partes semanales enviados por el SPF a PROCUVIN y es sistematizada y procesada por el Área de Registro y Bases de </a:t>
            </a:r>
            <a:r>
              <a:rPr lang="es-MX" sz="2000" dirty="0" smtClean="0"/>
              <a:t>Datos.</a:t>
            </a:r>
          </a:p>
          <a:p>
            <a:pPr marL="0" indent="0" algn="just">
              <a:buNone/>
            </a:pPr>
            <a:r>
              <a:rPr lang="es-MX" sz="2000" dirty="0" smtClean="0"/>
              <a:t> </a:t>
            </a:r>
          </a:p>
          <a:p>
            <a:pPr algn="just"/>
            <a:r>
              <a:rPr lang="es-MX" sz="2000" dirty="0" smtClean="0"/>
              <a:t>Cabe </a:t>
            </a:r>
            <a:r>
              <a:rPr lang="es-MX" sz="2000" dirty="0"/>
              <a:t>aclarar que los partes </a:t>
            </a:r>
            <a:r>
              <a:rPr lang="es-MX" sz="2000" dirty="0" smtClean="0"/>
              <a:t>enviados por el SPF son </a:t>
            </a:r>
            <a:r>
              <a:rPr lang="es-MX" sz="2000" dirty="0"/>
              <a:t>elaborados por </a:t>
            </a:r>
            <a:r>
              <a:rPr lang="es-MX" sz="2000" dirty="0" smtClean="0"/>
              <a:t>su </a:t>
            </a:r>
            <a:r>
              <a:rPr lang="es-MX" sz="2000" dirty="0"/>
              <a:t>área de estadísticas </a:t>
            </a:r>
            <a:r>
              <a:rPr lang="es-MX" sz="2000" dirty="0" smtClean="0"/>
              <a:t>en </a:t>
            </a:r>
            <a:r>
              <a:rPr lang="es-MX" sz="2000" dirty="0"/>
              <a:t>base a la información que le remite cada </a:t>
            </a:r>
            <a:r>
              <a:rPr lang="es-MX" sz="2000" dirty="0" smtClean="0"/>
              <a:t>unidad penitenciaria, como consecuencia de ello se asume que pueden existir omisiones.</a:t>
            </a:r>
          </a:p>
          <a:p>
            <a:pPr algn="just"/>
            <a:endParaRPr lang="es-MX" sz="2000" dirty="0"/>
          </a:p>
          <a:p>
            <a:pPr algn="just"/>
            <a:r>
              <a:rPr lang="es-MX" sz="2000" dirty="0" smtClean="0"/>
              <a:t>Por otra parte, se aclara que los números presentados corresponden a personas alojadas en unidades del SPF. Esto no constituye el universo total de los presos federales debido a que el SPF no incluye en su reporte la información referida a detenidos alojados en cárceles provinciales. </a:t>
            </a:r>
            <a:endParaRPr lang="es-AR" sz="2000" dirty="0"/>
          </a:p>
        </p:txBody>
      </p:sp>
      <p:sp>
        <p:nvSpPr>
          <p:cNvPr id="6" name="1 Título"/>
          <p:cNvSpPr>
            <a:spLocks noGrp="1"/>
          </p:cNvSpPr>
          <p:nvPr>
            <p:ph type="title"/>
          </p:nvPr>
        </p:nvSpPr>
        <p:spPr>
          <a:xfrm>
            <a:off x="457200" y="125760"/>
            <a:ext cx="8229600" cy="1143000"/>
          </a:xfrm>
        </p:spPr>
        <p:txBody>
          <a:bodyPr>
            <a:normAutofit/>
          </a:bodyPr>
          <a:lstStyle/>
          <a:p>
            <a:r>
              <a:rPr lang="es-MX" sz="3600" dirty="0" smtClean="0"/>
              <a:t>Metodología</a:t>
            </a:r>
            <a:endParaRPr lang="es-AR" sz="3600" dirty="0"/>
          </a:p>
        </p:txBody>
      </p:sp>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1668909"/>
            <a:ext cx="289017" cy="317100"/>
          </a:xfrm>
          <a:prstGeom prst="rect">
            <a:avLst/>
          </a:prstGeom>
        </p:spPr>
      </p:pic>
      <p:pic>
        <p:nvPicPr>
          <p:cNvPr id="9" name="8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2996952"/>
            <a:ext cx="289017" cy="317100"/>
          </a:xfrm>
          <a:prstGeom prst="rect">
            <a:avLst/>
          </a:prstGeom>
        </p:spPr>
      </p:pic>
      <p:pic>
        <p:nvPicPr>
          <p:cNvPr id="10"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4653136"/>
            <a:ext cx="289017" cy="317100"/>
          </a:xfrm>
          <a:prstGeom prst="rect">
            <a:avLst/>
          </a:prstGeom>
        </p:spPr>
      </p:pic>
    </p:spTree>
    <p:extLst>
      <p:ext uri="{BB962C8B-B14F-4D97-AF65-F5344CB8AC3E}">
        <p14:creationId xmlns:p14="http://schemas.microsoft.com/office/powerpoint/2010/main" val="3551011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179512" y="2924944"/>
            <a:ext cx="8229600" cy="1143000"/>
          </a:xfrm>
        </p:spPr>
        <p:txBody>
          <a:bodyPr>
            <a:normAutofit fontScale="90000"/>
          </a:bodyPr>
          <a:lstStyle/>
          <a:p>
            <a:r>
              <a:rPr lang="es-MX" sz="3600" dirty="0" smtClean="0"/>
              <a:t>Contexto</a:t>
            </a:r>
            <a:br>
              <a:rPr lang="es-MX" sz="3600" dirty="0" smtClean="0"/>
            </a:br>
            <a:r>
              <a:rPr lang="es-MX" sz="3600" dirty="0" smtClean="0"/>
              <a:t>Evolución 2002-2013</a:t>
            </a:r>
            <a:endParaRPr lang="es-AR" sz="3600" dirty="0"/>
          </a:p>
        </p:txBody>
      </p:sp>
    </p:spTree>
    <p:extLst>
      <p:ext uri="{BB962C8B-B14F-4D97-AF65-F5344CB8AC3E}">
        <p14:creationId xmlns:p14="http://schemas.microsoft.com/office/powerpoint/2010/main" val="1779958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37331" y="72802"/>
            <a:ext cx="8229600" cy="1143000"/>
          </a:xfrm>
        </p:spPr>
        <p:txBody>
          <a:bodyPr>
            <a:normAutofit/>
          </a:bodyPr>
          <a:lstStyle/>
          <a:p>
            <a:r>
              <a:rPr lang="es-MX" sz="2800" dirty="0" smtClean="0"/>
              <a:t>Evolución población penitenciaria 2002-2013</a:t>
            </a:r>
            <a:endParaRPr lang="es-AR" sz="2800" dirty="0"/>
          </a:p>
        </p:txBody>
      </p:sp>
      <p:sp>
        <p:nvSpPr>
          <p:cNvPr id="11" name="10 Rectángulo"/>
          <p:cNvSpPr/>
          <p:nvPr/>
        </p:nvSpPr>
        <p:spPr>
          <a:xfrm>
            <a:off x="-3473" y="5661248"/>
            <a:ext cx="9144000" cy="12413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32" name="31 CuadroTexto"/>
          <p:cNvSpPr txBox="1"/>
          <p:nvPr/>
        </p:nvSpPr>
        <p:spPr>
          <a:xfrm>
            <a:off x="1187624" y="4869740"/>
            <a:ext cx="7209025" cy="215444"/>
          </a:xfrm>
          <a:prstGeom prst="rect">
            <a:avLst/>
          </a:prstGeom>
          <a:noFill/>
        </p:spPr>
        <p:txBody>
          <a:bodyPr wrap="none" rtlCol="0">
            <a:spAutoFit/>
          </a:bodyPr>
          <a:lstStyle/>
          <a:p>
            <a:r>
              <a:rPr lang="es-MX" sz="800" dirty="0" smtClean="0"/>
              <a:t>Fuente: 2002-2012 SNEEP. Dirección de Política Criminal . Ministerio Justicia y DDHH para  2013</a:t>
            </a:r>
            <a:r>
              <a:rPr lang="es-MX" sz="800" dirty="0"/>
              <a:t> </a:t>
            </a:r>
            <a:r>
              <a:rPr lang="es-MX" sz="800" dirty="0" smtClean="0"/>
              <a:t>se utilizan como fuente los partes enviados por el SPF. </a:t>
            </a:r>
            <a:endParaRPr lang="es-AR" sz="800" dirty="0"/>
          </a:p>
        </p:txBody>
      </p:sp>
      <p:graphicFrame>
        <p:nvGraphicFramePr>
          <p:cNvPr id="35" name="34 Gráfico"/>
          <p:cNvGraphicFramePr/>
          <p:nvPr>
            <p:extLst>
              <p:ext uri="{D42A27DB-BD31-4B8C-83A1-F6EECF244321}">
                <p14:modId xmlns:p14="http://schemas.microsoft.com/office/powerpoint/2010/main" val="502815638"/>
              </p:ext>
            </p:extLst>
          </p:nvPr>
        </p:nvGraphicFramePr>
        <p:xfrm>
          <a:off x="662880" y="1556792"/>
          <a:ext cx="8301608" cy="3024335"/>
        </p:xfrm>
        <a:graphic>
          <a:graphicData uri="http://schemas.openxmlformats.org/drawingml/2006/chart">
            <c:chart xmlns:c="http://schemas.openxmlformats.org/drawingml/2006/chart" xmlns:r="http://schemas.openxmlformats.org/officeDocument/2006/relationships" r:id="rId3"/>
          </a:graphicData>
        </a:graphic>
      </p:graphicFrame>
      <p:sp>
        <p:nvSpPr>
          <p:cNvPr id="8" name="7 CuadroTexto"/>
          <p:cNvSpPr txBox="1"/>
          <p:nvPr/>
        </p:nvSpPr>
        <p:spPr>
          <a:xfrm>
            <a:off x="581974" y="3645024"/>
            <a:ext cx="620683" cy="230832"/>
          </a:xfrm>
          <a:prstGeom prst="rect">
            <a:avLst/>
          </a:prstGeom>
          <a:noFill/>
        </p:spPr>
        <p:txBody>
          <a:bodyPr wrap="none" rtlCol="0">
            <a:spAutoFit/>
          </a:bodyPr>
          <a:lstStyle/>
          <a:p>
            <a:pPr algn="r"/>
            <a:r>
              <a:rPr lang="es-MX" sz="900" b="1" dirty="0" smtClean="0">
                <a:solidFill>
                  <a:srgbClr val="7030A0"/>
                </a:solidFill>
              </a:rPr>
              <a:t>Mujeres</a:t>
            </a:r>
            <a:endParaRPr lang="es-AR" sz="900" b="1" dirty="0">
              <a:solidFill>
                <a:srgbClr val="7030A0"/>
              </a:solidFill>
            </a:endParaRPr>
          </a:p>
        </p:txBody>
      </p:sp>
      <p:sp>
        <p:nvSpPr>
          <p:cNvPr id="37" name="36 CuadroTexto"/>
          <p:cNvSpPr txBox="1"/>
          <p:nvPr/>
        </p:nvSpPr>
        <p:spPr>
          <a:xfrm>
            <a:off x="517854" y="2190056"/>
            <a:ext cx="684803" cy="230832"/>
          </a:xfrm>
          <a:prstGeom prst="rect">
            <a:avLst/>
          </a:prstGeom>
          <a:noFill/>
        </p:spPr>
        <p:txBody>
          <a:bodyPr wrap="none" rtlCol="0">
            <a:spAutoFit/>
          </a:bodyPr>
          <a:lstStyle/>
          <a:p>
            <a:pPr algn="r"/>
            <a:r>
              <a:rPr lang="es-MX" sz="900" b="1" dirty="0" smtClean="0">
                <a:solidFill>
                  <a:schemeClr val="accent2">
                    <a:lumMod val="75000"/>
                  </a:schemeClr>
                </a:solidFill>
              </a:rPr>
              <a:t>Hombres</a:t>
            </a:r>
            <a:endParaRPr lang="es-AR" sz="900" b="1" dirty="0">
              <a:solidFill>
                <a:schemeClr val="accent2">
                  <a:lumMod val="75000"/>
                </a:schemeClr>
              </a:solidFill>
            </a:endParaRPr>
          </a:p>
        </p:txBody>
      </p:sp>
      <p:sp>
        <p:nvSpPr>
          <p:cNvPr id="38" name="37 CuadroTexto"/>
          <p:cNvSpPr txBox="1"/>
          <p:nvPr/>
        </p:nvSpPr>
        <p:spPr>
          <a:xfrm>
            <a:off x="107504" y="1772816"/>
            <a:ext cx="1136850" cy="246221"/>
          </a:xfrm>
          <a:prstGeom prst="rect">
            <a:avLst/>
          </a:prstGeom>
          <a:noFill/>
        </p:spPr>
        <p:txBody>
          <a:bodyPr wrap="none" rtlCol="0">
            <a:spAutoFit/>
          </a:bodyPr>
          <a:lstStyle/>
          <a:p>
            <a:pPr algn="r"/>
            <a:r>
              <a:rPr lang="es-MX" sz="1000" b="1" dirty="0" smtClean="0">
                <a:solidFill>
                  <a:schemeClr val="accent2">
                    <a:lumMod val="50000"/>
                  </a:schemeClr>
                </a:solidFill>
              </a:rPr>
              <a:t>Población Total</a:t>
            </a:r>
            <a:endParaRPr lang="es-AR" sz="1000" b="1" dirty="0">
              <a:solidFill>
                <a:schemeClr val="accent2">
                  <a:lumMod val="50000"/>
                </a:schemeClr>
              </a:solidFill>
            </a:endParaRPr>
          </a:p>
        </p:txBody>
      </p:sp>
      <p:cxnSp>
        <p:nvCxnSpPr>
          <p:cNvPr id="6" name="5 Conector recto de flecha"/>
          <p:cNvCxnSpPr/>
          <p:nvPr/>
        </p:nvCxnSpPr>
        <p:spPr>
          <a:xfrm>
            <a:off x="4101058" y="3681028"/>
            <a:ext cx="4392488" cy="108012"/>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flipV="1">
            <a:off x="4542184" y="2543708"/>
            <a:ext cx="3956348" cy="188386"/>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 name="3 CuadroTexto"/>
          <p:cNvSpPr txBox="1"/>
          <p:nvPr/>
        </p:nvSpPr>
        <p:spPr>
          <a:xfrm>
            <a:off x="6755611" y="2708920"/>
            <a:ext cx="1992853" cy="246221"/>
          </a:xfrm>
          <a:prstGeom prst="rect">
            <a:avLst/>
          </a:prstGeom>
          <a:noFill/>
        </p:spPr>
        <p:txBody>
          <a:bodyPr wrap="square" rtlCol="0">
            <a:spAutoFit/>
          </a:bodyPr>
          <a:lstStyle/>
          <a:p>
            <a:pPr algn="ctr"/>
            <a:r>
              <a:rPr lang="es-MX" sz="1000" dirty="0" smtClean="0"/>
              <a:t>El número de hombres </a:t>
            </a:r>
            <a:r>
              <a:rPr lang="es-MX" sz="1000" b="1" dirty="0" smtClean="0"/>
              <a:t>crece</a:t>
            </a:r>
            <a:endParaRPr lang="es-AR" sz="1000" b="1" dirty="0"/>
          </a:p>
        </p:txBody>
      </p:sp>
      <p:sp>
        <p:nvSpPr>
          <p:cNvPr id="17" name="16 CuadroTexto"/>
          <p:cNvSpPr txBox="1"/>
          <p:nvPr/>
        </p:nvSpPr>
        <p:spPr>
          <a:xfrm>
            <a:off x="6732240" y="3436615"/>
            <a:ext cx="1992853" cy="246221"/>
          </a:xfrm>
          <a:prstGeom prst="rect">
            <a:avLst/>
          </a:prstGeom>
          <a:noFill/>
        </p:spPr>
        <p:txBody>
          <a:bodyPr wrap="square" rtlCol="0">
            <a:spAutoFit/>
          </a:bodyPr>
          <a:lstStyle/>
          <a:p>
            <a:pPr algn="ctr"/>
            <a:r>
              <a:rPr lang="es-MX" sz="1000" dirty="0" smtClean="0"/>
              <a:t>El número de mujeres </a:t>
            </a:r>
            <a:r>
              <a:rPr lang="es-MX" sz="1000" b="1" dirty="0" smtClean="0"/>
              <a:t>decrece</a:t>
            </a:r>
            <a:endParaRPr lang="es-AR" sz="1000" b="1" dirty="0"/>
          </a:p>
        </p:txBody>
      </p:sp>
      <p:sp>
        <p:nvSpPr>
          <p:cNvPr id="15" name="3 Marcador de contenido"/>
          <p:cNvSpPr txBox="1">
            <a:spLocks noGrp="1"/>
          </p:cNvSpPr>
          <p:nvPr>
            <p:ph idx="1"/>
          </p:nvPr>
        </p:nvSpPr>
        <p:spPr>
          <a:xfrm>
            <a:off x="-108520" y="5681439"/>
            <a:ext cx="9145016" cy="1135696"/>
          </a:xfrm>
          <a:prstGeom prst="rect">
            <a:avLst/>
          </a:prstGeom>
          <a:noFill/>
        </p:spPr>
        <p:txBody>
          <a:bodyPr wrap="square" rtlCol="0">
            <a:spAutoFit/>
          </a:bodyPr>
          <a:lstStyle/>
          <a:p>
            <a:r>
              <a:rPr lang="es-AR" sz="1500" dirty="0" smtClean="0">
                <a:solidFill>
                  <a:schemeClr val="bg1"/>
                </a:solidFill>
              </a:rPr>
              <a:t>El SPF señala una </a:t>
            </a:r>
            <a:r>
              <a:rPr lang="es-AR" sz="1500" b="1" dirty="0" smtClean="0">
                <a:solidFill>
                  <a:schemeClr val="bg1"/>
                </a:solidFill>
              </a:rPr>
              <a:t>capacidad total de </a:t>
            </a:r>
            <a:r>
              <a:rPr lang="es-AR" sz="1500" b="1" dirty="0" smtClean="0">
                <a:solidFill>
                  <a:schemeClr val="bg1"/>
                </a:solidFill>
              </a:rPr>
              <a:t>10.783 cupos </a:t>
            </a:r>
            <a:r>
              <a:rPr lang="es-AR" sz="1500" dirty="0" smtClean="0">
                <a:solidFill>
                  <a:schemeClr val="bg1"/>
                </a:solidFill>
              </a:rPr>
              <a:t>a diciembre de 2013, </a:t>
            </a:r>
            <a:r>
              <a:rPr lang="es-AR" sz="1500" dirty="0" smtClean="0">
                <a:solidFill>
                  <a:schemeClr val="bg1"/>
                </a:solidFill>
              </a:rPr>
              <a:t>que denomina “capacidad real de alojamiento”. </a:t>
            </a:r>
          </a:p>
          <a:p>
            <a:endParaRPr lang="es-AR" sz="400" dirty="0" smtClean="0">
              <a:solidFill>
                <a:schemeClr val="bg1"/>
              </a:solidFill>
            </a:endParaRPr>
          </a:p>
          <a:p>
            <a:r>
              <a:rPr lang="es-AR" sz="1500" dirty="0" smtClean="0">
                <a:solidFill>
                  <a:schemeClr val="bg1"/>
                </a:solidFill>
              </a:rPr>
              <a:t>Sin </a:t>
            </a:r>
            <a:r>
              <a:rPr lang="es-AR" sz="1500" dirty="0" smtClean="0">
                <a:solidFill>
                  <a:schemeClr val="bg1"/>
                </a:solidFill>
              </a:rPr>
              <a:t>embargo </a:t>
            </a:r>
            <a:r>
              <a:rPr lang="es-AR" sz="1500" b="1" dirty="0" smtClean="0">
                <a:solidFill>
                  <a:schemeClr val="bg1"/>
                </a:solidFill>
              </a:rPr>
              <a:t>no define cuál es el estándar de </a:t>
            </a:r>
            <a:r>
              <a:rPr lang="es-AR" sz="1500" b="1" dirty="0" smtClean="0">
                <a:solidFill>
                  <a:schemeClr val="bg1"/>
                </a:solidFill>
              </a:rPr>
              <a:t>metros cuadrados </a:t>
            </a:r>
            <a:r>
              <a:rPr lang="es-AR" sz="1500" dirty="0" smtClean="0">
                <a:solidFill>
                  <a:schemeClr val="bg1"/>
                </a:solidFill>
              </a:rPr>
              <a:t>por persona que utiliza, ni la metodología de cálculo. </a:t>
            </a:r>
            <a:endParaRPr lang="es-AR" sz="1500" dirty="0">
              <a:solidFill>
                <a:schemeClr val="bg1"/>
              </a:solidFill>
            </a:endParaRPr>
          </a:p>
        </p:txBody>
      </p:sp>
    </p:spTree>
    <p:extLst>
      <p:ext uri="{BB962C8B-B14F-4D97-AF65-F5344CB8AC3E}">
        <p14:creationId xmlns:p14="http://schemas.microsoft.com/office/powerpoint/2010/main" val="3120051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827585" y="4149080"/>
            <a:ext cx="7128792" cy="2246769"/>
          </a:xfrm>
          <a:prstGeom prst="rect">
            <a:avLst/>
          </a:prstGeom>
          <a:noFill/>
        </p:spPr>
        <p:txBody>
          <a:bodyPr wrap="square" rtlCol="0">
            <a:spAutoFit/>
          </a:bodyPr>
          <a:lstStyle/>
          <a:p>
            <a:pPr algn="just"/>
            <a:r>
              <a:rPr lang="es-MX" sz="2000" dirty="0">
                <a:latin typeface="+mj-lt"/>
              </a:rPr>
              <a:t>Esta dinámica, a contrapelo del incremento sostenido de la </a:t>
            </a:r>
            <a:r>
              <a:rPr lang="es-MX" sz="2000" dirty="0" err="1">
                <a:latin typeface="+mj-lt"/>
              </a:rPr>
              <a:t>prisionalización</a:t>
            </a:r>
            <a:r>
              <a:rPr lang="es-MX" sz="2000" dirty="0">
                <a:latin typeface="+mj-lt"/>
              </a:rPr>
              <a:t> </a:t>
            </a:r>
            <a:r>
              <a:rPr lang="es-MX" sz="2000" dirty="0">
                <a:latin typeface="+mj-lt"/>
              </a:rPr>
              <a:t>a </a:t>
            </a:r>
            <a:r>
              <a:rPr lang="es-MX" sz="2000" dirty="0">
                <a:latin typeface="+mj-lt"/>
              </a:rPr>
              <a:t>nivel nacional, provincial e </a:t>
            </a:r>
            <a:r>
              <a:rPr lang="es-MX" sz="2000" dirty="0">
                <a:latin typeface="+mj-lt"/>
              </a:rPr>
              <a:t>internacional, podría explicarse por la des-federalización </a:t>
            </a:r>
            <a:r>
              <a:rPr lang="es-MX" sz="2000" dirty="0">
                <a:latin typeface="+mj-lt"/>
              </a:rPr>
              <a:t>de una parte de los delitos vinculados a estupefacientes, y </a:t>
            </a:r>
            <a:r>
              <a:rPr lang="es-MX" sz="2000" dirty="0">
                <a:latin typeface="+mj-lt"/>
              </a:rPr>
              <a:t>el consecuente desplazamiento de mujeres </a:t>
            </a:r>
            <a:r>
              <a:rPr lang="es-MX" sz="2000" dirty="0">
                <a:latin typeface="+mj-lt"/>
              </a:rPr>
              <a:t>detenidas </a:t>
            </a:r>
            <a:r>
              <a:rPr lang="es-MX" sz="2000" dirty="0" smtClean="0">
                <a:latin typeface="+mj-lt"/>
              </a:rPr>
              <a:t>hacia </a:t>
            </a:r>
            <a:r>
              <a:rPr lang="es-MX" sz="2000" dirty="0">
                <a:latin typeface="+mj-lt"/>
              </a:rPr>
              <a:t>los sistemas </a:t>
            </a:r>
            <a:r>
              <a:rPr lang="es-MX" sz="2000" dirty="0">
                <a:latin typeface="+mj-lt"/>
              </a:rPr>
              <a:t>provinciales. </a:t>
            </a:r>
            <a:r>
              <a:rPr lang="es-MX" sz="2000" dirty="0">
                <a:latin typeface="+mj-lt"/>
              </a:rPr>
              <a:t>No obstante, dilucidar con mayor precisión los causales, requeriría de un estudio focalizado ad hoc. </a:t>
            </a:r>
            <a:endParaRPr lang="es-AR" sz="2000" dirty="0">
              <a:latin typeface="+mj-lt"/>
            </a:endParaRPr>
          </a:p>
        </p:txBody>
      </p:sp>
      <p:sp>
        <p:nvSpPr>
          <p:cNvPr id="6" name="5 CuadroTexto"/>
          <p:cNvSpPr txBox="1"/>
          <p:nvPr/>
        </p:nvSpPr>
        <p:spPr>
          <a:xfrm>
            <a:off x="827585" y="1484784"/>
            <a:ext cx="7128792" cy="1015663"/>
          </a:xfrm>
          <a:prstGeom prst="rect">
            <a:avLst/>
          </a:prstGeom>
          <a:noFill/>
        </p:spPr>
        <p:txBody>
          <a:bodyPr wrap="square" rtlCol="0">
            <a:spAutoFit/>
          </a:bodyPr>
          <a:lstStyle/>
          <a:p>
            <a:r>
              <a:rPr lang="es-MX" sz="2000" dirty="0" smtClean="0">
                <a:latin typeface="+mj-lt"/>
              </a:rPr>
              <a:t>El descenso del número total de detenidos entre 2012 y 2013 </a:t>
            </a:r>
            <a:r>
              <a:rPr lang="es-MX" sz="2000" spc="-100" dirty="0">
                <a:solidFill>
                  <a:schemeClr val="tx2"/>
                </a:solidFill>
                <a:latin typeface="+mj-lt"/>
                <a:ea typeface="+mj-ea"/>
                <a:cs typeface="+mj-cs"/>
              </a:rPr>
              <a:t>se explica por la baja en la población femenina</a:t>
            </a:r>
            <a:r>
              <a:rPr lang="es-MX" sz="2000" dirty="0" smtClean="0">
                <a:latin typeface="+mj-lt"/>
              </a:rPr>
              <a:t>, </a:t>
            </a:r>
            <a:r>
              <a:rPr lang="es-MX" sz="2000" dirty="0" smtClean="0">
                <a:latin typeface="+mj-lt"/>
              </a:rPr>
              <a:t>mientras que </a:t>
            </a:r>
            <a:r>
              <a:rPr lang="es-MX" sz="2000" dirty="0" smtClean="0">
                <a:solidFill>
                  <a:schemeClr val="bg2">
                    <a:lumMod val="50000"/>
                  </a:schemeClr>
                </a:solidFill>
                <a:latin typeface="+mj-lt"/>
              </a:rPr>
              <a:t>la </a:t>
            </a:r>
            <a:r>
              <a:rPr lang="es-MX" sz="2000" dirty="0" smtClean="0">
                <a:solidFill>
                  <a:schemeClr val="bg2">
                    <a:lumMod val="50000"/>
                  </a:schemeClr>
                </a:solidFill>
                <a:latin typeface="+mj-lt"/>
              </a:rPr>
              <a:t>población masculina continúa su constante ascenso.</a:t>
            </a:r>
            <a:endParaRPr lang="es-AR" sz="2000" dirty="0">
              <a:solidFill>
                <a:schemeClr val="bg2">
                  <a:lumMod val="50000"/>
                </a:schemeClr>
              </a:solidFill>
              <a:latin typeface="+mj-lt"/>
            </a:endParaRPr>
          </a:p>
        </p:txBody>
      </p:sp>
      <p:sp>
        <p:nvSpPr>
          <p:cNvPr id="7" name="1 Título"/>
          <p:cNvSpPr>
            <a:spLocks noGrp="1"/>
          </p:cNvSpPr>
          <p:nvPr>
            <p:ph type="title"/>
          </p:nvPr>
        </p:nvSpPr>
        <p:spPr>
          <a:xfrm>
            <a:off x="437331" y="72802"/>
            <a:ext cx="8229600" cy="1143000"/>
          </a:xfrm>
        </p:spPr>
        <p:txBody>
          <a:bodyPr>
            <a:normAutofit/>
          </a:bodyPr>
          <a:lstStyle/>
          <a:p>
            <a:r>
              <a:rPr lang="es-MX" sz="2800" dirty="0" smtClean="0"/>
              <a:t>Evolución población penitenciaria </a:t>
            </a:r>
            <a:r>
              <a:rPr lang="es-MX" sz="2800" dirty="0" smtClean="0"/>
              <a:t>2012-2013</a:t>
            </a:r>
            <a:endParaRPr lang="es-AR" sz="2800" dirty="0"/>
          </a:p>
        </p:txBody>
      </p:sp>
      <p:sp>
        <p:nvSpPr>
          <p:cNvPr id="9" name="8 Rectángulo"/>
          <p:cNvSpPr/>
          <p:nvPr/>
        </p:nvSpPr>
        <p:spPr>
          <a:xfrm>
            <a:off x="827586" y="2852936"/>
            <a:ext cx="6984774" cy="1015663"/>
          </a:xfrm>
          <a:prstGeom prst="rect">
            <a:avLst/>
          </a:prstGeom>
        </p:spPr>
        <p:txBody>
          <a:bodyPr wrap="square">
            <a:spAutoFit/>
          </a:bodyPr>
          <a:lstStyle/>
          <a:p>
            <a:pPr lvl="0" algn="just"/>
            <a:r>
              <a:rPr lang="es-MX" sz="2000" dirty="0">
                <a:latin typeface="+mj-lt"/>
              </a:rPr>
              <a:t>Se observa un descenso de la población femenina </a:t>
            </a:r>
            <a:r>
              <a:rPr lang="es-MX" sz="2000" dirty="0" smtClean="0">
                <a:latin typeface="+mj-lt"/>
              </a:rPr>
              <a:t>alojada en </a:t>
            </a:r>
            <a:r>
              <a:rPr lang="es-MX" sz="2000" dirty="0">
                <a:latin typeface="+mj-lt"/>
              </a:rPr>
              <a:t>cárceles </a:t>
            </a:r>
            <a:r>
              <a:rPr lang="es-MX" sz="2000" dirty="0" smtClean="0">
                <a:latin typeface="+mj-lt"/>
              </a:rPr>
              <a:t>federales, </a:t>
            </a:r>
            <a:r>
              <a:rPr lang="es-MX" sz="2000" dirty="0">
                <a:latin typeface="+mj-lt"/>
              </a:rPr>
              <a:t>tanto en términos absolutos como en términos relativos (porcentuales).</a:t>
            </a:r>
          </a:p>
        </p:txBody>
      </p:sp>
    </p:spTree>
    <p:extLst>
      <p:ext uri="{BB962C8B-B14F-4D97-AF65-F5344CB8AC3E}">
        <p14:creationId xmlns:p14="http://schemas.microsoft.com/office/powerpoint/2010/main" val="495720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79675" y="53752"/>
            <a:ext cx="8229600" cy="1143000"/>
          </a:xfrm>
        </p:spPr>
        <p:txBody>
          <a:bodyPr>
            <a:normAutofit/>
          </a:bodyPr>
          <a:lstStyle/>
          <a:p>
            <a:r>
              <a:rPr lang="es-MX" sz="2800" dirty="0" smtClean="0"/>
              <a:t>Distribución de la situación procesal 2002-2013</a:t>
            </a:r>
            <a:endParaRPr lang="es-AR" sz="28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40" name="39 CuadroTexto"/>
          <p:cNvSpPr txBox="1"/>
          <p:nvPr/>
        </p:nvSpPr>
        <p:spPr>
          <a:xfrm>
            <a:off x="2014894" y="4985421"/>
            <a:ext cx="5429692" cy="184666"/>
          </a:xfrm>
          <a:prstGeom prst="rect">
            <a:avLst/>
          </a:prstGeom>
          <a:noFill/>
        </p:spPr>
        <p:txBody>
          <a:bodyPr wrap="none" rtlCol="0">
            <a:spAutoFit/>
          </a:bodyPr>
          <a:lstStyle/>
          <a:p>
            <a:r>
              <a:rPr lang="es-MX" sz="600" dirty="0" smtClean="0"/>
              <a:t>Fuente: 2002-2012 SNEEP. Dirección de política criminal . Ministerio Justicia y DDHH. Para 2013 se utilizan como fuente los partes enviados por el SPF.</a:t>
            </a:r>
            <a:endParaRPr lang="es-AR" sz="600" dirty="0"/>
          </a:p>
        </p:txBody>
      </p:sp>
      <p:graphicFrame>
        <p:nvGraphicFramePr>
          <p:cNvPr id="41" name="40 Gráfico"/>
          <p:cNvGraphicFramePr/>
          <p:nvPr>
            <p:extLst>
              <p:ext uri="{D42A27DB-BD31-4B8C-83A1-F6EECF244321}">
                <p14:modId xmlns:p14="http://schemas.microsoft.com/office/powerpoint/2010/main" val="624611911"/>
              </p:ext>
            </p:extLst>
          </p:nvPr>
        </p:nvGraphicFramePr>
        <p:xfrm>
          <a:off x="467544" y="1428621"/>
          <a:ext cx="8100078" cy="3800579"/>
        </p:xfrm>
        <a:graphic>
          <a:graphicData uri="http://schemas.openxmlformats.org/drawingml/2006/chart">
            <c:chart xmlns:c="http://schemas.openxmlformats.org/drawingml/2006/chart" xmlns:r="http://schemas.openxmlformats.org/officeDocument/2006/relationships" r:id="rId3"/>
          </a:graphicData>
        </a:graphic>
      </p:graphicFrame>
      <p:sp>
        <p:nvSpPr>
          <p:cNvPr id="42" name="41 CuadroTexto"/>
          <p:cNvSpPr txBox="1"/>
          <p:nvPr/>
        </p:nvSpPr>
        <p:spPr>
          <a:xfrm>
            <a:off x="3303312" y="1428621"/>
            <a:ext cx="2852856" cy="492443"/>
          </a:xfrm>
          <a:prstGeom prst="rect">
            <a:avLst/>
          </a:prstGeom>
          <a:noFill/>
        </p:spPr>
        <p:txBody>
          <a:bodyPr wrap="square" rtlCol="0">
            <a:spAutoFit/>
          </a:bodyPr>
          <a:lstStyle/>
          <a:p>
            <a:pPr algn="ctr"/>
            <a:r>
              <a:rPr lang="es-MX" sz="1400" dirty="0" smtClean="0"/>
              <a:t>Evolución 2002-2013</a:t>
            </a:r>
          </a:p>
          <a:p>
            <a:pPr algn="ctr"/>
            <a:r>
              <a:rPr lang="es-MX" sz="1100" dirty="0" smtClean="0"/>
              <a:t>En porcentajes</a:t>
            </a:r>
          </a:p>
        </p:txBody>
      </p:sp>
      <p:sp>
        <p:nvSpPr>
          <p:cNvPr id="17" name="16 CuadroTexto"/>
          <p:cNvSpPr txBox="1"/>
          <p:nvPr/>
        </p:nvSpPr>
        <p:spPr>
          <a:xfrm>
            <a:off x="-3473" y="6308095"/>
            <a:ext cx="9400009" cy="323165"/>
          </a:xfrm>
          <a:prstGeom prst="rect">
            <a:avLst/>
          </a:prstGeom>
          <a:noFill/>
        </p:spPr>
        <p:txBody>
          <a:bodyPr wrap="square" rtlCol="0">
            <a:spAutoFit/>
          </a:bodyPr>
          <a:lstStyle/>
          <a:p>
            <a:r>
              <a:rPr lang="es-MX" sz="1450" b="1" dirty="0" smtClean="0">
                <a:solidFill>
                  <a:schemeClr val="bg1"/>
                </a:solidFill>
              </a:rPr>
              <a:t>En 2013 se consolida la tendencia creciente de encarcelamiento preventivo de personas sin condena.  </a:t>
            </a:r>
          </a:p>
        </p:txBody>
      </p:sp>
      <p:cxnSp>
        <p:nvCxnSpPr>
          <p:cNvPr id="4" name="3 Conector recto de flecha"/>
          <p:cNvCxnSpPr/>
          <p:nvPr/>
        </p:nvCxnSpPr>
        <p:spPr>
          <a:xfrm flipV="1">
            <a:off x="5164004" y="2996952"/>
            <a:ext cx="3152412" cy="14401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7278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179512" y="2924944"/>
            <a:ext cx="8229600" cy="1143000"/>
          </a:xfrm>
        </p:spPr>
        <p:txBody>
          <a:bodyPr>
            <a:normAutofit fontScale="90000"/>
          </a:bodyPr>
          <a:lstStyle/>
          <a:p>
            <a:r>
              <a:rPr lang="es-MX" sz="3600" dirty="0" smtClean="0"/>
              <a:t>Foco en evolución mensual </a:t>
            </a:r>
            <a:br>
              <a:rPr lang="es-MX" sz="3600" dirty="0" smtClean="0"/>
            </a:br>
            <a:r>
              <a:rPr lang="es-MX" sz="3600" dirty="0" smtClean="0"/>
              <a:t>Información Diciembre 2013</a:t>
            </a:r>
            <a:endParaRPr lang="es-AR" sz="3600" dirty="0"/>
          </a:p>
        </p:txBody>
      </p:sp>
    </p:spTree>
    <p:extLst>
      <p:ext uri="{BB962C8B-B14F-4D97-AF65-F5344CB8AC3E}">
        <p14:creationId xmlns:p14="http://schemas.microsoft.com/office/powerpoint/2010/main" val="29938012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2658</TotalTime>
  <Words>1814</Words>
  <Application>Microsoft Office PowerPoint</Application>
  <PresentationFormat>Presentación en pantalla (4:3)</PresentationFormat>
  <Paragraphs>303</Paragraphs>
  <Slides>21</Slides>
  <Notes>4</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Claridad</vt:lpstr>
      <vt:lpstr>Población SPF</vt:lpstr>
      <vt:lpstr>Introducción</vt:lpstr>
      <vt:lpstr>Presentación de PowerPoint</vt:lpstr>
      <vt:lpstr>Metodología</vt:lpstr>
      <vt:lpstr>Contexto Evolución 2002-2013</vt:lpstr>
      <vt:lpstr>Evolución población penitenciaria 2002-2013</vt:lpstr>
      <vt:lpstr>Evolución población penitenciaria 2012-2013</vt:lpstr>
      <vt:lpstr>Distribución de la situación procesal 2002-2013</vt:lpstr>
      <vt:lpstr>Foco en evolución mensual  Información Diciembre 2013</vt:lpstr>
      <vt:lpstr>Evolución mensual de la población del SPF </vt:lpstr>
      <vt:lpstr>Síntesis general Diciembre 2013</vt:lpstr>
      <vt:lpstr>Foco en situación procesal</vt:lpstr>
      <vt:lpstr>Foco en situación procesal</vt:lpstr>
      <vt:lpstr>Foco en situación procesal</vt:lpstr>
      <vt:lpstr>Establecimientos penitenciarios</vt:lpstr>
      <vt:lpstr>Población alojada por unidad  Expresada en números absolutos.</vt:lpstr>
      <vt:lpstr>Población alojada por unidad  Comparación respecto a mes anterior. </vt:lpstr>
      <vt:lpstr>Foco en población femenina</vt:lpstr>
      <vt:lpstr>Foco en jóvenes adultos</vt:lpstr>
      <vt:lpstr>Foco en mujeres y jóvenes-adultos</vt:lpstr>
      <vt:lpstr>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Población SPF</dc:title>
  <dc:creator>DAMONE, María Luz</dc:creator>
  <cp:lastModifiedBy>LOPEZ, Ana Laura</cp:lastModifiedBy>
  <cp:revision>212</cp:revision>
  <dcterms:created xsi:type="dcterms:W3CDTF">2013-10-30T13:30:56Z</dcterms:created>
  <dcterms:modified xsi:type="dcterms:W3CDTF">2014-02-14T17:26:06Z</dcterms:modified>
</cp:coreProperties>
</file>