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70" r:id="rId3"/>
    <p:sldMasterId id="2147483682" r:id="rId4"/>
    <p:sldMasterId id="2147483693" r:id="rId5"/>
    <p:sldMasterId id="2147483704" r:id="rId6"/>
    <p:sldMasterId id="2147483715" r:id="rId7"/>
    <p:sldMasterId id="2147483726" r:id="rId8"/>
    <p:sldMasterId id="2147483737" r:id="rId9"/>
  </p:sldMasterIdLst>
  <p:notesMasterIdLst>
    <p:notesMasterId r:id="rId33"/>
  </p:notesMasterIdLst>
  <p:sldIdLst>
    <p:sldId id="257" r:id="rId10"/>
    <p:sldId id="263" r:id="rId11"/>
    <p:sldId id="265" r:id="rId12"/>
    <p:sldId id="266" r:id="rId13"/>
    <p:sldId id="260" r:id="rId14"/>
    <p:sldId id="296" r:id="rId15"/>
    <p:sldId id="267" r:id="rId16"/>
    <p:sldId id="279" r:id="rId17"/>
    <p:sldId id="268" r:id="rId18"/>
    <p:sldId id="269" r:id="rId19"/>
    <p:sldId id="270" r:id="rId20"/>
    <p:sldId id="283" r:id="rId21"/>
    <p:sldId id="271" r:id="rId22"/>
    <p:sldId id="272" r:id="rId23"/>
    <p:sldId id="273" r:id="rId24"/>
    <p:sldId id="274" r:id="rId25"/>
    <p:sldId id="275" r:id="rId26"/>
    <p:sldId id="286" r:id="rId27"/>
    <p:sldId id="276" r:id="rId28"/>
    <p:sldId id="277" r:id="rId29"/>
    <p:sldId id="285" r:id="rId30"/>
    <p:sldId id="278" r:id="rId31"/>
    <p:sldId id="262" r:id="rId32"/>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81BD"/>
    <a:srgbClr val="C0504D"/>
    <a:srgbClr val="BFBFBF"/>
    <a:srgbClr val="EF57D9"/>
    <a:srgbClr val="93A9CF"/>
    <a:srgbClr val="F79646"/>
    <a:srgbClr val="17375E"/>
    <a:srgbClr val="001F5C"/>
    <a:srgbClr val="00194C"/>
    <a:srgbClr val="0D1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04" autoAdjust="0"/>
    <p:restoredTop sz="99512" autoAdjust="0"/>
  </p:normalViewPr>
  <p:slideViewPr>
    <p:cSldViewPr>
      <p:cViewPr>
        <p:scale>
          <a:sx n="90" d="100"/>
          <a:sy n="90" d="100"/>
        </p:scale>
        <p:origin x="-1662" y="-15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Hoja_de_c_lculo_de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Hoja_de_c_lculo_de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Hoja_de_c_lculo_de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Hoja_de_c_lculo_de_Microsoft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Hoja_de_c_lculo_de_Microsoft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Hoja_de_c_lculo_de_Microsoft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Hoja_de_c_lculo_de_Microsoft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Hoja_de_c_lculo_de_Microsoft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Hoja_de_c_lculo_de_Microsoft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Hoja_de_c_lculo_de_Microsoft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Hoja_de_c_lculo_de_Microsoft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Hoja_de_c_lculo_de_Microsoft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Hoja_de_c_lculo_de_Microsoft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Hoja_de_c_lculo_de_Microsoft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Hoja_de_c_lculo_de_Microsoft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Hoja_de_c_lculo_de_Microsoft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Hoja_de_c_lculo_de_Microsoft_Excel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Hoja_de_c_lculo_de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Hoja_de_c_lculo_de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Hoja_de_c_lculo_de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Hoja_de_c_lculo_de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321984065262589E-2"/>
          <c:y val="7.1536765391158122E-2"/>
          <c:w val="0.96535603186947483"/>
          <c:h val="0.75777438838078359"/>
        </c:manualLayout>
      </c:layout>
      <c:lineChart>
        <c:grouping val="standard"/>
        <c:varyColors val="0"/>
        <c:ser>
          <c:idx val="0"/>
          <c:order val="0"/>
          <c:tx>
            <c:strRef>
              <c:f>Hoja1!$B$1</c:f>
              <c:strCache>
                <c:ptCount val="1"/>
                <c:pt idx="0">
                  <c:v>Serie 1</c:v>
                </c:pt>
              </c:strCache>
            </c:strRef>
          </c:tx>
          <c:spPr>
            <a:ln>
              <a:solidFill>
                <a:schemeClr val="bg2">
                  <a:lumMod val="50000"/>
                </a:schemeClr>
              </a:solidFill>
            </a:ln>
          </c:spPr>
          <c:marker>
            <c:spPr>
              <a:solidFill>
                <a:schemeClr val="bg2">
                  <a:lumMod val="75000"/>
                </a:schemeClr>
              </a:solidFill>
              <a:ln>
                <a:solidFill>
                  <a:schemeClr val="bg2">
                    <a:lumMod val="50000"/>
                  </a:schemeClr>
                </a:solidFill>
              </a:ln>
            </c:spPr>
          </c:marker>
          <c:dLbls>
            <c:dLbl>
              <c:idx val="0"/>
              <c:layout>
                <c:manualLayout>
                  <c:x val="-3.4036186061894499E-2"/>
                  <c:y val="-5.7350957261146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8605789140845517E-2"/>
                  <c:y val="-5.73513787114494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2429110688880027E-2"/>
                  <c:y val="-5.19985384103484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0432577177504328E-2"/>
                  <c:y val="-6.270337611194394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6586976506128308E-2"/>
                  <c:y val="-5.7350957261146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0549810639365566E-2"/>
                  <c:y val="-4.664696246015714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1.9056275397604912E-2"/>
                  <c:y val="-5.7350957261146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3.2334156350360299E-2"/>
                  <c:y val="-4.129370070875297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8"/>
              <c:layout>
                <c:manualLayout>
                  <c:x val="-3.1016233021997477E-2"/>
                  <c:y val="-5.199938131095488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2.6091831925340394E-2"/>
                  <c:y val="-5.735095726114621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775883456595275E-2"/>
                  <c:y val="-6.805579496274169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3.0484869973317473E-2"/>
                  <c:y val="-7.876063266433716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3.1849496062909571E-2"/>
                  <c:y val="-7.876063266433716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3"/>
              <c:layout>
                <c:manualLayout>
                  <c:x val="-3.8432083462600013E-2"/>
                  <c:y val="-7.359575919846896E-2"/>
                </c:manualLayout>
              </c:layout>
              <c:dLblPos val="r"/>
              <c:showLegendKey val="0"/>
              <c:showVal val="1"/>
              <c:showCatName val="0"/>
              <c:showSerName val="0"/>
              <c:showPercent val="0"/>
              <c:showBubbleSize val="0"/>
            </c:dLbl>
            <c:dLbl>
              <c:idx val="14"/>
              <c:spPr>
                <a:noFill/>
                <a:ln>
                  <a:noFill/>
                </a:ln>
                <a:effectLst/>
              </c:spPr>
              <c:txPr>
                <a:bodyPr/>
                <a:lstStyle/>
                <a:p>
                  <a:pPr>
                    <a:defRPr sz="1000" b="1">
                      <a:solidFill>
                        <a:schemeClr val="bg1"/>
                      </a:solidFill>
                      <a:latin typeface="Arial" panose="020B0604020202020204" pitchFamily="34" charset="0"/>
                      <a:cs typeface="Arial" panose="020B0604020202020204" pitchFamily="34" charset="0"/>
                    </a:defRPr>
                  </a:pPr>
                  <a:endParaRPr lang="es-AR"/>
                </a:p>
              </c:txPr>
              <c:dLblPos val="t"/>
              <c:showLegendKey val="0"/>
              <c:showVal val="1"/>
              <c:showCatName val="0"/>
              <c:showSerName val="0"/>
              <c:showPercent val="0"/>
              <c:showBubbleSize val="0"/>
            </c:dLbl>
            <c:spPr>
              <a:noFill/>
              <a:ln>
                <a:noFill/>
              </a:ln>
              <a:effectLst/>
            </c:spPr>
            <c:txPr>
              <a:bodyPr/>
              <a:lstStyle/>
              <a:p>
                <a:pPr>
                  <a:defRPr sz="1000" b="0">
                    <a:solidFill>
                      <a:schemeClr val="bg1"/>
                    </a:solidFill>
                    <a:latin typeface="Arial" panose="020B0604020202020204" pitchFamily="34" charset="0"/>
                    <a:cs typeface="Arial" panose="020B0604020202020204"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Hoja1!$A$2:$A$16</c:f>
              <c:numCache>
                <c:formatCode>mmm\-yy</c:formatCode>
                <c:ptCount val="15"/>
                <c:pt idx="0">
                  <c:v>41518</c:v>
                </c:pt>
                <c:pt idx="1">
                  <c:v>41548</c:v>
                </c:pt>
                <c:pt idx="2">
                  <c:v>41579</c:v>
                </c:pt>
                <c:pt idx="3">
                  <c:v>41609</c:v>
                </c:pt>
                <c:pt idx="4">
                  <c:v>41640</c:v>
                </c:pt>
                <c:pt idx="5">
                  <c:v>41671</c:v>
                </c:pt>
                <c:pt idx="6">
                  <c:v>41699</c:v>
                </c:pt>
                <c:pt idx="7">
                  <c:v>41730</c:v>
                </c:pt>
                <c:pt idx="8">
                  <c:v>41760</c:v>
                </c:pt>
                <c:pt idx="9">
                  <c:v>41791</c:v>
                </c:pt>
                <c:pt idx="10">
                  <c:v>41821</c:v>
                </c:pt>
                <c:pt idx="11">
                  <c:v>41852</c:v>
                </c:pt>
                <c:pt idx="12">
                  <c:v>41883</c:v>
                </c:pt>
                <c:pt idx="13">
                  <c:v>41913</c:v>
                </c:pt>
                <c:pt idx="14">
                  <c:v>41944</c:v>
                </c:pt>
              </c:numCache>
            </c:numRef>
          </c:cat>
          <c:val>
            <c:numRef>
              <c:f>Hoja1!$B$2:$B$16</c:f>
              <c:numCache>
                <c:formatCode>General</c:formatCode>
                <c:ptCount val="15"/>
                <c:pt idx="0">
                  <c:v>9954</c:v>
                </c:pt>
                <c:pt idx="1">
                  <c:v>9976</c:v>
                </c:pt>
                <c:pt idx="2">
                  <c:v>10043</c:v>
                </c:pt>
                <c:pt idx="3">
                  <c:v>9795</c:v>
                </c:pt>
                <c:pt idx="4">
                  <c:v>9850</c:v>
                </c:pt>
                <c:pt idx="5">
                  <c:v>9874</c:v>
                </c:pt>
                <c:pt idx="6">
                  <c:v>9902</c:v>
                </c:pt>
                <c:pt idx="7">
                  <c:v>10083</c:v>
                </c:pt>
                <c:pt idx="8">
                  <c:v>10074</c:v>
                </c:pt>
                <c:pt idx="9">
                  <c:v>10111</c:v>
                </c:pt>
                <c:pt idx="10">
                  <c:v>10094</c:v>
                </c:pt>
                <c:pt idx="11">
                  <c:v>10205</c:v>
                </c:pt>
                <c:pt idx="12">
                  <c:v>10300</c:v>
                </c:pt>
                <c:pt idx="13">
                  <c:v>10485</c:v>
                </c:pt>
                <c:pt idx="14">
                  <c:v>10519</c:v>
                </c:pt>
              </c:numCache>
            </c:numRef>
          </c:val>
          <c:smooth val="0"/>
        </c:ser>
        <c:dLbls>
          <c:showLegendKey val="0"/>
          <c:showVal val="0"/>
          <c:showCatName val="0"/>
          <c:showSerName val="0"/>
          <c:showPercent val="0"/>
          <c:showBubbleSize val="0"/>
        </c:dLbls>
        <c:marker val="1"/>
        <c:smooth val="0"/>
        <c:axId val="53199616"/>
        <c:axId val="53201152"/>
      </c:lineChart>
      <c:dateAx>
        <c:axId val="53199616"/>
        <c:scaling>
          <c:orientation val="minMax"/>
        </c:scaling>
        <c:delete val="0"/>
        <c:axPos val="b"/>
        <c:numFmt formatCode="mmm\-yy" sourceLinked="1"/>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es-AR"/>
          </a:p>
        </c:txPr>
        <c:crossAx val="53201152"/>
        <c:crosses val="autoZero"/>
        <c:auto val="1"/>
        <c:lblOffset val="100"/>
        <c:baseTimeUnit val="months"/>
      </c:dateAx>
      <c:valAx>
        <c:axId val="53201152"/>
        <c:scaling>
          <c:orientation val="minMax"/>
          <c:min val="6000"/>
        </c:scaling>
        <c:delete val="1"/>
        <c:axPos val="l"/>
        <c:numFmt formatCode="General" sourceLinked="1"/>
        <c:majorTickMark val="out"/>
        <c:minorTickMark val="none"/>
        <c:tickLblPos val="nextTo"/>
        <c:crossAx val="53199616"/>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180669018427105E-2"/>
          <c:y val="0.13437660365779464"/>
          <c:w val="0.78837565245946128"/>
          <c:h val="0.7154291057607356"/>
        </c:manualLayout>
      </c:layout>
      <c:lineChart>
        <c:grouping val="standard"/>
        <c:varyColors val="0"/>
        <c:ser>
          <c:idx val="0"/>
          <c:order val="0"/>
          <c:tx>
            <c:strRef>
              <c:f>Hoja1!$B$1</c:f>
              <c:strCache>
                <c:ptCount val="1"/>
                <c:pt idx="0">
                  <c:v>Justicia Nacional</c:v>
                </c:pt>
              </c:strCache>
            </c:strRef>
          </c:tx>
          <c:dLbls>
            <c:spPr>
              <a:noFill/>
              <a:ln>
                <a:noFill/>
              </a:ln>
              <a:effectLst/>
            </c:spPr>
            <c:txPr>
              <a:bodyPr/>
              <a:lstStyle/>
              <a:p>
                <a:pPr>
                  <a:defRPr sz="1400">
                    <a:solidFill>
                      <a:schemeClr val="accent1">
                        <a:lumMod val="75000"/>
                      </a:schemeClr>
                    </a:solidFill>
                    <a:latin typeface="Arial" panose="020B0604020202020204" pitchFamily="34" charset="0"/>
                    <a:cs typeface="Arial" panose="020B0604020202020204"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Hoja1!$A$2:$A$12</c:f>
              <c:strCache>
                <c:ptCount val="11"/>
                <c:pt idx="0">
                  <c:v>Enero</c:v>
                </c:pt>
                <c:pt idx="1">
                  <c:v>Febrero</c:v>
                </c:pt>
                <c:pt idx="2">
                  <c:v>Marzo</c:v>
                </c:pt>
                <c:pt idx="3">
                  <c:v>Abril</c:v>
                </c:pt>
                <c:pt idx="4">
                  <c:v>Mayo</c:v>
                </c:pt>
                <c:pt idx="5">
                  <c:v>Junio</c:v>
                </c:pt>
                <c:pt idx="6">
                  <c:v>Julio</c:v>
                </c:pt>
                <c:pt idx="7">
                  <c:v>Agosto</c:v>
                </c:pt>
                <c:pt idx="8">
                  <c:v>Septiembre</c:v>
                </c:pt>
                <c:pt idx="9">
                  <c:v>Octubre</c:v>
                </c:pt>
                <c:pt idx="10">
                  <c:v>Noviembre</c:v>
                </c:pt>
              </c:strCache>
            </c:strRef>
          </c:cat>
          <c:val>
            <c:numRef>
              <c:f>Hoja1!$B$2:$B$12</c:f>
              <c:numCache>
                <c:formatCode>General</c:formatCode>
                <c:ptCount val="11"/>
                <c:pt idx="0">
                  <c:v>51.9</c:v>
                </c:pt>
                <c:pt idx="1">
                  <c:v>53.1</c:v>
                </c:pt>
                <c:pt idx="2">
                  <c:v>53.4</c:v>
                </c:pt>
                <c:pt idx="3">
                  <c:v>54.9</c:v>
                </c:pt>
                <c:pt idx="4">
                  <c:v>54.9</c:v>
                </c:pt>
                <c:pt idx="5">
                  <c:v>57.1</c:v>
                </c:pt>
                <c:pt idx="6">
                  <c:v>54.9</c:v>
                </c:pt>
                <c:pt idx="7">
                  <c:v>55.9</c:v>
                </c:pt>
                <c:pt idx="8">
                  <c:v>55.9</c:v>
                </c:pt>
                <c:pt idx="9">
                  <c:v>56.7</c:v>
                </c:pt>
                <c:pt idx="10">
                  <c:v>55.6</c:v>
                </c:pt>
              </c:numCache>
            </c:numRef>
          </c:val>
          <c:smooth val="0"/>
        </c:ser>
        <c:ser>
          <c:idx val="1"/>
          <c:order val="1"/>
          <c:tx>
            <c:strRef>
              <c:f>Hoja1!$C$1</c:f>
              <c:strCache>
                <c:ptCount val="1"/>
                <c:pt idx="0">
                  <c:v>Justicia Federal</c:v>
                </c:pt>
              </c:strCache>
            </c:strRef>
          </c:tx>
          <c:spPr>
            <a:ln>
              <a:solidFill>
                <a:schemeClr val="bg2">
                  <a:lumMod val="25000"/>
                </a:schemeClr>
              </a:solidFill>
            </a:ln>
          </c:spPr>
          <c:marker>
            <c:spPr>
              <a:solidFill>
                <a:schemeClr val="bg2">
                  <a:lumMod val="25000"/>
                </a:schemeClr>
              </a:solidFill>
              <a:ln>
                <a:solidFill>
                  <a:schemeClr val="bg2">
                    <a:lumMod val="25000"/>
                  </a:schemeClr>
                </a:solidFill>
              </a:ln>
            </c:spPr>
          </c:marker>
          <c:dLbls>
            <c:spPr>
              <a:noFill/>
              <a:ln>
                <a:noFill/>
              </a:ln>
              <a:effectLst/>
            </c:spPr>
            <c:txPr>
              <a:bodyPr/>
              <a:lstStyle/>
              <a:p>
                <a:pPr>
                  <a:defRPr sz="1400">
                    <a:solidFill>
                      <a:schemeClr val="bg2">
                        <a:lumMod val="25000"/>
                      </a:schemeClr>
                    </a:solidFill>
                    <a:latin typeface="Arial" panose="020B0604020202020204" pitchFamily="34" charset="0"/>
                    <a:cs typeface="Arial" panose="020B0604020202020204"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Hoja1!$A$2:$A$12</c:f>
              <c:strCache>
                <c:ptCount val="11"/>
                <c:pt idx="0">
                  <c:v>Enero</c:v>
                </c:pt>
                <c:pt idx="1">
                  <c:v>Febrero</c:v>
                </c:pt>
                <c:pt idx="2">
                  <c:v>Marzo</c:v>
                </c:pt>
                <c:pt idx="3">
                  <c:v>Abril</c:v>
                </c:pt>
                <c:pt idx="4">
                  <c:v>Mayo</c:v>
                </c:pt>
                <c:pt idx="5">
                  <c:v>Junio</c:v>
                </c:pt>
                <c:pt idx="6">
                  <c:v>Julio</c:v>
                </c:pt>
                <c:pt idx="7">
                  <c:v>Agosto</c:v>
                </c:pt>
                <c:pt idx="8">
                  <c:v>Septiembre</c:v>
                </c:pt>
                <c:pt idx="9">
                  <c:v>Octubre</c:v>
                </c:pt>
                <c:pt idx="10">
                  <c:v>Noviembre</c:v>
                </c:pt>
              </c:strCache>
            </c:strRef>
          </c:cat>
          <c:val>
            <c:numRef>
              <c:f>Hoja1!$C$2:$C$12</c:f>
              <c:numCache>
                <c:formatCode>General</c:formatCode>
                <c:ptCount val="11"/>
                <c:pt idx="0">
                  <c:v>73.099999999999994</c:v>
                </c:pt>
                <c:pt idx="1">
                  <c:v>73.7</c:v>
                </c:pt>
                <c:pt idx="2">
                  <c:v>73.900000000000006</c:v>
                </c:pt>
                <c:pt idx="3">
                  <c:v>74.099999999999994</c:v>
                </c:pt>
                <c:pt idx="4">
                  <c:v>73.400000000000006</c:v>
                </c:pt>
                <c:pt idx="5">
                  <c:v>71.5</c:v>
                </c:pt>
                <c:pt idx="6">
                  <c:v>73.3</c:v>
                </c:pt>
                <c:pt idx="7">
                  <c:v>74</c:v>
                </c:pt>
                <c:pt idx="8">
                  <c:v>74.900000000000006</c:v>
                </c:pt>
                <c:pt idx="9">
                  <c:v>75.3</c:v>
                </c:pt>
                <c:pt idx="10">
                  <c:v>75.2</c:v>
                </c:pt>
              </c:numCache>
            </c:numRef>
          </c:val>
          <c:smooth val="0"/>
        </c:ser>
        <c:ser>
          <c:idx val="2"/>
          <c:order val="2"/>
          <c:tx>
            <c:strRef>
              <c:f>Hoja1!$D$1</c:f>
              <c:strCache>
                <c:ptCount val="1"/>
                <c:pt idx="0">
                  <c:v>Justicia Provincial</c:v>
                </c:pt>
              </c:strCache>
            </c:strRef>
          </c:tx>
          <c:spPr>
            <a:ln>
              <a:solidFill>
                <a:schemeClr val="accent3">
                  <a:lumMod val="75000"/>
                </a:schemeClr>
              </a:solidFill>
            </a:ln>
          </c:spPr>
          <c:marker>
            <c:spPr>
              <a:solidFill>
                <a:schemeClr val="accent3">
                  <a:lumMod val="75000"/>
                </a:schemeClr>
              </a:solidFill>
              <a:ln>
                <a:solidFill>
                  <a:schemeClr val="accent3">
                    <a:lumMod val="75000"/>
                  </a:schemeClr>
                </a:solidFill>
              </a:ln>
            </c:spPr>
          </c:marker>
          <c:dLbls>
            <c:spPr>
              <a:noFill/>
              <a:ln>
                <a:noFill/>
              </a:ln>
              <a:effectLst/>
            </c:spPr>
            <c:txPr>
              <a:bodyPr/>
              <a:lstStyle/>
              <a:p>
                <a:pPr>
                  <a:defRPr sz="1400">
                    <a:solidFill>
                      <a:schemeClr val="accent3">
                        <a:lumMod val="75000"/>
                      </a:schemeClr>
                    </a:solidFill>
                    <a:latin typeface="Arial" panose="020B0604020202020204" pitchFamily="34" charset="0"/>
                    <a:cs typeface="Arial" panose="020B0604020202020204"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Hoja1!$A$2:$A$12</c:f>
              <c:strCache>
                <c:ptCount val="11"/>
                <c:pt idx="0">
                  <c:v>Enero</c:v>
                </c:pt>
                <c:pt idx="1">
                  <c:v>Febrero</c:v>
                </c:pt>
                <c:pt idx="2">
                  <c:v>Marzo</c:v>
                </c:pt>
                <c:pt idx="3">
                  <c:v>Abril</c:v>
                </c:pt>
                <c:pt idx="4">
                  <c:v>Mayo</c:v>
                </c:pt>
                <c:pt idx="5">
                  <c:v>Junio</c:v>
                </c:pt>
                <c:pt idx="6">
                  <c:v>Julio</c:v>
                </c:pt>
                <c:pt idx="7">
                  <c:v>Agosto</c:v>
                </c:pt>
                <c:pt idx="8">
                  <c:v>Septiembre</c:v>
                </c:pt>
                <c:pt idx="9">
                  <c:v>Octubre</c:v>
                </c:pt>
                <c:pt idx="10">
                  <c:v>Noviembre</c:v>
                </c:pt>
              </c:strCache>
            </c:strRef>
          </c:cat>
          <c:val>
            <c:numRef>
              <c:f>Hoja1!$D$2:$D$12</c:f>
              <c:numCache>
                <c:formatCode>General</c:formatCode>
                <c:ptCount val="11"/>
                <c:pt idx="0">
                  <c:v>30.1</c:v>
                </c:pt>
                <c:pt idx="1">
                  <c:v>30.8</c:v>
                </c:pt>
                <c:pt idx="2">
                  <c:v>30.5</c:v>
                </c:pt>
                <c:pt idx="3">
                  <c:v>31.4</c:v>
                </c:pt>
                <c:pt idx="4">
                  <c:v>33.1</c:v>
                </c:pt>
                <c:pt idx="5">
                  <c:v>30.9</c:v>
                </c:pt>
                <c:pt idx="6">
                  <c:v>30.4</c:v>
                </c:pt>
                <c:pt idx="7">
                  <c:v>29.4</c:v>
                </c:pt>
                <c:pt idx="8">
                  <c:v>28.7</c:v>
                </c:pt>
                <c:pt idx="9">
                  <c:v>27.3</c:v>
                </c:pt>
                <c:pt idx="10">
                  <c:v>27.8</c:v>
                </c:pt>
              </c:numCache>
            </c:numRef>
          </c:val>
          <c:smooth val="0"/>
        </c:ser>
        <c:dLbls>
          <c:showLegendKey val="0"/>
          <c:showVal val="0"/>
          <c:showCatName val="0"/>
          <c:showSerName val="0"/>
          <c:showPercent val="0"/>
          <c:showBubbleSize val="0"/>
        </c:dLbls>
        <c:marker val="1"/>
        <c:smooth val="0"/>
        <c:axId val="71141248"/>
        <c:axId val="71142784"/>
      </c:lineChart>
      <c:catAx>
        <c:axId val="71141248"/>
        <c:scaling>
          <c:orientation val="minMax"/>
        </c:scaling>
        <c:delete val="0"/>
        <c:axPos val="b"/>
        <c:numFmt formatCode="mmm\-yy" sourceLinked="1"/>
        <c:majorTickMark val="out"/>
        <c:minorTickMark val="none"/>
        <c:tickLblPos val="nextTo"/>
        <c:txPr>
          <a:bodyPr/>
          <a:lstStyle/>
          <a:p>
            <a:pPr>
              <a:defRPr sz="800">
                <a:latin typeface="Arial" panose="020B0604020202020204" pitchFamily="34" charset="0"/>
                <a:cs typeface="Arial" panose="020B0604020202020204" pitchFamily="34" charset="0"/>
              </a:defRPr>
            </a:pPr>
            <a:endParaRPr lang="es-AR"/>
          </a:p>
        </c:txPr>
        <c:crossAx val="71142784"/>
        <c:crosses val="autoZero"/>
        <c:auto val="1"/>
        <c:lblAlgn val="ctr"/>
        <c:lblOffset val="100"/>
        <c:noMultiLvlLbl val="1"/>
      </c:catAx>
      <c:valAx>
        <c:axId val="71142784"/>
        <c:scaling>
          <c:orientation val="minMax"/>
          <c:min val="15"/>
        </c:scaling>
        <c:delete val="1"/>
        <c:axPos val="l"/>
        <c:numFmt formatCode="General" sourceLinked="1"/>
        <c:majorTickMark val="out"/>
        <c:minorTickMark val="none"/>
        <c:tickLblPos val="nextTo"/>
        <c:crossAx val="71141248"/>
        <c:crosses val="autoZero"/>
        <c:crossBetween val="between"/>
      </c:valAx>
    </c:plotArea>
    <c:legend>
      <c:legendPos val="r"/>
      <c:layout>
        <c:manualLayout>
          <c:xMode val="edge"/>
          <c:yMode val="edge"/>
          <c:x val="0.86505407953688529"/>
          <c:y val="0.20355311050094962"/>
          <c:w val="0.13338513026576201"/>
          <c:h val="0.59709271721131518"/>
        </c:manualLayout>
      </c:layout>
      <c:overlay val="0"/>
      <c:txPr>
        <a:bodyPr/>
        <a:lstStyle/>
        <a:p>
          <a:pPr>
            <a:defRPr sz="1000">
              <a:latin typeface="Arial" panose="020B0604020202020204" pitchFamily="34" charset="0"/>
              <a:cs typeface="Arial" panose="020B0604020202020204"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7842585391746597E-2"/>
          <c:w val="0.97526906364856181"/>
          <c:h val="0.75281961008163845"/>
        </c:manualLayout>
      </c:layout>
      <c:barChart>
        <c:barDir val="col"/>
        <c:grouping val="percentStacked"/>
        <c:varyColors val="0"/>
        <c:ser>
          <c:idx val="0"/>
          <c:order val="0"/>
          <c:tx>
            <c:strRef>
              <c:f>Hoja1!$B$1</c:f>
              <c:strCache>
                <c:ptCount val="1"/>
                <c:pt idx="0">
                  <c:v>Nacional</c:v>
                </c:pt>
              </c:strCache>
            </c:strRef>
          </c:tx>
          <c:spPr>
            <a:solidFill>
              <a:schemeClr val="tx2">
                <a:lumMod val="75000"/>
              </a:schemeClr>
            </a:solidFill>
          </c:spPr>
          <c:invertIfNegative val="0"/>
          <c:dLbls>
            <c:dLbl>
              <c:idx val="0"/>
              <c:layout/>
              <c:tx>
                <c:rich>
                  <a:bodyPr/>
                  <a:lstStyle/>
                  <a:p>
                    <a:pPr>
                      <a:defRPr sz="1400">
                        <a:solidFill>
                          <a:schemeClr val="bg1"/>
                        </a:solidFill>
                        <a:latin typeface="Arial" panose="020B0604020202020204" pitchFamily="34" charset="0"/>
                        <a:cs typeface="Arial" panose="020B0604020202020204" pitchFamily="34" charset="0"/>
                      </a:defRPr>
                    </a:pPr>
                    <a:r>
                      <a:rPr lang="en-US" sz="1400" dirty="0" smtClean="0">
                        <a:latin typeface="Arial" panose="020B0604020202020204" pitchFamily="34" charset="0"/>
                        <a:cs typeface="Arial" panose="020B0604020202020204" pitchFamily="34" charset="0"/>
                      </a:rPr>
                      <a:t>64%</a:t>
                    </a:r>
                    <a:endParaRPr lang="en-US" sz="1400" dirty="0">
                      <a:latin typeface="Arial" panose="020B0604020202020204" pitchFamily="34" charset="0"/>
                      <a:cs typeface="Arial" panose="020B0604020202020204" pitchFamily="34" charset="0"/>
                    </a:endParaRPr>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Condenados</c:v>
                </c:pt>
              </c:strCache>
            </c:strRef>
          </c:cat>
          <c:val>
            <c:numRef>
              <c:f>Hoja1!$B$2</c:f>
              <c:numCache>
                <c:formatCode>General</c:formatCode>
                <c:ptCount val="1"/>
                <c:pt idx="0">
                  <c:v>64.400000000000006</c:v>
                </c:pt>
              </c:numCache>
            </c:numRef>
          </c:val>
        </c:ser>
        <c:ser>
          <c:idx val="1"/>
          <c:order val="1"/>
          <c:tx>
            <c:strRef>
              <c:f>Hoja1!$C$1</c:f>
              <c:strCache>
                <c:ptCount val="1"/>
                <c:pt idx="0">
                  <c:v>Federal </c:v>
                </c:pt>
              </c:strCache>
            </c:strRef>
          </c:tx>
          <c:invertIfNegative val="0"/>
          <c:dLbls>
            <c:dLbl>
              <c:idx val="0"/>
              <c:layout/>
              <c:tx>
                <c:rich>
                  <a:bodyPr/>
                  <a:lstStyle/>
                  <a:p>
                    <a:pPr>
                      <a:defRPr sz="1400">
                        <a:solidFill>
                          <a:schemeClr val="bg1"/>
                        </a:solidFill>
                        <a:latin typeface="Arial" panose="020B0604020202020204" pitchFamily="34" charset="0"/>
                        <a:cs typeface="Arial" panose="020B0604020202020204" pitchFamily="34" charset="0"/>
                      </a:defRPr>
                    </a:pPr>
                    <a:r>
                      <a:rPr lang="en-US" sz="1400" dirty="0" smtClean="0">
                        <a:latin typeface="Arial" panose="020B0604020202020204" pitchFamily="34" charset="0"/>
                        <a:cs typeface="Arial" panose="020B0604020202020204" pitchFamily="34" charset="0"/>
                      </a:rPr>
                      <a:t>24%</a:t>
                    </a:r>
                    <a:endParaRPr lang="en-US" sz="1400" dirty="0">
                      <a:latin typeface="Arial" panose="020B0604020202020204" pitchFamily="34" charset="0"/>
                      <a:cs typeface="Arial" panose="020B0604020202020204" pitchFamily="34" charset="0"/>
                    </a:endParaRPr>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solidFill>
                      <a:schemeClr val="bg1"/>
                    </a:solidFill>
                    <a:latin typeface="Arial" panose="020B0604020202020204" pitchFamily="34" charset="0"/>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Condenados</c:v>
                </c:pt>
              </c:strCache>
            </c:strRef>
          </c:cat>
          <c:val>
            <c:numRef>
              <c:f>Hoja1!$C$2</c:f>
              <c:numCache>
                <c:formatCode>0</c:formatCode>
                <c:ptCount val="1"/>
                <c:pt idx="0">
                  <c:v>23.4</c:v>
                </c:pt>
              </c:numCache>
            </c:numRef>
          </c:val>
        </c:ser>
        <c:ser>
          <c:idx val="2"/>
          <c:order val="2"/>
          <c:tx>
            <c:strRef>
              <c:f>Hoja1!$D$1</c:f>
              <c:strCache>
                <c:ptCount val="1"/>
                <c:pt idx="0">
                  <c:v>Provincial</c:v>
                </c:pt>
              </c:strCache>
            </c:strRef>
          </c:tx>
          <c:invertIfNegative val="0"/>
          <c:dLbls>
            <c:dLbl>
              <c:idx val="0"/>
              <c:layout/>
              <c:tx>
                <c:rich>
                  <a:bodyPr/>
                  <a:lstStyle/>
                  <a:p>
                    <a:pPr>
                      <a:defRPr sz="1400">
                        <a:latin typeface="Arial" panose="020B0604020202020204" pitchFamily="34" charset="0"/>
                        <a:cs typeface="Arial" panose="020B0604020202020204" pitchFamily="34" charset="0"/>
                      </a:defRPr>
                    </a:pPr>
                    <a:r>
                      <a:rPr lang="en-US" sz="1400" smtClean="0">
                        <a:latin typeface="Arial" panose="020B0604020202020204" pitchFamily="34" charset="0"/>
                        <a:cs typeface="Arial" panose="020B0604020202020204" pitchFamily="34" charset="0"/>
                      </a:rPr>
                      <a:t>12%</a:t>
                    </a:r>
                    <a:endParaRPr lang="en-US" sz="1400">
                      <a:latin typeface="Arial" panose="020B0604020202020204" pitchFamily="34" charset="0"/>
                      <a:cs typeface="Arial" panose="020B0604020202020204" pitchFamily="34" charset="0"/>
                    </a:endParaRPr>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a:latin typeface="Arial" panose="020B0604020202020204" pitchFamily="34" charset="0"/>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Condenados</c:v>
                </c:pt>
              </c:strCache>
            </c:strRef>
          </c:cat>
          <c:val>
            <c:numRef>
              <c:f>Hoja1!$D$2</c:f>
              <c:numCache>
                <c:formatCode>0</c:formatCode>
                <c:ptCount val="1"/>
                <c:pt idx="0">
                  <c:v>12.2</c:v>
                </c:pt>
              </c:numCache>
            </c:numRef>
          </c:val>
        </c:ser>
        <c:dLbls>
          <c:showLegendKey val="0"/>
          <c:showVal val="0"/>
          <c:showCatName val="0"/>
          <c:showSerName val="0"/>
          <c:showPercent val="0"/>
          <c:showBubbleSize val="0"/>
        </c:dLbls>
        <c:gapWidth val="202"/>
        <c:overlap val="100"/>
        <c:axId val="72530944"/>
        <c:axId val="72540928"/>
      </c:barChart>
      <c:catAx>
        <c:axId val="72530944"/>
        <c:scaling>
          <c:orientation val="minMax"/>
        </c:scaling>
        <c:delete val="1"/>
        <c:axPos val="b"/>
        <c:numFmt formatCode="General" sourceLinked="0"/>
        <c:majorTickMark val="out"/>
        <c:minorTickMark val="none"/>
        <c:tickLblPos val="nextTo"/>
        <c:crossAx val="72540928"/>
        <c:crosses val="autoZero"/>
        <c:auto val="1"/>
        <c:lblAlgn val="ctr"/>
        <c:lblOffset val="100"/>
        <c:noMultiLvlLbl val="0"/>
      </c:catAx>
      <c:valAx>
        <c:axId val="72540928"/>
        <c:scaling>
          <c:orientation val="minMax"/>
        </c:scaling>
        <c:delete val="1"/>
        <c:axPos val="l"/>
        <c:numFmt formatCode="0%" sourceLinked="1"/>
        <c:majorTickMark val="out"/>
        <c:minorTickMark val="none"/>
        <c:tickLblPos val="nextTo"/>
        <c:crossAx val="72530944"/>
        <c:crosses val="autoZero"/>
        <c:crossBetween val="between"/>
      </c:valAx>
    </c:plotArea>
    <c:legend>
      <c:legendPos val="r"/>
      <c:layout>
        <c:manualLayout>
          <c:xMode val="edge"/>
          <c:yMode val="edge"/>
          <c:x val="1.4559063267726565E-2"/>
          <c:y val="0.17880867643058818"/>
          <c:w val="0.26030367066620003"/>
          <c:h val="0.37774197928625214"/>
        </c:manualLayout>
      </c:layout>
      <c:overlay val="0"/>
      <c:txPr>
        <a:bodyPr/>
        <a:lstStyle/>
        <a:p>
          <a:pPr>
            <a:defRPr sz="900">
              <a:latin typeface="Arial" panose="020B0604020202020204" pitchFamily="34" charset="0"/>
              <a:cs typeface="Arial" panose="020B0604020202020204"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51794427213005"/>
          <c:y val="9.1475080973268064E-2"/>
          <c:w val="0.53780044475932542"/>
          <c:h val="0.71627670328883974"/>
        </c:manualLayout>
      </c:layout>
      <c:pieChart>
        <c:varyColors val="1"/>
        <c:ser>
          <c:idx val="0"/>
          <c:order val="0"/>
          <c:tx>
            <c:strRef>
              <c:f>Hoja1!$B$1</c:f>
              <c:strCache>
                <c:ptCount val="1"/>
                <c:pt idx="0">
                  <c:v>Ventas</c:v>
                </c:pt>
              </c:strCache>
            </c:strRef>
          </c:tx>
          <c:explosion val="18"/>
          <c:dPt>
            <c:idx val="0"/>
            <c:bubble3D val="0"/>
            <c:explosion val="8"/>
            <c:spPr>
              <a:solidFill>
                <a:schemeClr val="tx2">
                  <a:lumMod val="75000"/>
                </a:schemeClr>
              </a:solidFill>
            </c:spPr>
          </c:dPt>
          <c:dPt>
            <c:idx val="1"/>
            <c:bubble3D val="0"/>
            <c:explosion val="0"/>
          </c:dPt>
          <c:cat>
            <c:strRef>
              <c:f>Hoja1!$A$2:$A$3</c:f>
              <c:strCache>
                <c:ptCount val="2"/>
                <c:pt idx="0">
                  <c:v>Procesados</c:v>
                </c:pt>
                <c:pt idx="1">
                  <c:v>Condenados</c:v>
                </c:pt>
              </c:strCache>
            </c:strRef>
          </c:cat>
          <c:val>
            <c:numRef>
              <c:f>Hoja1!$B$2:$B$3</c:f>
              <c:numCache>
                <c:formatCode>General</c:formatCode>
                <c:ptCount val="2"/>
                <c:pt idx="0">
                  <c:v>6453</c:v>
                </c:pt>
                <c:pt idx="1">
                  <c:v>4025</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s-A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2.7842585391746597E-2"/>
          <c:w val="0.97526906364856181"/>
          <c:h val="0.81971850393700785"/>
        </c:manualLayout>
      </c:layout>
      <c:barChart>
        <c:barDir val="col"/>
        <c:grouping val="percentStacked"/>
        <c:varyColors val="0"/>
        <c:ser>
          <c:idx val="0"/>
          <c:order val="0"/>
          <c:tx>
            <c:strRef>
              <c:f>Hoja1!$B$1</c:f>
              <c:strCache>
                <c:ptCount val="1"/>
                <c:pt idx="0">
                  <c:v>Nacional</c:v>
                </c:pt>
              </c:strCache>
            </c:strRef>
          </c:tx>
          <c:spPr>
            <a:solidFill>
              <a:schemeClr val="tx2">
                <a:lumMod val="75000"/>
              </a:schemeClr>
            </a:solidFill>
          </c:spPr>
          <c:invertIfNegative val="0"/>
          <c:dLbls>
            <c:dLbl>
              <c:idx val="0"/>
              <c:layout/>
              <c:tx>
                <c:rich>
                  <a:bodyPr/>
                  <a:lstStyle/>
                  <a:p>
                    <a:pPr>
                      <a:defRPr sz="1400">
                        <a:solidFill>
                          <a:schemeClr val="bg1"/>
                        </a:solidFill>
                        <a:latin typeface="Arial" panose="020B0604020202020204" pitchFamily="34" charset="0"/>
                        <a:cs typeface="Arial" panose="020B0604020202020204" pitchFamily="34" charset="0"/>
                      </a:defRPr>
                    </a:pPr>
                    <a:r>
                      <a:rPr lang="en-US" sz="1400" dirty="0" smtClean="0">
                        <a:solidFill>
                          <a:schemeClr val="bg1"/>
                        </a:solidFill>
                        <a:latin typeface="Arial" panose="020B0604020202020204" pitchFamily="34" charset="0"/>
                        <a:cs typeface="Arial" panose="020B0604020202020204" pitchFamily="34" charset="0"/>
                      </a:rPr>
                      <a:t>51%</a:t>
                    </a:r>
                    <a:endParaRPr lang="en-US" sz="1400" dirty="0">
                      <a:solidFill>
                        <a:schemeClr val="bg1"/>
                      </a:solidFill>
                      <a:latin typeface="Arial" panose="020B0604020202020204" pitchFamily="34" charset="0"/>
                      <a:cs typeface="Arial" panose="020B0604020202020204" pitchFamily="34" charset="0"/>
                    </a:endParaRPr>
                  </a:p>
                </c:rich>
              </c:tx>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solidFill>
                      <a:schemeClr val="bg1"/>
                    </a:solidFill>
                    <a:latin typeface="Arial" panose="020B0604020202020204" pitchFamily="34" charset="0"/>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Preventiva</c:v>
                </c:pt>
              </c:strCache>
            </c:strRef>
          </c:cat>
          <c:val>
            <c:numRef>
              <c:f>Hoja1!$B$2</c:f>
              <c:numCache>
                <c:formatCode>General</c:formatCode>
                <c:ptCount val="1"/>
                <c:pt idx="0">
                  <c:v>52.7</c:v>
                </c:pt>
              </c:numCache>
            </c:numRef>
          </c:val>
        </c:ser>
        <c:ser>
          <c:idx val="1"/>
          <c:order val="1"/>
          <c:tx>
            <c:strRef>
              <c:f>Hoja1!$C$1</c:f>
              <c:strCache>
                <c:ptCount val="1"/>
                <c:pt idx="0">
                  <c:v>Federal </c:v>
                </c:pt>
              </c:strCache>
            </c:strRef>
          </c:tx>
          <c:invertIfNegative val="0"/>
          <c:dLbls>
            <c:dLbl>
              <c:idx val="0"/>
              <c:layout/>
              <c:tx>
                <c:rich>
                  <a:bodyPr/>
                  <a:lstStyle/>
                  <a:p>
                    <a:r>
                      <a:rPr lang="en-US" sz="1400" b="0" dirty="0" smtClean="0">
                        <a:solidFill>
                          <a:schemeClr val="bg1"/>
                        </a:solidFill>
                      </a:rPr>
                      <a:t>46%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Preventiva</c:v>
                </c:pt>
              </c:strCache>
            </c:strRef>
          </c:cat>
          <c:val>
            <c:numRef>
              <c:f>Hoja1!$C$2</c:f>
              <c:numCache>
                <c:formatCode>General</c:formatCode>
                <c:ptCount val="1"/>
                <c:pt idx="0">
                  <c:v>44.4</c:v>
                </c:pt>
              </c:numCache>
            </c:numRef>
          </c:val>
        </c:ser>
        <c:ser>
          <c:idx val="2"/>
          <c:order val="2"/>
          <c:tx>
            <c:strRef>
              <c:f>Hoja1!$D$1</c:f>
              <c:strCache>
                <c:ptCount val="1"/>
                <c:pt idx="0">
                  <c:v>Provincial</c:v>
                </c:pt>
              </c:strCache>
            </c:strRef>
          </c:tx>
          <c:invertIfNegative val="0"/>
          <c:dLbls>
            <c:dLbl>
              <c:idx val="0"/>
              <c:layout/>
              <c:tx>
                <c:rich>
                  <a:bodyPr/>
                  <a:lstStyle/>
                  <a:p>
                    <a:r>
                      <a:rPr lang="en-US" sz="1400" b="0" dirty="0" smtClean="0"/>
                      <a:t>3%</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c:f>
              <c:strCache>
                <c:ptCount val="1"/>
                <c:pt idx="0">
                  <c:v>Preventiva</c:v>
                </c:pt>
              </c:strCache>
            </c:strRef>
          </c:cat>
          <c:val>
            <c:numRef>
              <c:f>Hoja1!$D$2</c:f>
              <c:numCache>
                <c:formatCode>General</c:formatCode>
                <c:ptCount val="1"/>
                <c:pt idx="0">
                  <c:v>2.9</c:v>
                </c:pt>
              </c:numCache>
            </c:numRef>
          </c:val>
        </c:ser>
        <c:dLbls>
          <c:showLegendKey val="0"/>
          <c:showVal val="0"/>
          <c:showCatName val="0"/>
          <c:showSerName val="0"/>
          <c:showPercent val="0"/>
          <c:showBubbleSize val="0"/>
        </c:dLbls>
        <c:gapWidth val="202"/>
        <c:overlap val="100"/>
        <c:axId val="72324608"/>
        <c:axId val="72326144"/>
      </c:barChart>
      <c:catAx>
        <c:axId val="72324608"/>
        <c:scaling>
          <c:orientation val="minMax"/>
        </c:scaling>
        <c:delete val="1"/>
        <c:axPos val="b"/>
        <c:numFmt formatCode="General" sourceLinked="0"/>
        <c:majorTickMark val="out"/>
        <c:minorTickMark val="none"/>
        <c:tickLblPos val="nextTo"/>
        <c:crossAx val="72326144"/>
        <c:crosses val="autoZero"/>
        <c:auto val="1"/>
        <c:lblAlgn val="ctr"/>
        <c:lblOffset val="100"/>
        <c:noMultiLvlLbl val="0"/>
      </c:catAx>
      <c:valAx>
        <c:axId val="72326144"/>
        <c:scaling>
          <c:orientation val="minMax"/>
        </c:scaling>
        <c:delete val="1"/>
        <c:axPos val="l"/>
        <c:numFmt formatCode="0%" sourceLinked="1"/>
        <c:majorTickMark val="out"/>
        <c:minorTickMark val="none"/>
        <c:tickLblPos val="nextTo"/>
        <c:crossAx val="72324608"/>
        <c:crosses val="autoZero"/>
        <c:crossBetween val="between"/>
      </c:valAx>
    </c:plotArea>
    <c:legend>
      <c:legendPos val="r"/>
      <c:layout>
        <c:manualLayout>
          <c:xMode val="edge"/>
          <c:yMode val="edge"/>
          <c:x val="1.9247991521398916E-2"/>
          <c:y val="0.18421461401408074"/>
          <c:w val="0.2813155302871494"/>
          <c:h val="0.50838589950910806"/>
        </c:manualLayout>
      </c:layout>
      <c:overlay val="0"/>
    </c:legend>
    <c:plotVisOnly val="1"/>
    <c:dispBlanksAs val="gap"/>
    <c:showDLblsOverMax val="0"/>
  </c:chart>
  <c:txPr>
    <a:bodyPr/>
    <a:lstStyle/>
    <a:p>
      <a:pPr>
        <a:defRPr sz="900">
          <a:latin typeface="Arial" panose="020B0604020202020204" pitchFamily="34" charset="0"/>
          <a:cs typeface="Arial" panose="020B0604020202020204" pitchFamily="34" charset="0"/>
        </a:defRPr>
      </a:pPr>
      <a:endParaRPr lang="es-A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47167490649187127"/>
          <c:w val="0.98025821425099635"/>
          <c:h val="0.29930563270747695"/>
        </c:manualLayout>
      </c:layout>
      <c:barChart>
        <c:barDir val="col"/>
        <c:grouping val="clustered"/>
        <c:varyColors val="0"/>
        <c:ser>
          <c:idx val="0"/>
          <c:order val="0"/>
          <c:tx>
            <c:strRef>
              <c:f>Hoja1!$B$1</c:f>
              <c:strCache>
                <c:ptCount val="1"/>
                <c:pt idx="0">
                  <c:v>Columna2</c:v>
                </c:pt>
              </c:strCache>
            </c:strRef>
          </c:tx>
          <c:spPr>
            <a:solidFill>
              <a:schemeClr val="tx2">
                <a:lumMod val="75000"/>
              </a:schemeClr>
            </a:solidFill>
          </c:spPr>
          <c:invertIfNegative val="0"/>
          <c:dLbls>
            <c:dLbl>
              <c:idx val="10"/>
              <c:layout/>
              <c:tx>
                <c:rich>
                  <a:bodyPr/>
                  <a:lstStyle/>
                  <a:p>
                    <a:r>
                      <a:rPr lang="en-US" dirty="0" smtClean="0"/>
                      <a:t>562</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latin typeface="Arial" panose="020B0604020202020204" pitchFamily="34" charset="0"/>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Hoja1!$A$2:$A$16</c:f>
              <c:strCache>
                <c:ptCount val="15"/>
                <c:pt idx="0">
                  <c:v>U. 13</c:v>
                </c:pt>
                <c:pt idx="1">
                  <c:v>U. 14</c:v>
                </c:pt>
                <c:pt idx="2">
                  <c:v>U. 15</c:v>
                </c:pt>
                <c:pt idx="3">
                  <c:v>U. 16</c:v>
                </c:pt>
                <c:pt idx="4">
                  <c:v>U. 17</c:v>
                </c:pt>
                <c:pt idx="5">
                  <c:v>U. 18</c:v>
                </c:pt>
                <c:pt idx="6">
                  <c:v>U. 19</c:v>
                </c:pt>
                <c:pt idx="7">
                  <c:v>U. 21</c:v>
                </c:pt>
                <c:pt idx="8">
                  <c:v>U. 22</c:v>
                </c:pt>
                <c:pt idx="9">
                  <c:v>U. 23</c:v>
                </c:pt>
                <c:pt idx="10">
                  <c:v>COMP. FED. PARA JOV. ADULTOS</c:v>
                </c:pt>
                <c:pt idx="11">
                  <c:v>U. 25</c:v>
                </c:pt>
                <c:pt idx="12">
                  <c:v>U. 30</c:v>
                </c:pt>
                <c:pt idx="13">
                  <c:v>U. 31</c:v>
                </c:pt>
                <c:pt idx="14">
                  <c:v>U. 35</c:v>
                </c:pt>
              </c:strCache>
            </c:strRef>
          </c:cat>
          <c:val>
            <c:numRef>
              <c:f>Hoja1!$B$2:$B$16</c:f>
              <c:numCache>
                <c:formatCode>General</c:formatCode>
                <c:ptCount val="15"/>
                <c:pt idx="0">
                  <c:v>39</c:v>
                </c:pt>
                <c:pt idx="1">
                  <c:v>117</c:v>
                </c:pt>
                <c:pt idx="2">
                  <c:v>92</c:v>
                </c:pt>
                <c:pt idx="3">
                  <c:v>124</c:v>
                </c:pt>
                <c:pt idx="4">
                  <c:v>206</c:v>
                </c:pt>
                <c:pt idx="5">
                  <c:v>5</c:v>
                </c:pt>
                <c:pt idx="6">
                  <c:v>236</c:v>
                </c:pt>
                <c:pt idx="7">
                  <c:v>22</c:v>
                </c:pt>
                <c:pt idx="8">
                  <c:v>97</c:v>
                </c:pt>
                <c:pt idx="9">
                  <c:v>8</c:v>
                </c:pt>
                <c:pt idx="10">
                  <c:v>559</c:v>
                </c:pt>
                <c:pt idx="11">
                  <c:v>26</c:v>
                </c:pt>
                <c:pt idx="12">
                  <c:v>24</c:v>
                </c:pt>
                <c:pt idx="13">
                  <c:v>193</c:v>
                </c:pt>
                <c:pt idx="14">
                  <c:v>146</c:v>
                </c:pt>
              </c:numCache>
            </c:numRef>
          </c:val>
        </c:ser>
        <c:dLbls>
          <c:showLegendKey val="0"/>
          <c:showVal val="0"/>
          <c:showCatName val="0"/>
          <c:showSerName val="0"/>
          <c:showPercent val="0"/>
          <c:showBubbleSize val="0"/>
        </c:dLbls>
        <c:gapWidth val="150"/>
        <c:axId val="72479488"/>
        <c:axId val="72481024"/>
      </c:barChart>
      <c:catAx>
        <c:axId val="72479488"/>
        <c:scaling>
          <c:orientation val="minMax"/>
        </c:scaling>
        <c:delete val="0"/>
        <c:axPos val="b"/>
        <c:numFmt formatCode="General" sourceLinked="1"/>
        <c:majorTickMark val="out"/>
        <c:minorTickMark val="none"/>
        <c:tickLblPos val="nextTo"/>
        <c:txPr>
          <a:bodyPr/>
          <a:lstStyle/>
          <a:p>
            <a:pPr>
              <a:defRPr sz="700">
                <a:latin typeface="Arial" panose="020B0604020202020204" pitchFamily="34" charset="0"/>
                <a:cs typeface="Arial" panose="020B0604020202020204" pitchFamily="34" charset="0"/>
              </a:defRPr>
            </a:pPr>
            <a:endParaRPr lang="es-AR"/>
          </a:p>
        </c:txPr>
        <c:crossAx val="72481024"/>
        <c:crosses val="autoZero"/>
        <c:auto val="1"/>
        <c:lblAlgn val="ctr"/>
        <c:lblOffset val="100"/>
        <c:noMultiLvlLbl val="0"/>
      </c:catAx>
      <c:valAx>
        <c:axId val="72481024"/>
        <c:scaling>
          <c:orientation val="minMax"/>
        </c:scaling>
        <c:delete val="1"/>
        <c:axPos val="l"/>
        <c:numFmt formatCode="General" sourceLinked="1"/>
        <c:majorTickMark val="out"/>
        <c:minorTickMark val="none"/>
        <c:tickLblPos val="nextTo"/>
        <c:crossAx val="72479488"/>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9.5998210049122859E-2"/>
          <c:w val="0.98025821425099635"/>
          <c:h val="0.7719712438747599"/>
        </c:manualLayout>
      </c:layout>
      <c:barChart>
        <c:barDir val="col"/>
        <c:grouping val="clustered"/>
        <c:varyColors val="0"/>
        <c:ser>
          <c:idx val="0"/>
          <c:order val="0"/>
          <c:tx>
            <c:strRef>
              <c:f>Hoja1!$B$1</c:f>
              <c:strCache>
                <c:ptCount val="1"/>
                <c:pt idx="0">
                  <c:v>Columna2</c:v>
                </c:pt>
              </c:strCache>
            </c:strRef>
          </c:tx>
          <c:spPr>
            <a:solidFill>
              <a:schemeClr val="tx2">
                <a:lumMod val="75000"/>
              </a:schemeClr>
            </a:solidFill>
          </c:spPr>
          <c:invertIfNegative val="0"/>
          <c:dLbls>
            <c:dLbl>
              <c:idx val="0"/>
              <c:layout>
                <c:manualLayout>
                  <c:x val="-4.5222895461757848E-3"/>
                  <c:y val="6.399880669941524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00">
                    <a:latin typeface="Arial" panose="020B0604020202020204" pitchFamily="34" charset="0"/>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Hoja1!$A$2:$A$15</c:f>
              <c:strCache>
                <c:ptCount val="14"/>
                <c:pt idx="0">
                  <c:v>CPF I</c:v>
                </c:pt>
                <c:pt idx="1">
                  <c:v>CPF II</c:v>
                </c:pt>
                <c:pt idx="2">
                  <c:v>C.P.F. III - CFNOA</c:v>
                </c:pt>
                <c:pt idx="3">
                  <c:v>C.P.F. C.A.B.A.</c:v>
                </c:pt>
                <c:pt idx="4">
                  <c:v>C.P.F IV </c:v>
                </c:pt>
                <c:pt idx="5">
                  <c:v>U. 4</c:v>
                </c:pt>
                <c:pt idx="6">
                  <c:v>U. 5</c:v>
                </c:pt>
                <c:pt idx="7">
                  <c:v>U. 6</c:v>
                </c:pt>
                <c:pt idx="8">
                  <c:v>U. 7</c:v>
                </c:pt>
                <c:pt idx="9">
                  <c:v>U. 8</c:v>
                </c:pt>
                <c:pt idx="10">
                  <c:v>U. 9</c:v>
                </c:pt>
                <c:pt idx="11">
                  <c:v>U. 10</c:v>
                </c:pt>
                <c:pt idx="12">
                  <c:v>U. 11</c:v>
                </c:pt>
                <c:pt idx="13">
                  <c:v>U. 12</c:v>
                </c:pt>
              </c:strCache>
            </c:strRef>
          </c:cat>
          <c:val>
            <c:numRef>
              <c:f>Hoja1!$B$2:$B$15</c:f>
              <c:numCache>
                <c:formatCode>General</c:formatCode>
                <c:ptCount val="14"/>
                <c:pt idx="0">
                  <c:v>1995</c:v>
                </c:pt>
                <c:pt idx="1">
                  <c:v>1619</c:v>
                </c:pt>
                <c:pt idx="2">
                  <c:v>430</c:v>
                </c:pt>
                <c:pt idx="3">
                  <c:v>1731</c:v>
                </c:pt>
                <c:pt idx="4">
                  <c:v>476</c:v>
                </c:pt>
                <c:pt idx="5">
                  <c:v>425</c:v>
                </c:pt>
                <c:pt idx="6">
                  <c:v>284</c:v>
                </c:pt>
                <c:pt idx="7">
                  <c:v>473</c:v>
                </c:pt>
                <c:pt idx="8">
                  <c:v>322</c:v>
                </c:pt>
                <c:pt idx="9">
                  <c:v>134</c:v>
                </c:pt>
                <c:pt idx="10">
                  <c:v>179</c:v>
                </c:pt>
                <c:pt idx="11">
                  <c:v>113</c:v>
                </c:pt>
                <c:pt idx="12">
                  <c:v>139</c:v>
                </c:pt>
                <c:pt idx="13">
                  <c:v>305</c:v>
                </c:pt>
              </c:numCache>
            </c:numRef>
          </c:val>
        </c:ser>
        <c:dLbls>
          <c:showLegendKey val="0"/>
          <c:showVal val="0"/>
          <c:showCatName val="0"/>
          <c:showSerName val="0"/>
          <c:showPercent val="0"/>
          <c:showBubbleSize val="0"/>
        </c:dLbls>
        <c:gapWidth val="150"/>
        <c:axId val="72669440"/>
        <c:axId val="72945664"/>
      </c:barChart>
      <c:catAx>
        <c:axId val="72669440"/>
        <c:scaling>
          <c:orientation val="minMax"/>
        </c:scaling>
        <c:delete val="0"/>
        <c:axPos val="b"/>
        <c:numFmt formatCode="General" sourceLinked="1"/>
        <c:majorTickMark val="out"/>
        <c:minorTickMark val="none"/>
        <c:tickLblPos val="nextTo"/>
        <c:txPr>
          <a:bodyPr/>
          <a:lstStyle/>
          <a:p>
            <a:pPr>
              <a:defRPr sz="600">
                <a:latin typeface="Arial" panose="020B0604020202020204" pitchFamily="34" charset="0"/>
                <a:cs typeface="Arial" panose="020B0604020202020204" pitchFamily="34" charset="0"/>
              </a:defRPr>
            </a:pPr>
            <a:endParaRPr lang="es-AR"/>
          </a:p>
        </c:txPr>
        <c:crossAx val="72945664"/>
        <c:crosses val="autoZero"/>
        <c:auto val="1"/>
        <c:lblAlgn val="ctr"/>
        <c:lblOffset val="100"/>
        <c:noMultiLvlLbl val="0"/>
      </c:catAx>
      <c:valAx>
        <c:axId val="72945664"/>
        <c:scaling>
          <c:orientation val="minMax"/>
          <c:max val="2500"/>
          <c:min val="0"/>
        </c:scaling>
        <c:delete val="1"/>
        <c:axPos val="l"/>
        <c:numFmt formatCode="General" sourceLinked="1"/>
        <c:majorTickMark val="out"/>
        <c:minorTickMark val="none"/>
        <c:tickLblPos val="nextTo"/>
        <c:crossAx val="72669440"/>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0.47167490649187127"/>
          <c:w val="0.98025821425099635"/>
          <c:h val="0.29930563270747695"/>
        </c:manualLayout>
      </c:layout>
      <c:barChart>
        <c:barDir val="col"/>
        <c:grouping val="clustered"/>
        <c:varyColors val="0"/>
        <c:ser>
          <c:idx val="0"/>
          <c:order val="0"/>
          <c:tx>
            <c:strRef>
              <c:f>Hoja1!$B$1</c:f>
              <c:strCache>
                <c:ptCount val="1"/>
                <c:pt idx="0">
                  <c:v>Octubre</c:v>
                </c:pt>
              </c:strCache>
            </c:strRef>
          </c:tx>
          <c:spPr>
            <a:solidFill>
              <a:schemeClr val="accent2">
                <a:lumMod val="75000"/>
              </a:schemeClr>
            </a:solidFill>
          </c:spPr>
          <c:invertIfNegative val="0"/>
          <c:dLbls>
            <c:spPr>
              <a:noFill/>
              <a:ln>
                <a:noFill/>
              </a:ln>
              <a:effectLst/>
            </c:spPr>
            <c:txPr>
              <a:bodyPr/>
              <a:lstStyle/>
              <a:p>
                <a:pPr>
                  <a:defRPr sz="800">
                    <a:latin typeface="Arial" panose="020B0604020202020204" pitchFamily="34" charset="0"/>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Hoja1!$A$2:$A$16</c:f>
              <c:strCache>
                <c:ptCount val="15"/>
                <c:pt idx="0">
                  <c:v>U. 13</c:v>
                </c:pt>
                <c:pt idx="1">
                  <c:v>U. 14</c:v>
                </c:pt>
                <c:pt idx="2">
                  <c:v>U. 15</c:v>
                </c:pt>
                <c:pt idx="3">
                  <c:v>U. 16</c:v>
                </c:pt>
                <c:pt idx="4">
                  <c:v>U. 17</c:v>
                </c:pt>
                <c:pt idx="5">
                  <c:v>U. 18</c:v>
                </c:pt>
                <c:pt idx="6">
                  <c:v>U. 19</c:v>
                </c:pt>
                <c:pt idx="7">
                  <c:v>U. 21</c:v>
                </c:pt>
                <c:pt idx="8">
                  <c:v>U. 22</c:v>
                </c:pt>
                <c:pt idx="9">
                  <c:v>U. 23</c:v>
                </c:pt>
                <c:pt idx="10">
                  <c:v>COMP. FED. PARA JOV. ADULTOS</c:v>
                </c:pt>
                <c:pt idx="11">
                  <c:v>U. 25</c:v>
                </c:pt>
                <c:pt idx="12">
                  <c:v>U. 30</c:v>
                </c:pt>
                <c:pt idx="13">
                  <c:v>U. 31</c:v>
                </c:pt>
                <c:pt idx="14">
                  <c:v>U. 35</c:v>
                </c:pt>
              </c:strCache>
            </c:strRef>
          </c:cat>
          <c:val>
            <c:numRef>
              <c:f>Hoja1!$B$2:$B$16</c:f>
              <c:numCache>
                <c:formatCode>General</c:formatCode>
                <c:ptCount val="15"/>
                <c:pt idx="0">
                  <c:v>43</c:v>
                </c:pt>
                <c:pt idx="1">
                  <c:v>122</c:v>
                </c:pt>
                <c:pt idx="2">
                  <c:v>94</c:v>
                </c:pt>
                <c:pt idx="3">
                  <c:v>118</c:v>
                </c:pt>
                <c:pt idx="4">
                  <c:v>208</c:v>
                </c:pt>
                <c:pt idx="5">
                  <c:v>5</c:v>
                </c:pt>
                <c:pt idx="6">
                  <c:v>234</c:v>
                </c:pt>
                <c:pt idx="7">
                  <c:v>19</c:v>
                </c:pt>
                <c:pt idx="8">
                  <c:v>86</c:v>
                </c:pt>
                <c:pt idx="9">
                  <c:v>2</c:v>
                </c:pt>
                <c:pt idx="10">
                  <c:v>571</c:v>
                </c:pt>
                <c:pt idx="11">
                  <c:v>21</c:v>
                </c:pt>
                <c:pt idx="12">
                  <c:v>17</c:v>
                </c:pt>
                <c:pt idx="13">
                  <c:v>191</c:v>
                </c:pt>
                <c:pt idx="14">
                  <c:v>147</c:v>
                </c:pt>
              </c:numCache>
            </c:numRef>
          </c:val>
        </c:ser>
        <c:ser>
          <c:idx val="1"/>
          <c:order val="1"/>
          <c:tx>
            <c:strRef>
              <c:f>Hoja1!$C$1</c:f>
              <c:strCache>
                <c:ptCount val="1"/>
                <c:pt idx="0">
                  <c:v>Noviembre</c:v>
                </c:pt>
              </c:strCache>
            </c:strRef>
          </c:tx>
          <c:spPr>
            <a:solidFill>
              <a:schemeClr val="tx2">
                <a:lumMod val="75000"/>
              </a:schemeClr>
            </a:solidFill>
          </c:spPr>
          <c:invertIfNegative val="0"/>
          <c:dLbls>
            <c:txPr>
              <a:bodyPr/>
              <a:lstStyle/>
              <a:p>
                <a:pPr>
                  <a:defRPr sz="800">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Hoja1!$A$2:$A$16</c:f>
              <c:strCache>
                <c:ptCount val="15"/>
                <c:pt idx="0">
                  <c:v>U. 13</c:v>
                </c:pt>
                <c:pt idx="1">
                  <c:v>U. 14</c:v>
                </c:pt>
                <c:pt idx="2">
                  <c:v>U. 15</c:v>
                </c:pt>
                <c:pt idx="3">
                  <c:v>U. 16</c:v>
                </c:pt>
                <c:pt idx="4">
                  <c:v>U. 17</c:v>
                </c:pt>
                <c:pt idx="5">
                  <c:v>U. 18</c:v>
                </c:pt>
                <c:pt idx="6">
                  <c:v>U. 19</c:v>
                </c:pt>
                <c:pt idx="7">
                  <c:v>U. 21</c:v>
                </c:pt>
                <c:pt idx="8">
                  <c:v>U. 22</c:v>
                </c:pt>
                <c:pt idx="9">
                  <c:v>U. 23</c:v>
                </c:pt>
                <c:pt idx="10">
                  <c:v>COMP. FED. PARA JOV. ADULTOS</c:v>
                </c:pt>
                <c:pt idx="11">
                  <c:v>U. 25</c:v>
                </c:pt>
                <c:pt idx="12">
                  <c:v>U. 30</c:v>
                </c:pt>
                <c:pt idx="13">
                  <c:v>U. 31</c:v>
                </c:pt>
                <c:pt idx="14">
                  <c:v>U. 35</c:v>
                </c:pt>
              </c:strCache>
            </c:strRef>
          </c:cat>
          <c:val>
            <c:numRef>
              <c:f>Hoja1!$C$2:$C$16</c:f>
              <c:numCache>
                <c:formatCode>General</c:formatCode>
                <c:ptCount val="15"/>
                <c:pt idx="0">
                  <c:v>39</c:v>
                </c:pt>
                <c:pt idx="1">
                  <c:v>117</c:v>
                </c:pt>
                <c:pt idx="2">
                  <c:v>92</c:v>
                </c:pt>
                <c:pt idx="3">
                  <c:v>124</c:v>
                </c:pt>
                <c:pt idx="4">
                  <c:v>206</c:v>
                </c:pt>
                <c:pt idx="5">
                  <c:v>5</c:v>
                </c:pt>
                <c:pt idx="6">
                  <c:v>236</c:v>
                </c:pt>
                <c:pt idx="7">
                  <c:v>22</c:v>
                </c:pt>
                <c:pt idx="8">
                  <c:v>97</c:v>
                </c:pt>
                <c:pt idx="9">
                  <c:v>8</c:v>
                </c:pt>
                <c:pt idx="10">
                  <c:v>559</c:v>
                </c:pt>
                <c:pt idx="11">
                  <c:v>26</c:v>
                </c:pt>
                <c:pt idx="12">
                  <c:v>24</c:v>
                </c:pt>
                <c:pt idx="13">
                  <c:v>193</c:v>
                </c:pt>
                <c:pt idx="14">
                  <c:v>146</c:v>
                </c:pt>
              </c:numCache>
            </c:numRef>
          </c:val>
        </c:ser>
        <c:dLbls>
          <c:showLegendKey val="0"/>
          <c:showVal val="0"/>
          <c:showCatName val="0"/>
          <c:showSerName val="0"/>
          <c:showPercent val="0"/>
          <c:showBubbleSize val="0"/>
        </c:dLbls>
        <c:gapWidth val="82"/>
        <c:overlap val="-5"/>
        <c:axId val="45537920"/>
        <c:axId val="45543808"/>
      </c:barChart>
      <c:catAx>
        <c:axId val="45537920"/>
        <c:scaling>
          <c:orientation val="minMax"/>
        </c:scaling>
        <c:delete val="0"/>
        <c:axPos val="b"/>
        <c:numFmt formatCode="General" sourceLinked="1"/>
        <c:majorTickMark val="out"/>
        <c:minorTickMark val="none"/>
        <c:tickLblPos val="nextTo"/>
        <c:txPr>
          <a:bodyPr/>
          <a:lstStyle/>
          <a:p>
            <a:pPr>
              <a:defRPr sz="700">
                <a:latin typeface="Arial" panose="020B0604020202020204" pitchFamily="34" charset="0"/>
                <a:cs typeface="Arial" panose="020B0604020202020204" pitchFamily="34" charset="0"/>
              </a:defRPr>
            </a:pPr>
            <a:endParaRPr lang="es-AR"/>
          </a:p>
        </c:txPr>
        <c:crossAx val="45543808"/>
        <c:crosses val="autoZero"/>
        <c:auto val="1"/>
        <c:lblAlgn val="ctr"/>
        <c:lblOffset val="100"/>
        <c:noMultiLvlLbl val="0"/>
      </c:catAx>
      <c:valAx>
        <c:axId val="45543808"/>
        <c:scaling>
          <c:orientation val="minMax"/>
        </c:scaling>
        <c:delete val="1"/>
        <c:axPos val="l"/>
        <c:numFmt formatCode="General" sourceLinked="1"/>
        <c:majorTickMark val="out"/>
        <c:minorTickMark val="none"/>
        <c:tickLblPos val="nextTo"/>
        <c:crossAx val="45537920"/>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75308641975308E-2"/>
          <c:y val="6.7838832468316429E-2"/>
          <c:w val="0.98025821425099635"/>
          <c:h val="0.80013093046550154"/>
        </c:manualLayout>
      </c:layout>
      <c:barChart>
        <c:barDir val="col"/>
        <c:grouping val="clustered"/>
        <c:varyColors val="0"/>
        <c:ser>
          <c:idx val="0"/>
          <c:order val="0"/>
          <c:tx>
            <c:strRef>
              <c:f>Hoja1!$B$1</c:f>
              <c:strCache>
                <c:ptCount val="1"/>
                <c:pt idx="0">
                  <c:v>Octubre</c:v>
                </c:pt>
              </c:strCache>
            </c:strRef>
          </c:tx>
          <c:spPr>
            <a:solidFill>
              <a:schemeClr val="accent2">
                <a:lumMod val="75000"/>
              </a:schemeClr>
            </a:solidFill>
          </c:spPr>
          <c:invertIfNegative val="0"/>
          <c:dLbls>
            <c:dLbl>
              <c:idx val="0"/>
              <c:layout>
                <c:manualLayout>
                  <c:x val="-4.5222895461757848E-3"/>
                  <c:y val="6.399880669941524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3.0148596974505209E-3"/>
                  <c:y val="6.5938949878090822E-3"/>
                </c:manualLayout>
              </c:layout>
              <c:showLegendKey val="0"/>
              <c:showVal val="1"/>
              <c:showCatName val="0"/>
              <c:showSerName val="0"/>
              <c:showPercent val="0"/>
              <c:showBubbleSize val="0"/>
            </c:dLbl>
            <c:dLbl>
              <c:idx val="3"/>
              <c:layout>
                <c:manualLayout>
                  <c:x val="-4.5222895461757813E-3"/>
                  <c:y val="1.3187789975618164E-2"/>
                </c:manualLayout>
              </c:layout>
              <c:showLegendKey val="0"/>
              <c:showVal val="1"/>
              <c:showCatName val="0"/>
              <c:showSerName val="0"/>
              <c:showPercent val="0"/>
              <c:showBubbleSize val="0"/>
            </c:dLbl>
            <c:spPr>
              <a:noFill/>
              <a:ln>
                <a:noFill/>
              </a:ln>
              <a:effectLst/>
            </c:spPr>
            <c:txPr>
              <a:bodyPr/>
              <a:lstStyle/>
              <a:p>
                <a:pPr>
                  <a:defRPr sz="800">
                    <a:latin typeface="Arial" panose="020B0604020202020204" pitchFamily="34" charset="0"/>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Hoja1!$A$2:$A$15</c:f>
              <c:strCache>
                <c:ptCount val="14"/>
                <c:pt idx="0">
                  <c:v>CPF I</c:v>
                </c:pt>
                <c:pt idx="1">
                  <c:v>CPF II</c:v>
                </c:pt>
                <c:pt idx="2">
                  <c:v>C.P.F. III - CFNOA</c:v>
                </c:pt>
                <c:pt idx="3">
                  <c:v>C.P.F. C.A.B.A.</c:v>
                </c:pt>
                <c:pt idx="4">
                  <c:v>C.P.F IV </c:v>
                </c:pt>
                <c:pt idx="5">
                  <c:v>U. 4</c:v>
                </c:pt>
                <c:pt idx="6">
                  <c:v>U. 5</c:v>
                </c:pt>
                <c:pt idx="7">
                  <c:v>U. 6</c:v>
                </c:pt>
                <c:pt idx="8">
                  <c:v>U. 7</c:v>
                </c:pt>
                <c:pt idx="9">
                  <c:v>U. 8</c:v>
                </c:pt>
                <c:pt idx="10">
                  <c:v>U. 9</c:v>
                </c:pt>
                <c:pt idx="11">
                  <c:v>U. 10</c:v>
                </c:pt>
                <c:pt idx="12">
                  <c:v>U. 11</c:v>
                </c:pt>
                <c:pt idx="13">
                  <c:v>U. 12</c:v>
                </c:pt>
              </c:strCache>
            </c:strRef>
          </c:cat>
          <c:val>
            <c:numRef>
              <c:f>Hoja1!$B$2:$B$15</c:f>
              <c:numCache>
                <c:formatCode>General</c:formatCode>
                <c:ptCount val="14"/>
                <c:pt idx="0">
                  <c:v>2021</c:v>
                </c:pt>
                <c:pt idx="1">
                  <c:v>1608</c:v>
                </c:pt>
                <c:pt idx="2">
                  <c:v>438</c:v>
                </c:pt>
                <c:pt idx="3">
                  <c:v>1740</c:v>
                </c:pt>
                <c:pt idx="4">
                  <c:v>461</c:v>
                </c:pt>
                <c:pt idx="5">
                  <c:v>430</c:v>
                </c:pt>
                <c:pt idx="6">
                  <c:v>283</c:v>
                </c:pt>
                <c:pt idx="7">
                  <c:v>466</c:v>
                </c:pt>
                <c:pt idx="8">
                  <c:v>311</c:v>
                </c:pt>
                <c:pt idx="9">
                  <c:v>132</c:v>
                </c:pt>
                <c:pt idx="10">
                  <c:v>175</c:v>
                </c:pt>
                <c:pt idx="11">
                  <c:v>111</c:v>
                </c:pt>
                <c:pt idx="12">
                  <c:v>132</c:v>
                </c:pt>
                <c:pt idx="13">
                  <c:v>299</c:v>
                </c:pt>
              </c:numCache>
            </c:numRef>
          </c:val>
        </c:ser>
        <c:ser>
          <c:idx val="1"/>
          <c:order val="1"/>
          <c:tx>
            <c:strRef>
              <c:f>Hoja1!$C$1</c:f>
              <c:strCache>
                <c:ptCount val="1"/>
                <c:pt idx="0">
                  <c:v>Noviembre</c:v>
                </c:pt>
              </c:strCache>
            </c:strRef>
          </c:tx>
          <c:spPr>
            <a:solidFill>
              <a:schemeClr val="tx2">
                <a:lumMod val="75000"/>
              </a:schemeClr>
            </a:solidFill>
          </c:spPr>
          <c:invertIfNegative val="0"/>
          <c:dLbls>
            <c:dLbl>
              <c:idx val="1"/>
              <c:layout>
                <c:manualLayout>
                  <c:x val="7.5371492436263152E-3"/>
                  <c:y val="6.5938949878090822E-3"/>
                </c:manualLayout>
              </c:layout>
              <c:showLegendKey val="0"/>
              <c:showVal val="1"/>
              <c:showCatName val="0"/>
              <c:showSerName val="0"/>
              <c:showPercent val="0"/>
              <c:showBubbleSize val="0"/>
            </c:dLbl>
            <c:dLbl>
              <c:idx val="3"/>
              <c:layout>
                <c:manualLayout>
                  <c:x val="3.0148596974505209E-3"/>
                  <c:y val="6.5938949878091126E-3"/>
                </c:manualLayout>
              </c:layout>
              <c:showLegendKey val="0"/>
              <c:showVal val="1"/>
              <c:showCatName val="0"/>
              <c:showSerName val="0"/>
              <c:showPercent val="0"/>
              <c:showBubbleSize val="0"/>
            </c:dLbl>
            <c:txPr>
              <a:bodyPr/>
              <a:lstStyle/>
              <a:p>
                <a:pPr>
                  <a:defRPr sz="800">
                    <a:latin typeface="Arial" pitchFamily="34" charset="0"/>
                    <a:cs typeface="Arial" pitchFamily="34" charset="0"/>
                  </a:defRPr>
                </a:pPr>
                <a:endParaRPr lang="es-AR"/>
              </a:p>
            </c:txPr>
            <c:showLegendKey val="0"/>
            <c:showVal val="1"/>
            <c:showCatName val="0"/>
            <c:showSerName val="0"/>
            <c:showPercent val="0"/>
            <c:showBubbleSize val="0"/>
            <c:showLeaderLines val="0"/>
          </c:dLbls>
          <c:cat>
            <c:strRef>
              <c:f>Hoja1!$A$2:$A$15</c:f>
              <c:strCache>
                <c:ptCount val="14"/>
                <c:pt idx="0">
                  <c:v>CPF I</c:v>
                </c:pt>
                <c:pt idx="1">
                  <c:v>CPF II</c:v>
                </c:pt>
                <c:pt idx="2">
                  <c:v>C.P.F. III - CFNOA</c:v>
                </c:pt>
                <c:pt idx="3">
                  <c:v>C.P.F. C.A.B.A.</c:v>
                </c:pt>
                <c:pt idx="4">
                  <c:v>C.P.F IV </c:v>
                </c:pt>
                <c:pt idx="5">
                  <c:v>U. 4</c:v>
                </c:pt>
                <c:pt idx="6">
                  <c:v>U. 5</c:v>
                </c:pt>
                <c:pt idx="7">
                  <c:v>U. 6</c:v>
                </c:pt>
                <c:pt idx="8">
                  <c:v>U. 7</c:v>
                </c:pt>
                <c:pt idx="9">
                  <c:v>U. 8</c:v>
                </c:pt>
                <c:pt idx="10">
                  <c:v>U. 9</c:v>
                </c:pt>
                <c:pt idx="11">
                  <c:v>U. 10</c:v>
                </c:pt>
                <c:pt idx="12">
                  <c:v>U. 11</c:v>
                </c:pt>
                <c:pt idx="13">
                  <c:v>U. 12</c:v>
                </c:pt>
              </c:strCache>
            </c:strRef>
          </c:cat>
          <c:val>
            <c:numRef>
              <c:f>Hoja1!$C$2:$C$15</c:f>
              <c:numCache>
                <c:formatCode>General</c:formatCode>
                <c:ptCount val="14"/>
                <c:pt idx="0">
                  <c:v>1995</c:v>
                </c:pt>
                <c:pt idx="1">
                  <c:v>1619</c:v>
                </c:pt>
                <c:pt idx="2">
                  <c:v>430</c:v>
                </c:pt>
                <c:pt idx="3">
                  <c:v>1731</c:v>
                </c:pt>
                <c:pt idx="4">
                  <c:v>476</c:v>
                </c:pt>
                <c:pt idx="5">
                  <c:v>425</c:v>
                </c:pt>
                <c:pt idx="6">
                  <c:v>284</c:v>
                </c:pt>
                <c:pt idx="7">
                  <c:v>473</c:v>
                </c:pt>
                <c:pt idx="8">
                  <c:v>322</c:v>
                </c:pt>
                <c:pt idx="9">
                  <c:v>134</c:v>
                </c:pt>
                <c:pt idx="10">
                  <c:v>179</c:v>
                </c:pt>
                <c:pt idx="11">
                  <c:v>113</c:v>
                </c:pt>
                <c:pt idx="12">
                  <c:v>139</c:v>
                </c:pt>
                <c:pt idx="13">
                  <c:v>305</c:v>
                </c:pt>
              </c:numCache>
            </c:numRef>
          </c:val>
        </c:ser>
        <c:dLbls>
          <c:showLegendKey val="0"/>
          <c:showVal val="0"/>
          <c:showCatName val="0"/>
          <c:showSerName val="0"/>
          <c:showPercent val="0"/>
          <c:showBubbleSize val="0"/>
        </c:dLbls>
        <c:gapWidth val="82"/>
        <c:overlap val="-5"/>
        <c:axId val="45606400"/>
        <c:axId val="45607936"/>
      </c:barChart>
      <c:catAx>
        <c:axId val="45606400"/>
        <c:scaling>
          <c:orientation val="minMax"/>
        </c:scaling>
        <c:delete val="0"/>
        <c:axPos val="b"/>
        <c:numFmt formatCode="General" sourceLinked="1"/>
        <c:majorTickMark val="out"/>
        <c:minorTickMark val="none"/>
        <c:tickLblPos val="nextTo"/>
        <c:txPr>
          <a:bodyPr/>
          <a:lstStyle/>
          <a:p>
            <a:pPr>
              <a:defRPr sz="600">
                <a:latin typeface="Arial" panose="020B0604020202020204" pitchFamily="34" charset="0"/>
                <a:cs typeface="Arial" panose="020B0604020202020204" pitchFamily="34" charset="0"/>
              </a:defRPr>
            </a:pPr>
            <a:endParaRPr lang="es-AR"/>
          </a:p>
        </c:txPr>
        <c:crossAx val="45607936"/>
        <c:crosses val="autoZero"/>
        <c:auto val="1"/>
        <c:lblAlgn val="ctr"/>
        <c:lblOffset val="100"/>
        <c:noMultiLvlLbl val="0"/>
      </c:catAx>
      <c:valAx>
        <c:axId val="45607936"/>
        <c:scaling>
          <c:orientation val="minMax"/>
          <c:max val="2500"/>
          <c:min val="0"/>
        </c:scaling>
        <c:delete val="1"/>
        <c:axPos val="l"/>
        <c:numFmt formatCode="General" sourceLinked="1"/>
        <c:majorTickMark val="out"/>
        <c:minorTickMark val="none"/>
        <c:tickLblPos val="nextTo"/>
        <c:crossAx val="45606400"/>
        <c:crosses val="autoZero"/>
        <c:crossBetween val="between"/>
      </c:valAx>
    </c:plotArea>
    <c:legend>
      <c:legendPos val="r"/>
      <c:layout>
        <c:manualLayout>
          <c:xMode val="edge"/>
          <c:yMode val="edge"/>
          <c:x val="0.60706953738283598"/>
          <c:y val="0.13564994891938018"/>
          <c:w val="0.10149097868517931"/>
          <c:h val="0.23227228736505878"/>
        </c:manualLayout>
      </c:layout>
      <c:overlay val="0"/>
      <c:txPr>
        <a:bodyPr/>
        <a:lstStyle/>
        <a:p>
          <a:pPr>
            <a:defRPr sz="1050">
              <a:latin typeface="Arial" panose="020B0604020202020204" pitchFamily="34" charset="0"/>
              <a:cs typeface="Arial" panose="020B0604020202020204"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22126708143536E-2"/>
          <c:y val="2.0447389557359964E-2"/>
          <c:w val="0.86306758739769651"/>
          <c:h val="0.81215107690697663"/>
        </c:manualLayout>
      </c:layout>
      <c:barChart>
        <c:barDir val="col"/>
        <c:grouping val="stacked"/>
        <c:varyColors val="0"/>
        <c:ser>
          <c:idx val="0"/>
          <c:order val="0"/>
          <c:tx>
            <c:strRef>
              <c:f>Hoja1!$B$1</c:f>
              <c:strCache>
                <c:ptCount val="1"/>
                <c:pt idx="0">
                  <c:v>Nacional</c:v>
                </c:pt>
              </c:strCache>
            </c:strRef>
          </c:tx>
          <c:spPr>
            <a:solidFill>
              <a:schemeClr val="tx2">
                <a:lumMod val="75000"/>
              </a:schemeClr>
            </a:solidFill>
          </c:spPr>
          <c:invertIfNegative val="0"/>
          <c:dLbls>
            <c:dLbl>
              <c:idx val="0"/>
              <c:layout/>
              <c:tx>
                <c:rich>
                  <a:bodyPr/>
                  <a:lstStyle/>
                  <a:p>
                    <a:r>
                      <a:rPr lang="en-US" dirty="0" smtClean="0">
                        <a:solidFill>
                          <a:schemeClr val="bg1"/>
                        </a:solidFill>
                      </a:rPr>
                      <a:t>56,7%</a:t>
                    </a:r>
                    <a:endParaRPr lang="en-US"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0005278375205817E-2"/>
                  <c:y val="-1.277959129458266E-2"/>
                </c:manualLayout>
              </c:layout>
              <c:tx>
                <c:rich>
                  <a:bodyPr/>
                  <a:lstStyle/>
                  <a:p>
                    <a:r>
                      <a:rPr lang="en-US" dirty="0" smtClean="0">
                        <a:solidFill>
                          <a:schemeClr val="bg1"/>
                        </a:solidFill>
                      </a:rPr>
                      <a:t>38,5%</a:t>
                    </a:r>
                    <a:endParaRPr lang="en-US" dirty="0">
                      <a:solidFill>
                        <a:schemeClr val="bg1"/>
                      </a:solidFill>
                    </a:endParaRP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femenina</c:v>
                </c:pt>
              </c:strCache>
            </c:strRef>
          </c:cat>
          <c:val>
            <c:numRef>
              <c:f>Hoja1!$B$2:$B$3</c:f>
              <c:numCache>
                <c:formatCode>General</c:formatCode>
                <c:ptCount val="2"/>
                <c:pt idx="0">
                  <c:v>57.2</c:v>
                </c:pt>
                <c:pt idx="1">
                  <c:v>42.3</c:v>
                </c:pt>
              </c:numCache>
            </c:numRef>
          </c:val>
        </c:ser>
        <c:ser>
          <c:idx val="1"/>
          <c:order val="1"/>
          <c:tx>
            <c:strRef>
              <c:f>Hoja1!$C$1</c:f>
              <c:strCache>
                <c:ptCount val="1"/>
                <c:pt idx="0">
                  <c:v>Federal</c:v>
                </c:pt>
              </c:strCache>
            </c:strRef>
          </c:tx>
          <c:invertIfNegative val="0"/>
          <c:dLbls>
            <c:dLbl>
              <c:idx val="0"/>
              <c:layout/>
              <c:tx>
                <c:rich>
                  <a:bodyPr/>
                  <a:lstStyle/>
                  <a:p>
                    <a:r>
                      <a:rPr lang="en-US" dirty="0" smtClean="0"/>
                      <a:t>36,8%</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56,6%</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femenina</c:v>
                </c:pt>
              </c:strCache>
            </c:strRef>
          </c:cat>
          <c:val>
            <c:numRef>
              <c:f>Hoja1!$C$2:$C$3</c:f>
              <c:numCache>
                <c:formatCode>General</c:formatCode>
                <c:ptCount val="2"/>
                <c:pt idx="0">
                  <c:v>36.299999999999997</c:v>
                </c:pt>
                <c:pt idx="1">
                  <c:v>53.2</c:v>
                </c:pt>
              </c:numCache>
            </c:numRef>
          </c:val>
        </c:ser>
        <c:ser>
          <c:idx val="2"/>
          <c:order val="2"/>
          <c:tx>
            <c:strRef>
              <c:f>Hoja1!$D$1</c:f>
              <c:strCache>
                <c:ptCount val="1"/>
                <c:pt idx="0">
                  <c:v>Provincial</c:v>
                </c:pt>
              </c:strCache>
            </c:strRef>
          </c:tx>
          <c:invertIfNegative val="0"/>
          <c:dLbls>
            <c:dLbl>
              <c:idx val="0"/>
              <c:layout/>
              <c:tx>
                <c:rich>
                  <a:bodyPr/>
                  <a:lstStyle/>
                  <a:p>
                    <a:r>
                      <a:rPr lang="en-US" dirty="0" smtClean="0"/>
                      <a:t>6,5%</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dirty="0" smtClean="0"/>
                      <a:t>4,9%</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femenina</c:v>
                </c:pt>
              </c:strCache>
            </c:strRef>
          </c:cat>
          <c:val>
            <c:numRef>
              <c:f>Hoja1!$D$2:$D$3</c:f>
              <c:numCache>
                <c:formatCode>General</c:formatCode>
                <c:ptCount val="2"/>
                <c:pt idx="0">
                  <c:v>6.5</c:v>
                </c:pt>
                <c:pt idx="1">
                  <c:v>4.5</c:v>
                </c:pt>
              </c:numCache>
            </c:numRef>
          </c:val>
        </c:ser>
        <c:dLbls>
          <c:showLegendKey val="0"/>
          <c:showVal val="0"/>
          <c:showCatName val="0"/>
          <c:showSerName val="0"/>
          <c:showPercent val="0"/>
          <c:showBubbleSize val="0"/>
        </c:dLbls>
        <c:gapWidth val="139"/>
        <c:overlap val="100"/>
        <c:axId val="73545216"/>
        <c:axId val="73546752"/>
      </c:barChart>
      <c:catAx>
        <c:axId val="73545216"/>
        <c:scaling>
          <c:orientation val="minMax"/>
        </c:scaling>
        <c:delete val="0"/>
        <c:axPos val="b"/>
        <c:numFmt formatCode="General" sourceLinked="1"/>
        <c:majorTickMark val="out"/>
        <c:minorTickMark val="none"/>
        <c:tickLblPos val="nextTo"/>
        <c:txPr>
          <a:bodyPr/>
          <a:lstStyle/>
          <a:p>
            <a:pPr>
              <a:defRPr sz="1000"/>
            </a:pPr>
            <a:endParaRPr lang="es-AR"/>
          </a:p>
        </c:txPr>
        <c:crossAx val="73546752"/>
        <c:crosses val="autoZero"/>
        <c:auto val="1"/>
        <c:lblAlgn val="ctr"/>
        <c:lblOffset val="100"/>
        <c:noMultiLvlLbl val="0"/>
      </c:catAx>
      <c:valAx>
        <c:axId val="73546752"/>
        <c:scaling>
          <c:orientation val="minMax"/>
          <c:max val="100"/>
        </c:scaling>
        <c:delete val="1"/>
        <c:axPos val="l"/>
        <c:numFmt formatCode="General" sourceLinked="1"/>
        <c:majorTickMark val="out"/>
        <c:minorTickMark val="none"/>
        <c:tickLblPos val="nextTo"/>
        <c:crossAx val="73545216"/>
        <c:crosses val="autoZero"/>
        <c:crossBetween val="between"/>
      </c:valAx>
    </c:plotArea>
    <c:legend>
      <c:legendPos val="r"/>
      <c:layout>
        <c:manualLayout>
          <c:xMode val="edge"/>
          <c:yMode val="edge"/>
          <c:x val="0.35516366237084768"/>
          <c:y val="0.2466015055108409"/>
          <c:w val="0.23905474623190012"/>
          <c:h val="0.47601009084578755"/>
        </c:manualLayout>
      </c:layout>
      <c:overlay val="0"/>
      <c:txPr>
        <a:bodyPr/>
        <a:lstStyle/>
        <a:p>
          <a:pPr>
            <a:defRPr sz="900"/>
          </a:pPr>
          <a:endParaRPr lang="es-AR"/>
        </a:p>
      </c:txPr>
    </c:legend>
    <c:plotVisOnly val="1"/>
    <c:dispBlanksAs val="gap"/>
    <c:showDLblsOverMax val="0"/>
  </c:chart>
  <c:txPr>
    <a:bodyPr/>
    <a:lstStyle/>
    <a:p>
      <a:pPr>
        <a:defRPr sz="1100">
          <a:latin typeface="Arial" panose="020B0604020202020204" pitchFamily="34" charset="0"/>
          <a:cs typeface="Arial" panose="020B0604020202020204" pitchFamily="34" charset="0"/>
        </a:defRPr>
      </a:pPr>
      <a:endParaRPr lang="es-A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554433766618462E-3"/>
          <c:y val="0"/>
          <c:w val="0.91083427072917822"/>
          <c:h val="0.8493881964726423"/>
        </c:manualLayout>
      </c:layout>
      <c:barChart>
        <c:barDir val="col"/>
        <c:grouping val="stacked"/>
        <c:varyColors val="0"/>
        <c:ser>
          <c:idx val="0"/>
          <c:order val="0"/>
          <c:tx>
            <c:strRef>
              <c:f>Hoja1!$B$1</c:f>
              <c:strCache>
                <c:ptCount val="1"/>
                <c:pt idx="0">
                  <c:v>Encarceladas preventivamente </c:v>
                </c:pt>
              </c:strCache>
            </c:strRef>
          </c:tx>
          <c:spPr>
            <a:solidFill>
              <a:schemeClr val="tx2">
                <a:lumMod val="75000"/>
              </a:schemeClr>
            </a:solidFill>
          </c:spPr>
          <c:invertIfNegative val="0"/>
          <c:dLbls>
            <c:dLbl>
              <c:idx val="0"/>
              <c:layout/>
              <c:tx>
                <c:rich>
                  <a:bodyPr/>
                  <a:lstStyle/>
                  <a:p>
                    <a:pPr>
                      <a:defRPr sz="1100"/>
                    </a:pPr>
                    <a:r>
                      <a:rPr lang="en-US" sz="1100" dirty="0" smtClean="0">
                        <a:solidFill>
                          <a:schemeClr val="bg1"/>
                        </a:solidFill>
                      </a:rPr>
                      <a:t>61,6%</a:t>
                    </a:r>
                    <a:endParaRPr lang="en-US" sz="11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pPr>
                      <a:defRPr sz="1100"/>
                    </a:pPr>
                    <a:r>
                      <a:rPr lang="en-US" sz="1100" dirty="0" smtClean="0">
                        <a:solidFill>
                          <a:schemeClr val="bg1"/>
                        </a:solidFill>
                      </a:rPr>
                      <a:t>65%</a:t>
                    </a:r>
                    <a:endParaRPr lang="en-US" sz="110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400"/>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femenina</c:v>
                </c:pt>
              </c:strCache>
            </c:strRef>
          </c:cat>
          <c:val>
            <c:numRef>
              <c:f>Hoja1!$B$2:$B$3</c:f>
              <c:numCache>
                <c:formatCode>General</c:formatCode>
                <c:ptCount val="2"/>
                <c:pt idx="0">
                  <c:v>61.1</c:v>
                </c:pt>
                <c:pt idx="1">
                  <c:v>66</c:v>
                </c:pt>
              </c:numCache>
            </c:numRef>
          </c:val>
        </c:ser>
        <c:ser>
          <c:idx val="1"/>
          <c:order val="1"/>
          <c:tx>
            <c:strRef>
              <c:f>Hoja1!$C$1</c:f>
              <c:strCache>
                <c:ptCount val="1"/>
                <c:pt idx="0">
                  <c:v>Condenadas</c:v>
                </c:pt>
              </c:strCache>
            </c:strRef>
          </c:tx>
          <c:invertIfNegative val="0"/>
          <c:dLbls>
            <c:dLbl>
              <c:idx val="0"/>
              <c:layout/>
              <c:tx>
                <c:rich>
                  <a:bodyPr/>
                  <a:lstStyle/>
                  <a:p>
                    <a:r>
                      <a:rPr lang="en-US" sz="1100" dirty="0" smtClean="0"/>
                      <a:t>38,4%</a:t>
                    </a:r>
                    <a:endParaRPr lang="en-US" sz="1100"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100" dirty="0" smtClean="0"/>
                      <a:t>35%</a:t>
                    </a:r>
                    <a:endParaRPr lang="en-US" sz="1100"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femenina</c:v>
                </c:pt>
              </c:strCache>
            </c:strRef>
          </c:cat>
          <c:val>
            <c:numRef>
              <c:f>Hoja1!$C$2:$C$3</c:f>
              <c:numCache>
                <c:formatCode>General</c:formatCode>
                <c:ptCount val="2"/>
                <c:pt idx="0">
                  <c:v>38.9</c:v>
                </c:pt>
                <c:pt idx="1">
                  <c:v>34</c:v>
                </c:pt>
              </c:numCache>
            </c:numRef>
          </c:val>
        </c:ser>
        <c:dLbls>
          <c:showLegendKey val="0"/>
          <c:showVal val="0"/>
          <c:showCatName val="0"/>
          <c:showSerName val="0"/>
          <c:showPercent val="0"/>
          <c:showBubbleSize val="0"/>
        </c:dLbls>
        <c:gapWidth val="140"/>
        <c:overlap val="100"/>
        <c:axId val="75867264"/>
        <c:axId val="75868800"/>
      </c:barChart>
      <c:catAx>
        <c:axId val="75867264"/>
        <c:scaling>
          <c:orientation val="minMax"/>
        </c:scaling>
        <c:delete val="0"/>
        <c:axPos val="b"/>
        <c:numFmt formatCode="General" sourceLinked="1"/>
        <c:majorTickMark val="out"/>
        <c:minorTickMark val="none"/>
        <c:tickLblPos val="nextTo"/>
        <c:txPr>
          <a:bodyPr/>
          <a:lstStyle/>
          <a:p>
            <a:pPr>
              <a:defRPr sz="1000"/>
            </a:pPr>
            <a:endParaRPr lang="es-AR"/>
          </a:p>
        </c:txPr>
        <c:crossAx val="75868800"/>
        <c:crosses val="autoZero"/>
        <c:auto val="1"/>
        <c:lblAlgn val="ctr"/>
        <c:lblOffset val="100"/>
        <c:noMultiLvlLbl val="0"/>
      </c:catAx>
      <c:valAx>
        <c:axId val="75868800"/>
        <c:scaling>
          <c:orientation val="minMax"/>
          <c:max val="100"/>
        </c:scaling>
        <c:delete val="1"/>
        <c:axPos val="l"/>
        <c:numFmt formatCode="General" sourceLinked="1"/>
        <c:majorTickMark val="out"/>
        <c:minorTickMark val="none"/>
        <c:tickLblPos val="nextTo"/>
        <c:crossAx val="75867264"/>
        <c:crosses val="autoZero"/>
        <c:crossBetween val="between"/>
      </c:valAx>
    </c:plotArea>
    <c:legend>
      <c:legendPos val="r"/>
      <c:layout>
        <c:manualLayout>
          <c:xMode val="edge"/>
          <c:yMode val="edge"/>
          <c:x val="0.31394372096320017"/>
          <c:y val="0.10639480550736334"/>
          <c:w val="0.30328140623264083"/>
          <c:h val="0.60884952487613486"/>
        </c:manualLayout>
      </c:layout>
      <c:overlay val="0"/>
      <c:txPr>
        <a:bodyPr/>
        <a:lstStyle/>
        <a:p>
          <a:pPr>
            <a:defRPr sz="900"/>
          </a:pPr>
          <a:endParaRPr lang="es-AR"/>
        </a:p>
      </c:txPr>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s-A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862662085165146E-2"/>
          <c:y val="9.8876783935094123E-2"/>
          <c:w val="0.91181535384957224"/>
          <c:h val="0.67690988210588765"/>
        </c:manualLayout>
      </c:layout>
      <c:lineChart>
        <c:grouping val="standard"/>
        <c:varyColors val="0"/>
        <c:ser>
          <c:idx val="0"/>
          <c:order val="0"/>
          <c:tx>
            <c:strRef>
              <c:f>Hoja1!$B$1</c:f>
              <c:strCache>
                <c:ptCount val="1"/>
                <c:pt idx="0">
                  <c:v>Población</c:v>
                </c:pt>
              </c:strCache>
            </c:strRef>
          </c:tx>
          <c:spPr>
            <a:ln>
              <a:solidFill>
                <a:schemeClr val="bg2">
                  <a:lumMod val="50000"/>
                </a:schemeClr>
              </a:solidFill>
            </a:ln>
          </c:spPr>
          <c:marker>
            <c:spPr>
              <a:solidFill>
                <a:schemeClr val="bg2">
                  <a:lumMod val="75000"/>
                </a:schemeClr>
              </a:solidFill>
              <a:ln>
                <a:solidFill>
                  <a:schemeClr val="bg2">
                    <a:lumMod val="50000"/>
                  </a:schemeClr>
                </a:solidFill>
              </a:ln>
            </c:spPr>
          </c:marker>
          <c:dLbls>
            <c:dLbl>
              <c:idx val="13"/>
              <c:layout>
                <c:manualLayout>
                  <c:x val="-2.663101346654698E-2"/>
                  <c:y val="-4.1238638163369111E-2"/>
                </c:manualLayout>
              </c:layout>
              <c:dLblPos val="r"/>
              <c:showLegendKey val="0"/>
              <c:showVal val="1"/>
              <c:showCatName val="0"/>
              <c:showSerName val="0"/>
              <c:showPercent val="0"/>
              <c:showBubbleSize val="0"/>
            </c:dLbl>
            <c:dLbl>
              <c:idx val="14"/>
              <c:layout>
                <c:manualLayout>
                  <c:x val="-2.2899250132482823E-2"/>
                  <c:y val="-3.5917523561644064E-2"/>
                </c:manualLayout>
              </c:layout>
              <c:dLblPos val="r"/>
              <c:showLegendKey val="0"/>
              <c:showVal val="1"/>
              <c:showCatName val="0"/>
              <c:showSerName val="0"/>
              <c:showPercent val="0"/>
              <c:showBubbleSize val="0"/>
            </c:dLbl>
            <c:spPr>
              <a:noFill/>
              <a:ln>
                <a:noFill/>
              </a:ln>
              <a:effectLst/>
            </c:spPr>
            <c:txPr>
              <a:bodyPr/>
              <a:lstStyle/>
              <a:p>
                <a:pPr>
                  <a:defRPr sz="1000" b="0">
                    <a:solidFill>
                      <a:schemeClr val="accent3">
                        <a:lumMod val="50000"/>
                      </a:schemeClr>
                    </a:solidFill>
                    <a:latin typeface="Arial" panose="020B0604020202020204" pitchFamily="34" charset="0"/>
                    <a:cs typeface="Arial" panose="020B0604020202020204"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Hoja1!$A$2:$A$16</c:f>
              <c:numCache>
                <c:formatCode>mmm\-yy</c:formatCode>
                <c:ptCount val="15"/>
                <c:pt idx="0">
                  <c:v>41518</c:v>
                </c:pt>
                <c:pt idx="1">
                  <c:v>41548</c:v>
                </c:pt>
                <c:pt idx="2">
                  <c:v>41579</c:v>
                </c:pt>
                <c:pt idx="3">
                  <c:v>41609</c:v>
                </c:pt>
                <c:pt idx="4">
                  <c:v>41640</c:v>
                </c:pt>
                <c:pt idx="5">
                  <c:v>41671</c:v>
                </c:pt>
                <c:pt idx="6">
                  <c:v>41699</c:v>
                </c:pt>
                <c:pt idx="7">
                  <c:v>41730</c:v>
                </c:pt>
                <c:pt idx="8">
                  <c:v>41760</c:v>
                </c:pt>
                <c:pt idx="9">
                  <c:v>41791</c:v>
                </c:pt>
                <c:pt idx="10">
                  <c:v>41821</c:v>
                </c:pt>
                <c:pt idx="11">
                  <c:v>41852</c:v>
                </c:pt>
                <c:pt idx="12">
                  <c:v>41883</c:v>
                </c:pt>
                <c:pt idx="13">
                  <c:v>41913</c:v>
                </c:pt>
                <c:pt idx="14">
                  <c:v>41944</c:v>
                </c:pt>
              </c:numCache>
            </c:numRef>
          </c:cat>
          <c:val>
            <c:numRef>
              <c:f>Hoja1!$B$2:$B$16</c:f>
              <c:numCache>
                <c:formatCode>General</c:formatCode>
                <c:ptCount val="15"/>
                <c:pt idx="0">
                  <c:v>9954</c:v>
                </c:pt>
                <c:pt idx="1">
                  <c:v>9976</c:v>
                </c:pt>
                <c:pt idx="2">
                  <c:v>10043</c:v>
                </c:pt>
                <c:pt idx="3">
                  <c:v>9795</c:v>
                </c:pt>
                <c:pt idx="4">
                  <c:v>9850</c:v>
                </c:pt>
                <c:pt idx="5">
                  <c:v>9874</c:v>
                </c:pt>
                <c:pt idx="6">
                  <c:v>9902</c:v>
                </c:pt>
                <c:pt idx="7">
                  <c:v>10083</c:v>
                </c:pt>
                <c:pt idx="8">
                  <c:v>10074</c:v>
                </c:pt>
                <c:pt idx="9">
                  <c:v>10111</c:v>
                </c:pt>
                <c:pt idx="10">
                  <c:v>10094</c:v>
                </c:pt>
                <c:pt idx="11">
                  <c:v>10205</c:v>
                </c:pt>
                <c:pt idx="12">
                  <c:v>10300</c:v>
                </c:pt>
                <c:pt idx="13">
                  <c:v>10485</c:v>
                </c:pt>
                <c:pt idx="14">
                  <c:v>10519</c:v>
                </c:pt>
              </c:numCache>
            </c:numRef>
          </c:val>
          <c:smooth val="0"/>
        </c:ser>
        <c:ser>
          <c:idx val="1"/>
          <c:order val="1"/>
          <c:tx>
            <c:strRef>
              <c:f>Hoja1!$C$1</c:f>
              <c:strCache>
                <c:ptCount val="1"/>
                <c:pt idx="0">
                  <c:v>Capacidad real de alojamiento</c:v>
                </c:pt>
              </c:strCache>
            </c:strRef>
          </c:tx>
          <c:dLbls>
            <c:spPr>
              <a:noFill/>
              <a:ln>
                <a:noFill/>
              </a:ln>
              <a:effectLst/>
            </c:spPr>
            <c:txPr>
              <a:bodyPr/>
              <a:lstStyle/>
              <a:p>
                <a:pPr>
                  <a:defRPr sz="1000">
                    <a:solidFill>
                      <a:schemeClr val="accent2">
                        <a:lumMod val="75000"/>
                      </a:schemeClr>
                    </a:solidFill>
                    <a:latin typeface="Arial" panose="020B0604020202020204" pitchFamily="34" charset="0"/>
                    <a:cs typeface="Arial" panose="020B0604020202020204" pitchFamily="34" charset="0"/>
                  </a:defRPr>
                </a:pPr>
                <a:endParaRPr lang="es-A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Hoja1!$A$2:$A$16</c:f>
              <c:numCache>
                <c:formatCode>mmm\-yy</c:formatCode>
                <c:ptCount val="15"/>
                <c:pt idx="0">
                  <c:v>41518</c:v>
                </c:pt>
                <c:pt idx="1">
                  <c:v>41548</c:v>
                </c:pt>
                <c:pt idx="2">
                  <c:v>41579</c:v>
                </c:pt>
                <c:pt idx="3">
                  <c:v>41609</c:v>
                </c:pt>
                <c:pt idx="4">
                  <c:v>41640</c:v>
                </c:pt>
                <c:pt idx="5">
                  <c:v>41671</c:v>
                </c:pt>
                <c:pt idx="6">
                  <c:v>41699</c:v>
                </c:pt>
                <c:pt idx="7">
                  <c:v>41730</c:v>
                </c:pt>
                <c:pt idx="8">
                  <c:v>41760</c:v>
                </c:pt>
                <c:pt idx="9">
                  <c:v>41791</c:v>
                </c:pt>
                <c:pt idx="10">
                  <c:v>41821</c:v>
                </c:pt>
                <c:pt idx="11">
                  <c:v>41852</c:v>
                </c:pt>
                <c:pt idx="12">
                  <c:v>41883</c:v>
                </c:pt>
                <c:pt idx="13">
                  <c:v>41913</c:v>
                </c:pt>
                <c:pt idx="14">
                  <c:v>41944</c:v>
                </c:pt>
              </c:numCache>
            </c:numRef>
          </c:cat>
          <c:val>
            <c:numRef>
              <c:f>Hoja1!$C$2:$C$16</c:f>
              <c:numCache>
                <c:formatCode>General</c:formatCode>
                <c:ptCount val="15"/>
                <c:pt idx="0">
                  <c:v>10840</c:v>
                </c:pt>
                <c:pt idx="1">
                  <c:v>10763</c:v>
                </c:pt>
                <c:pt idx="2">
                  <c:v>10790</c:v>
                </c:pt>
                <c:pt idx="3">
                  <c:v>10783</c:v>
                </c:pt>
                <c:pt idx="4">
                  <c:v>10790</c:v>
                </c:pt>
                <c:pt idx="5">
                  <c:v>10775</c:v>
                </c:pt>
                <c:pt idx="6">
                  <c:v>10826</c:v>
                </c:pt>
                <c:pt idx="7">
                  <c:v>10848</c:v>
                </c:pt>
                <c:pt idx="8">
                  <c:v>10848</c:v>
                </c:pt>
                <c:pt idx="9">
                  <c:v>10917</c:v>
                </c:pt>
                <c:pt idx="10">
                  <c:v>10910</c:v>
                </c:pt>
                <c:pt idx="11">
                  <c:v>10835</c:v>
                </c:pt>
                <c:pt idx="12">
                  <c:v>10879</c:v>
                </c:pt>
                <c:pt idx="13">
                  <c:v>10914</c:v>
                </c:pt>
                <c:pt idx="14">
                  <c:v>10984</c:v>
                </c:pt>
              </c:numCache>
            </c:numRef>
          </c:val>
          <c:smooth val="0"/>
        </c:ser>
        <c:dLbls>
          <c:showLegendKey val="0"/>
          <c:showVal val="0"/>
          <c:showCatName val="0"/>
          <c:showSerName val="0"/>
          <c:showPercent val="0"/>
          <c:showBubbleSize val="0"/>
        </c:dLbls>
        <c:marker val="1"/>
        <c:smooth val="0"/>
        <c:axId val="70551424"/>
        <c:axId val="70552960"/>
      </c:lineChart>
      <c:dateAx>
        <c:axId val="70551424"/>
        <c:scaling>
          <c:orientation val="minMax"/>
        </c:scaling>
        <c:delete val="0"/>
        <c:axPos val="b"/>
        <c:numFmt formatCode="mmm\-yy" sourceLinked="1"/>
        <c:majorTickMark val="out"/>
        <c:minorTickMark val="none"/>
        <c:tickLblPos val="nextTo"/>
        <c:txPr>
          <a:bodyPr/>
          <a:lstStyle/>
          <a:p>
            <a:pPr>
              <a:defRPr sz="1000">
                <a:latin typeface="Arial" panose="020B0604020202020204" pitchFamily="34" charset="0"/>
                <a:cs typeface="Arial" panose="020B0604020202020204" pitchFamily="34" charset="0"/>
              </a:defRPr>
            </a:pPr>
            <a:endParaRPr lang="es-AR"/>
          </a:p>
        </c:txPr>
        <c:crossAx val="70552960"/>
        <c:crosses val="autoZero"/>
        <c:auto val="1"/>
        <c:lblOffset val="100"/>
        <c:baseTimeUnit val="months"/>
      </c:dateAx>
      <c:valAx>
        <c:axId val="70552960"/>
        <c:scaling>
          <c:orientation val="minMax"/>
          <c:max val="11000"/>
          <c:min val="8000"/>
        </c:scaling>
        <c:delete val="1"/>
        <c:axPos val="l"/>
        <c:numFmt formatCode="General" sourceLinked="1"/>
        <c:majorTickMark val="out"/>
        <c:minorTickMark val="none"/>
        <c:tickLblPos val="nextTo"/>
        <c:crossAx val="70551424"/>
        <c:crosses val="autoZero"/>
        <c:crossBetween val="between"/>
      </c:valAx>
    </c:plotArea>
    <c:plotVisOnly val="1"/>
    <c:dispBlanksAs val="gap"/>
    <c:showDLblsOverMax val="0"/>
  </c:chart>
  <c:txPr>
    <a:bodyPr/>
    <a:lstStyle/>
    <a:p>
      <a:pPr>
        <a:defRPr sz="1800"/>
      </a:pPr>
      <a:endParaRPr lang="es-A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14024256169659E-2"/>
          <c:y val="0.12836191997089116"/>
          <c:w val="0.93097195148766065"/>
          <c:h val="0.53346276723307018"/>
        </c:manualLayout>
      </c:layout>
      <c:lineChart>
        <c:grouping val="standard"/>
        <c:varyColors val="0"/>
        <c:ser>
          <c:idx val="0"/>
          <c:order val="0"/>
          <c:tx>
            <c:strRef>
              <c:f>Hoja1!$B$1</c:f>
              <c:strCache>
                <c:ptCount val="1"/>
                <c:pt idx="0">
                  <c:v>Serie 1</c:v>
                </c:pt>
              </c:strCache>
            </c:strRef>
          </c:tx>
          <c:dLbls>
            <c:dLbl>
              <c:idx val="11"/>
              <c:spPr>
                <a:noFill/>
                <a:ln>
                  <a:noFill/>
                </a:ln>
                <a:effectLst/>
              </c:spPr>
              <c:txPr>
                <a:bodyPr/>
                <a:lstStyle/>
                <a:p>
                  <a:pPr>
                    <a:defRPr b="0"/>
                  </a:pPr>
                  <a:endParaRPr lang="es-AR"/>
                </a:p>
              </c:txPr>
              <c:dLblPos val="t"/>
              <c:showLegendKey val="0"/>
              <c:showVal val="1"/>
              <c:showCatName val="0"/>
              <c:showSerName val="0"/>
              <c:showPercent val="0"/>
              <c:showBubbleSize val="0"/>
            </c:dLbl>
            <c:dLbl>
              <c:idx val="12"/>
              <c:spPr>
                <a:noFill/>
                <a:ln>
                  <a:noFill/>
                </a:ln>
                <a:effectLst/>
              </c:spPr>
              <c:txPr>
                <a:bodyPr wrap="square" lIns="38100" tIns="19050" rIns="38100" bIns="19050" anchor="ctr">
                  <a:spAutoFit/>
                </a:bodyPr>
                <a:lstStyle/>
                <a:p>
                  <a:pPr>
                    <a:defRPr b="0"/>
                  </a:pPr>
                  <a:endParaRPr lang="es-AR"/>
                </a:p>
              </c:txPr>
              <c:dLblPos val="t"/>
              <c:showLegendKey val="0"/>
              <c:showVal val="1"/>
              <c:showCatName val="0"/>
              <c:showSerName val="0"/>
              <c:showPercent val="0"/>
              <c:showBubbleSize val="0"/>
            </c:dLbl>
            <c:dLbl>
              <c:idx val="13"/>
              <c:spPr>
                <a:noFill/>
                <a:ln>
                  <a:noFill/>
                </a:ln>
                <a:effectLst/>
              </c:spPr>
              <c:txPr>
                <a:bodyPr/>
                <a:lstStyle/>
                <a:p>
                  <a:pPr>
                    <a:defRPr b="1"/>
                  </a:pPr>
                  <a:endParaRPr lang="es-AR"/>
                </a:p>
              </c:txPr>
              <c:dLblPos val="t"/>
              <c:showLegendKey val="0"/>
              <c:showVal val="1"/>
              <c:showCatName val="0"/>
              <c:showSerName val="0"/>
              <c:showPercent val="0"/>
              <c:showBubbleSize val="0"/>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Hoja1!$A$2:$A$15</c:f>
              <c:numCache>
                <c:formatCode>mmm\-yy</c:formatCode>
                <c:ptCount val="14"/>
                <c:pt idx="0">
                  <c:v>41548</c:v>
                </c:pt>
                <c:pt idx="1">
                  <c:v>41579</c:v>
                </c:pt>
                <c:pt idx="2">
                  <c:v>41609</c:v>
                </c:pt>
                <c:pt idx="3">
                  <c:v>41640</c:v>
                </c:pt>
                <c:pt idx="4">
                  <c:v>41671</c:v>
                </c:pt>
                <c:pt idx="5">
                  <c:v>41699</c:v>
                </c:pt>
                <c:pt idx="6">
                  <c:v>41730</c:v>
                </c:pt>
                <c:pt idx="7">
                  <c:v>41760</c:v>
                </c:pt>
                <c:pt idx="8">
                  <c:v>41791</c:v>
                </c:pt>
                <c:pt idx="9">
                  <c:v>41821</c:v>
                </c:pt>
                <c:pt idx="10">
                  <c:v>41852</c:v>
                </c:pt>
                <c:pt idx="11">
                  <c:v>41883</c:v>
                </c:pt>
                <c:pt idx="12">
                  <c:v>41913</c:v>
                </c:pt>
                <c:pt idx="13">
                  <c:v>41944</c:v>
                </c:pt>
              </c:numCache>
            </c:numRef>
          </c:cat>
          <c:val>
            <c:numRef>
              <c:f>Hoja1!$B$2:$B$15</c:f>
              <c:numCache>
                <c:formatCode>General</c:formatCode>
                <c:ptCount val="14"/>
                <c:pt idx="0">
                  <c:v>783</c:v>
                </c:pt>
                <c:pt idx="1">
                  <c:v>804</c:v>
                </c:pt>
                <c:pt idx="2">
                  <c:v>760</c:v>
                </c:pt>
                <c:pt idx="3">
                  <c:v>770</c:v>
                </c:pt>
                <c:pt idx="4">
                  <c:v>759</c:v>
                </c:pt>
                <c:pt idx="5">
                  <c:v>739</c:v>
                </c:pt>
                <c:pt idx="6">
                  <c:v>764</c:v>
                </c:pt>
                <c:pt idx="7">
                  <c:v>746</c:v>
                </c:pt>
                <c:pt idx="8">
                  <c:v>730</c:v>
                </c:pt>
                <c:pt idx="9">
                  <c:v>730</c:v>
                </c:pt>
                <c:pt idx="10">
                  <c:v>736</c:v>
                </c:pt>
                <c:pt idx="11">
                  <c:v>756</c:v>
                </c:pt>
                <c:pt idx="12">
                  <c:v>756</c:v>
                </c:pt>
                <c:pt idx="13">
                  <c:v>751</c:v>
                </c:pt>
              </c:numCache>
            </c:numRef>
          </c:val>
          <c:smooth val="0"/>
        </c:ser>
        <c:dLbls>
          <c:showLegendKey val="0"/>
          <c:showVal val="0"/>
          <c:showCatName val="0"/>
          <c:showSerName val="0"/>
          <c:showPercent val="0"/>
          <c:showBubbleSize val="0"/>
        </c:dLbls>
        <c:marker val="1"/>
        <c:smooth val="0"/>
        <c:axId val="73638656"/>
        <c:axId val="73640192"/>
      </c:lineChart>
      <c:dateAx>
        <c:axId val="73638656"/>
        <c:scaling>
          <c:orientation val="minMax"/>
        </c:scaling>
        <c:delete val="0"/>
        <c:axPos val="b"/>
        <c:numFmt formatCode="mmm\-yy" sourceLinked="1"/>
        <c:majorTickMark val="out"/>
        <c:minorTickMark val="none"/>
        <c:tickLblPos val="nextTo"/>
        <c:crossAx val="73640192"/>
        <c:crosses val="autoZero"/>
        <c:auto val="1"/>
        <c:lblOffset val="100"/>
        <c:baseTimeUnit val="months"/>
      </c:dateAx>
      <c:valAx>
        <c:axId val="73640192"/>
        <c:scaling>
          <c:orientation val="minMax"/>
          <c:max val="850"/>
          <c:min val="600"/>
        </c:scaling>
        <c:delete val="1"/>
        <c:axPos val="l"/>
        <c:numFmt formatCode="General" sourceLinked="1"/>
        <c:majorTickMark val="out"/>
        <c:minorTickMark val="none"/>
        <c:tickLblPos val="nextTo"/>
        <c:crossAx val="73638656"/>
        <c:crosses val="autoZero"/>
        <c:crossBetween val="between"/>
      </c:valAx>
    </c:plotArea>
    <c:plotVisOnly val="1"/>
    <c:dispBlanksAs val="gap"/>
    <c:showDLblsOverMax val="0"/>
  </c:chart>
  <c:txPr>
    <a:bodyPr/>
    <a:lstStyle/>
    <a:p>
      <a:pPr>
        <a:defRPr sz="900">
          <a:latin typeface="Arial" panose="020B0604020202020204" pitchFamily="34" charset="0"/>
          <a:cs typeface="Arial" panose="020B0604020202020204" pitchFamily="34" charset="0"/>
        </a:defRPr>
      </a:pPr>
      <a:endParaRPr lang="es-A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7027436228016"/>
          <c:y val="6.4073272075551593E-2"/>
          <c:w val="0.57972499179677706"/>
          <c:h val="0.6738811494919128"/>
        </c:manualLayout>
      </c:layout>
      <c:pieChart>
        <c:varyColors val="1"/>
        <c:ser>
          <c:idx val="0"/>
          <c:order val="0"/>
          <c:tx>
            <c:strRef>
              <c:f>Hoja1!$B$1</c:f>
              <c:strCache>
                <c:ptCount val="1"/>
                <c:pt idx="0">
                  <c:v>Columna1</c:v>
                </c:pt>
              </c:strCache>
            </c:strRef>
          </c:tx>
          <c:explosion val="18"/>
          <c:dPt>
            <c:idx val="0"/>
            <c:bubble3D val="0"/>
            <c:explosion val="8"/>
            <c:spPr>
              <a:solidFill>
                <a:schemeClr val="tx2">
                  <a:lumMod val="75000"/>
                </a:schemeClr>
              </a:solidFill>
            </c:spPr>
          </c:dPt>
          <c:dPt>
            <c:idx val="1"/>
            <c:bubble3D val="0"/>
            <c:explosion val="0"/>
          </c:dPt>
          <c:dLbls>
            <c:dLbl>
              <c:idx val="0"/>
              <c:layout>
                <c:manualLayout>
                  <c:x val="-0.16047407755661028"/>
                  <c:y val="-8.0832930328002775E-2"/>
                </c:manualLayout>
              </c:layout>
              <c:spPr>
                <a:noFill/>
                <a:ln>
                  <a:noFill/>
                </a:ln>
                <a:effectLst/>
              </c:spPr>
              <c:txPr>
                <a:bodyPr wrap="square" lIns="38100" tIns="19050" rIns="38100" bIns="19050" anchor="ctr">
                  <a:spAutoFit/>
                </a:bodyPr>
                <a:lstStyle/>
                <a:p>
                  <a:pPr>
                    <a:defRPr sz="1000" b="1">
                      <a:solidFill>
                        <a:schemeClr val="bg1"/>
                      </a:solidFill>
                      <a:latin typeface="Arial" panose="020B0604020202020204" pitchFamily="34" charset="0"/>
                      <a:cs typeface="Arial" panose="020B0604020202020204" pitchFamily="34" charset="0"/>
                    </a:defRPr>
                  </a:pPr>
                  <a:endParaRPr lang="es-AR"/>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000">
                    <a:latin typeface="Arial" panose="020B0604020202020204" pitchFamily="34" charset="0"/>
                    <a:cs typeface="Arial" panose="020B0604020202020204" pitchFamily="34" charset="0"/>
                  </a:defRPr>
                </a:pPr>
                <a:endParaRPr lang="es-AR"/>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Hoja1!$A$2:$A$5</c:f>
              <c:strCache>
                <c:ptCount val="4"/>
                <c:pt idx="0">
                  <c:v>Menores de 1 año</c:v>
                </c:pt>
                <c:pt idx="1">
                  <c:v>Entre 1 y 2 años</c:v>
                </c:pt>
                <c:pt idx="2">
                  <c:v>Entre 2 y 3 años</c:v>
                </c:pt>
                <c:pt idx="3">
                  <c:v>Entre 3 y 4 años</c:v>
                </c:pt>
              </c:strCache>
            </c:strRef>
          </c:cat>
          <c:val>
            <c:numRef>
              <c:f>Hoja1!$B$2:$B$5</c:f>
              <c:numCache>
                <c:formatCode>General</c:formatCode>
                <c:ptCount val="4"/>
                <c:pt idx="0">
                  <c:v>29</c:v>
                </c:pt>
                <c:pt idx="1">
                  <c:v>9</c:v>
                </c:pt>
                <c:pt idx="2">
                  <c:v>6</c:v>
                </c:pt>
                <c:pt idx="3">
                  <c:v>2</c:v>
                </c:pt>
              </c:numCache>
            </c:numRef>
          </c:val>
        </c:ser>
        <c:dLbls>
          <c:showLegendKey val="0"/>
          <c:showVal val="0"/>
          <c:showCatName val="0"/>
          <c:showSerName val="0"/>
          <c:showPercent val="0"/>
          <c:showBubbleSize val="0"/>
          <c:showLeaderLines val="0"/>
        </c:dLbls>
        <c:firstSliceAng val="0"/>
      </c:pieChart>
    </c:plotArea>
    <c:legend>
      <c:legendPos val="r"/>
      <c:layout>
        <c:manualLayout>
          <c:xMode val="edge"/>
          <c:yMode val="edge"/>
          <c:x val="4.7130150867652973E-2"/>
          <c:y val="0.71779442807008376"/>
          <c:w val="0.94470084070454607"/>
          <c:h val="0.15021984089309942"/>
        </c:manualLayout>
      </c:layout>
      <c:overlay val="0"/>
      <c:txPr>
        <a:bodyPr/>
        <a:lstStyle/>
        <a:p>
          <a:pPr>
            <a:defRPr sz="900">
              <a:latin typeface="Arial" panose="020B0604020202020204" pitchFamily="34" charset="0"/>
              <a:cs typeface="Arial" panose="020B0604020202020204"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2343243913074E-2"/>
          <c:y val="0.12836199415661523"/>
          <c:w val="0.93097195148766065"/>
          <c:h val="0.53346276723307018"/>
        </c:manualLayout>
      </c:layout>
      <c:lineChart>
        <c:grouping val="standard"/>
        <c:varyColors val="0"/>
        <c:ser>
          <c:idx val="0"/>
          <c:order val="0"/>
          <c:tx>
            <c:strRef>
              <c:f>Hoja1!$B$1</c:f>
              <c:strCache>
                <c:ptCount val="1"/>
                <c:pt idx="0">
                  <c:v>Serie 1</c:v>
                </c:pt>
              </c:strCache>
            </c:strRef>
          </c:tx>
          <c:dLbls>
            <c:dLbl>
              <c:idx val="11"/>
              <c:spPr>
                <a:noFill/>
                <a:ln>
                  <a:noFill/>
                </a:ln>
                <a:effectLst/>
              </c:spPr>
              <c:txPr>
                <a:bodyPr/>
                <a:lstStyle/>
                <a:p>
                  <a:pPr>
                    <a:defRPr b="0"/>
                  </a:pPr>
                  <a:endParaRPr lang="es-AR"/>
                </a:p>
              </c:txPr>
              <c:dLblPos val="t"/>
              <c:showLegendKey val="0"/>
              <c:showVal val="1"/>
              <c:showCatName val="0"/>
              <c:showSerName val="0"/>
              <c:showPercent val="0"/>
              <c:showBubbleSize val="0"/>
            </c:dLbl>
            <c:dLbl>
              <c:idx val="12"/>
              <c:spPr>
                <a:noFill/>
                <a:ln>
                  <a:noFill/>
                </a:ln>
                <a:effectLst/>
              </c:spPr>
              <c:txPr>
                <a:bodyPr wrap="square" lIns="38100" tIns="19050" rIns="38100" bIns="19050" anchor="ctr">
                  <a:spAutoFit/>
                </a:bodyPr>
                <a:lstStyle/>
                <a:p>
                  <a:pPr>
                    <a:defRPr b="0"/>
                  </a:pPr>
                  <a:endParaRPr lang="es-AR"/>
                </a:p>
              </c:txPr>
              <c:dLblPos val="t"/>
              <c:showLegendKey val="0"/>
              <c:showVal val="1"/>
              <c:showCatName val="0"/>
              <c:showSerName val="0"/>
              <c:showPercent val="0"/>
              <c:showBubbleSize val="0"/>
            </c:dLbl>
            <c:dLbl>
              <c:idx val="13"/>
              <c:spPr>
                <a:noFill/>
                <a:ln>
                  <a:noFill/>
                </a:ln>
                <a:effectLst/>
              </c:spPr>
              <c:txPr>
                <a:bodyPr/>
                <a:lstStyle/>
                <a:p>
                  <a:pPr>
                    <a:defRPr b="1"/>
                  </a:pPr>
                  <a:endParaRPr lang="es-AR"/>
                </a:p>
              </c:txPr>
              <c:dLblPos val="t"/>
              <c:showLegendKey val="0"/>
              <c:showVal val="1"/>
              <c:showCatName val="0"/>
              <c:showSerName val="0"/>
              <c:showPercent val="0"/>
              <c:showBubbleSize val="0"/>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Hoja1!$A$2:$A$15</c:f>
              <c:numCache>
                <c:formatCode>mmm\-yy</c:formatCode>
                <c:ptCount val="14"/>
                <c:pt idx="0">
                  <c:v>41548</c:v>
                </c:pt>
                <c:pt idx="1">
                  <c:v>41579</c:v>
                </c:pt>
                <c:pt idx="2">
                  <c:v>41609</c:v>
                </c:pt>
                <c:pt idx="3">
                  <c:v>41640</c:v>
                </c:pt>
                <c:pt idx="4">
                  <c:v>41671</c:v>
                </c:pt>
                <c:pt idx="5">
                  <c:v>41699</c:v>
                </c:pt>
                <c:pt idx="6">
                  <c:v>41730</c:v>
                </c:pt>
                <c:pt idx="7">
                  <c:v>41760</c:v>
                </c:pt>
                <c:pt idx="8">
                  <c:v>41791</c:v>
                </c:pt>
                <c:pt idx="9">
                  <c:v>41821</c:v>
                </c:pt>
                <c:pt idx="10">
                  <c:v>41852</c:v>
                </c:pt>
                <c:pt idx="11">
                  <c:v>41883</c:v>
                </c:pt>
                <c:pt idx="12">
                  <c:v>41913</c:v>
                </c:pt>
                <c:pt idx="13">
                  <c:v>41944</c:v>
                </c:pt>
              </c:numCache>
            </c:numRef>
          </c:cat>
          <c:val>
            <c:numRef>
              <c:f>Hoja1!$B$2:$B$15</c:f>
              <c:numCache>
                <c:formatCode>General</c:formatCode>
                <c:ptCount val="14"/>
                <c:pt idx="0">
                  <c:v>442</c:v>
                </c:pt>
                <c:pt idx="1">
                  <c:v>442</c:v>
                </c:pt>
                <c:pt idx="2">
                  <c:v>419</c:v>
                </c:pt>
                <c:pt idx="3">
                  <c:v>428</c:v>
                </c:pt>
                <c:pt idx="4">
                  <c:v>435</c:v>
                </c:pt>
                <c:pt idx="5">
                  <c:v>415</c:v>
                </c:pt>
                <c:pt idx="6">
                  <c:v>426</c:v>
                </c:pt>
                <c:pt idx="7">
                  <c:v>429</c:v>
                </c:pt>
                <c:pt idx="8">
                  <c:v>452</c:v>
                </c:pt>
                <c:pt idx="9">
                  <c:v>418</c:v>
                </c:pt>
                <c:pt idx="10">
                  <c:v>448</c:v>
                </c:pt>
                <c:pt idx="11">
                  <c:v>449</c:v>
                </c:pt>
                <c:pt idx="12">
                  <c:v>450</c:v>
                </c:pt>
                <c:pt idx="13">
                  <c:v>444</c:v>
                </c:pt>
              </c:numCache>
            </c:numRef>
          </c:val>
          <c:smooth val="0"/>
        </c:ser>
        <c:dLbls>
          <c:showLegendKey val="0"/>
          <c:showVal val="0"/>
          <c:showCatName val="0"/>
          <c:showSerName val="0"/>
          <c:showPercent val="0"/>
          <c:showBubbleSize val="0"/>
        </c:dLbls>
        <c:marker val="1"/>
        <c:smooth val="0"/>
        <c:axId val="73324416"/>
        <c:axId val="73325952"/>
      </c:lineChart>
      <c:dateAx>
        <c:axId val="73324416"/>
        <c:scaling>
          <c:orientation val="minMax"/>
        </c:scaling>
        <c:delete val="0"/>
        <c:axPos val="b"/>
        <c:numFmt formatCode="mmm\-yy" sourceLinked="1"/>
        <c:majorTickMark val="out"/>
        <c:minorTickMark val="none"/>
        <c:tickLblPos val="nextTo"/>
        <c:crossAx val="73325952"/>
        <c:crosses val="autoZero"/>
        <c:auto val="1"/>
        <c:lblOffset val="100"/>
        <c:baseTimeUnit val="months"/>
      </c:dateAx>
      <c:valAx>
        <c:axId val="73325952"/>
        <c:scaling>
          <c:orientation val="minMax"/>
          <c:max val="500"/>
          <c:min val="300"/>
        </c:scaling>
        <c:delete val="1"/>
        <c:axPos val="l"/>
        <c:numFmt formatCode="General" sourceLinked="1"/>
        <c:majorTickMark val="out"/>
        <c:minorTickMark val="none"/>
        <c:tickLblPos val="nextTo"/>
        <c:crossAx val="73324416"/>
        <c:crosses val="autoZero"/>
        <c:crossBetween val="between"/>
      </c:valAx>
    </c:plotArea>
    <c:plotVisOnly val="1"/>
    <c:dispBlanksAs val="gap"/>
    <c:showDLblsOverMax val="0"/>
  </c:chart>
  <c:txPr>
    <a:bodyPr/>
    <a:lstStyle/>
    <a:p>
      <a:pPr>
        <a:defRPr sz="1050">
          <a:latin typeface="Arial" panose="020B0604020202020204" pitchFamily="34" charset="0"/>
          <a:cs typeface="Arial" panose="020B0604020202020204" pitchFamily="34" charset="0"/>
        </a:defRPr>
      </a:pPr>
      <a:endParaRPr lang="es-A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956314567725969"/>
          <c:y val="0.1193879067003417"/>
          <c:w val="0.54391025026138839"/>
          <c:h val="0.7285781398691813"/>
        </c:manualLayout>
      </c:layout>
      <c:pieChart>
        <c:varyColors val="1"/>
        <c:ser>
          <c:idx val="0"/>
          <c:order val="0"/>
          <c:tx>
            <c:strRef>
              <c:f>Hoja1!$B$1</c:f>
              <c:strCache>
                <c:ptCount val="1"/>
                <c:pt idx="0">
                  <c:v>Ventas</c:v>
                </c:pt>
              </c:strCache>
            </c:strRef>
          </c:tx>
          <c:explosion val="22"/>
          <c:dPt>
            <c:idx val="0"/>
            <c:bubble3D val="0"/>
            <c:spPr>
              <a:solidFill>
                <a:schemeClr val="tx2">
                  <a:lumMod val="75000"/>
                </a:schemeClr>
              </a:solidFill>
            </c:spPr>
          </c:dPt>
          <c:dLbls>
            <c:dLbl>
              <c:idx val="0"/>
              <c:layout>
                <c:manualLayout>
                  <c:x val="6.4052143384715774E-3"/>
                  <c:y val="8.6506964548860255E-2"/>
                </c:manualLayout>
              </c:layout>
              <c:tx>
                <c:rich>
                  <a:bodyPr/>
                  <a:lstStyle/>
                  <a:p>
                    <a:pPr>
                      <a:defRPr sz="1100">
                        <a:solidFill>
                          <a:schemeClr val="tx1"/>
                        </a:solidFill>
                        <a:latin typeface="Arial" panose="020B0604020202020204" pitchFamily="34" charset="0"/>
                        <a:cs typeface="Arial" panose="020B0604020202020204" pitchFamily="34" charset="0"/>
                      </a:defRPr>
                    </a:pPr>
                    <a:r>
                      <a:rPr lang="en-US" sz="1100" dirty="0">
                        <a:solidFill>
                          <a:schemeClr val="tx1"/>
                        </a:solidFill>
                        <a:latin typeface="Arial" panose="020B0604020202020204" pitchFamily="34" charset="0"/>
                        <a:cs typeface="Arial" panose="020B0604020202020204" pitchFamily="34" charset="0"/>
                      </a:rPr>
                      <a:t>Hombres
</a:t>
                    </a:r>
                    <a:r>
                      <a:rPr lang="en-US" sz="1100" b="1" dirty="0" smtClean="0">
                        <a:solidFill>
                          <a:schemeClr val="tx1"/>
                        </a:solidFill>
                        <a:latin typeface="Arial" panose="020B0604020202020204" pitchFamily="34" charset="0"/>
                        <a:cs typeface="Arial" panose="020B0604020202020204" pitchFamily="34" charset="0"/>
                      </a:rPr>
                      <a:t>94,6%</a:t>
                    </a:r>
                    <a:endParaRPr lang="en-US" sz="900" b="1" dirty="0">
                      <a:solidFill>
                        <a:schemeClr val="tx1"/>
                      </a:solidFill>
                      <a:latin typeface="Arial" panose="020B0604020202020204" pitchFamily="34" charset="0"/>
                      <a:cs typeface="Arial" panose="020B0604020202020204" pitchFamily="34" charset="0"/>
                    </a:endParaRPr>
                  </a:p>
                </c:rich>
              </c:tx>
              <c:sp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3.1397780357022953E-2"/>
                  <c:y val="-3.017904251004835E-2"/>
                </c:manualLayout>
              </c:layout>
              <c:tx>
                <c:rich>
                  <a:bodyPr/>
                  <a:lstStyle/>
                  <a:p>
                    <a:r>
                      <a:rPr lang="en-US" sz="1100" dirty="0" err="1"/>
                      <a:t>Mujeres</a:t>
                    </a:r>
                    <a:r>
                      <a:rPr lang="en-US" sz="1100" dirty="0"/>
                      <a:t>
</a:t>
                    </a:r>
                    <a:r>
                      <a:rPr lang="en-US" sz="1100" b="1" dirty="0" smtClean="0"/>
                      <a:t>5,4%</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1.2592566108191988E-2"/>
                  <c:y val="8.266455021014614E-2"/>
                </c:manualLayout>
              </c:layout>
              <c:showLegendKey val="0"/>
              <c:showVal val="0"/>
              <c:showCatName val="1"/>
              <c:showSerName val="0"/>
              <c:showPercent val="1"/>
              <c:showBubbleSize val="0"/>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layout>
                <c:manualLayout>
                  <c:x val="6.5072172285572062E-3"/>
                  <c:y val="-7.8861997609346687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100">
                    <a:solidFill>
                      <a:schemeClr val="tx1"/>
                    </a:solidFill>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Hombres</c:v>
                </c:pt>
                <c:pt idx="1">
                  <c:v>Mujeres</c:v>
                </c:pt>
              </c:strCache>
            </c:strRef>
          </c:cat>
          <c:val>
            <c:numRef>
              <c:f>Hoja1!$B$2:$B$3</c:f>
              <c:numCache>
                <c:formatCode>General</c:formatCode>
                <c:ptCount val="2"/>
                <c:pt idx="0">
                  <c:v>426</c:v>
                </c:pt>
                <c:pt idx="1">
                  <c:v>24</c:v>
                </c:pt>
              </c:numCache>
            </c:numRef>
          </c:val>
        </c:ser>
        <c:dLbls>
          <c:showLegendKey val="0"/>
          <c:showVal val="0"/>
          <c:showCatName val="0"/>
          <c:showSerName val="0"/>
          <c:showPercent val="0"/>
          <c:showBubbleSize val="0"/>
          <c:showLeaderLines val="0"/>
        </c:dLbls>
        <c:firstSliceAng val="94"/>
      </c:pieChart>
    </c:plotArea>
    <c:plotVisOnly val="1"/>
    <c:dispBlanksAs val="gap"/>
    <c:showDLblsOverMax val="0"/>
  </c:chart>
  <c:txPr>
    <a:bodyPr/>
    <a:lstStyle/>
    <a:p>
      <a:pPr>
        <a:defRPr sz="1800"/>
      </a:pPr>
      <a:endParaRPr lang="es-A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7316308716463"/>
          <c:y val="0.1663011399454721"/>
          <c:w val="0.4449303843608215"/>
          <c:h val="0.5959927242648978"/>
        </c:manualLayout>
      </c:layout>
      <c:pieChart>
        <c:varyColors val="1"/>
        <c:ser>
          <c:idx val="0"/>
          <c:order val="0"/>
          <c:tx>
            <c:strRef>
              <c:f>Hoja1!$B$1</c:f>
              <c:strCache>
                <c:ptCount val="1"/>
                <c:pt idx="0">
                  <c:v>Ventas</c:v>
                </c:pt>
              </c:strCache>
            </c:strRef>
          </c:tx>
          <c:dPt>
            <c:idx val="0"/>
            <c:bubble3D val="0"/>
          </c:dPt>
          <c:dPt>
            <c:idx val="1"/>
            <c:bubble3D val="0"/>
          </c:dPt>
          <c:dPt>
            <c:idx val="2"/>
            <c:bubble3D val="0"/>
          </c:dPt>
          <c:dPt>
            <c:idx val="3"/>
            <c:bubble3D val="0"/>
            <c:spPr>
              <a:solidFill>
                <a:schemeClr val="tx2">
                  <a:lumMod val="60000"/>
                  <a:lumOff val="40000"/>
                </a:schemeClr>
              </a:solidFill>
            </c:spPr>
          </c:dPt>
          <c:dPt>
            <c:idx val="4"/>
            <c:bubble3D val="0"/>
            <c:spPr>
              <a:solidFill>
                <a:schemeClr val="tx2">
                  <a:lumMod val="75000"/>
                </a:schemeClr>
              </a:solidFill>
            </c:spPr>
          </c:dPt>
          <c:dLbls>
            <c:dLbl>
              <c:idx val="0"/>
              <c:layout>
                <c:manualLayout>
                  <c:x val="7.7198899770745608E-2"/>
                  <c:y val="0.10120981180259148"/>
                </c:manualLayout>
              </c:layout>
              <c:showLegendKey val="0"/>
              <c:showVal val="1"/>
              <c:showCatName val="1"/>
              <c:showSerName val="0"/>
              <c:showPercent val="1"/>
              <c:showBubbleSize val="0"/>
              <c:extLst>
                <c:ext xmlns:c15="http://schemas.microsoft.com/office/drawing/2012/chart" uri="{CE6537A1-D6FC-4f65-9D91-7224C49458BB}">
                  <c15:layout/>
                </c:ext>
              </c:extLst>
            </c:dLbl>
            <c:dLbl>
              <c:idx val="1"/>
              <c:layout>
                <c:manualLayout>
                  <c:x val="1.5483664425281292E-2"/>
                  <c:y val="0.16069577228394641"/>
                </c:manualLayout>
              </c:layout>
              <c:showLegendKey val="0"/>
              <c:showVal val="1"/>
              <c:showCatName val="1"/>
              <c:showSerName val="0"/>
              <c:showPercent val="1"/>
              <c:showBubbleSize val="0"/>
              <c:extLst>
                <c:ext xmlns:c15="http://schemas.microsoft.com/office/drawing/2012/chart" uri="{CE6537A1-D6FC-4f65-9D91-7224C49458BB}">
                  <c15:layout/>
                </c:ext>
              </c:extLst>
            </c:dLbl>
            <c:dLbl>
              <c:idx val="2"/>
              <c:layout>
                <c:manualLayout>
                  <c:x val="8.2229427055855574E-3"/>
                  <c:y val="0.21120792460860802"/>
                </c:manualLayout>
              </c:layout>
              <c:showLegendKey val="0"/>
              <c:showVal val="1"/>
              <c:showCatName val="1"/>
              <c:showSerName val="0"/>
              <c:showPercent val="1"/>
              <c:showBubbleSize val="0"/>
              <c:extLst>
                <c:ext xmlns:c15="http://schemas.microsoft.com/office/drawing/2012/chart" uri="{CE6537A1-D6FC-4f65-9D91-7224C49458BB}">
                  <c15:layout/>
                </c:ext>
              </c:extLst>
            </c:dLbl>
            <c:dLbl>
              <c:idx val="3"/>
              <c:layout>
                <c:manualLayout>
                  <c:x val="-2.9209701825402154E-2"/>
                  <c:y val="-3.1934132914670725E-2"/>
                </c:manualLayout>
              </c:layout>
              <c:showLegendKey val="0"/>
              <c:showVal val="1"/>
              <c:showCatName val="1"/>
              <c:showSerName val="0"/>
              <c:showPercent val="1"/>
              <c:showBubbleSize val="0"/>
              <c:extLst>
                <c:ext xmlns:c15="http://schemas.microsoft.com/office/drawing/2012/chart" uri="{CE6537A1-D6FC-4f65-9D91-7224C49458BB}">
                  <c15:layout/>
                </c:ext>
              </c:extLst>
            </c:dLbl>
            <c:dLbl>
              <c:idx val="4"/>
              <c:layout>
                <c:manualLayout>
                  <c:x val="-5.0991117591198169E-2"/>
                  <c:y val="-0.14397563512108155"/>
                </c:manualLayout>
              </c:layout>
              <c:showLegendKey val="0"/>
              <c:showVal val="1"/>
              <c:showCatName val="1"/>
              <c:showSerName val="0"/>
              <c:showPercent val="1"/>
              <c:showBubbleSize val="0"/>
              <c:extLst>
                <c:ext xmlns:c15="http://schemas.microsoft.com/office/drawing/2012/chart" uri="{CE6537A1-D6FC-4f65-9D91-7224C49458BB}">
                  <c15:layout/>
                </c:ext>
              </c:extLst>
            </c:dLbl>
            <c:dLbl>
              <c:idx val="5"/>
              <c:layout>
                <c:manualLayout>
                  <c:x val="0.10403287498441262"/>
                  <c:y val="-0.10126401843828675"/>
                </c:manualLayout>
              </c:layout>
              <c:showLegendKey val="0"/>
              <c:showVal val="1"/>
              <c:showCatName val="1"/>
              <c:showSerName val="0"/>
              <c:showPercent val="1"/>
              <c:showBubbleSize val="0"/>
              <c:extLst>
                <c:ext xmlns:c15="http://schemas.microsoft.com/office/drawing/2012/chart" uri="{CE6537A1-D6FC-4f65-9D91-7224C49458BB}">
                  <c15:layout/>
                </c:ext>
              </c:extLst>
            </c:dLbl>
            <c:dLbl>
              <c:idx val="6"/>
              <c:layout>
                <c:manualLayout>
                  <c:x val="9.8431609768731235E-2"/>
                  <c:y val="-1.3242480335037162E-3"/>
                </c:manualLayout>
              </c:layout>
              <c:showLegendKey val="0"/>
              <c:showVal val="1"/>
              <c:showCatName val="1"/>
              <c:showSerName val="0"/>
              <c:showPercent val="1"/>
              <c:showBubbleSize val="0"/>
            </c:dLbl>
            <c:spPr>
              <a:noFill/>
              <a:ln>
                <a:noFill/>
              </a:ln>
              <a:effectLst/>
            </c:spPr>
            <c:txPr>
              <a:bodyPr/>
              <a:lstStyle/>
              <a:p>
                <a:pPr>
                  <a:defRPr sz="1050">
                    <a:latin typeface="Arial" panose="020B0604020202020204" pitchFamily="34" charset="0"/>
                    <a:cs typeface="Arial" panose="020B0604020202020204" pitchFamily="34" charset="0"/>
                  </a:defRPr>
                </a:pPr>
                <a:endParaRPr lang="es-AR"/>
              </a:p>
            </c:txPr>
            <c:showLegendKey val="0"/>
            <c:showVal val="1"/>
            <c:showCatName val="1"/>
            <c:showSerName val="0"/>
            <c:showPercent val="1"/>
            <c:showBubbleSize val="0"/>
            <c:showLeaderLines val="1"/>
            <c:extLst>
              <c:ext xmlns:c15="http://schemas.microsoft.com/office/drawing/2012/chart" uri="{CE6537A1-D6FC-4f65-9D91-7224C49458BB}"/>
            </c:extLst>
          </c:dLbls>
          <c:cat>
            <c:strRef>
              <c:f>Hoja1!$A$2:$A$8</c:f>
              <c:strCache>
                <c:ptCount val="7"/>
                <c:pt idx="0">
                  <c:v>CPF I </c:v>
                </c:pt>
                <c:pt idx="1">
                  <c:v>CF NOA</c:v>
                </c:pt>
                <c:pt idx="2">
                  <c:v>CPF IV</c:v>
                </c:pt>
                <c:pt idx="3">
                  <c:v>CF JOV ADULT</c:v>
                </c:pt>
                <c:pt idx="4">
                  <c:v>U23</c:v>
                </c:pt>
                <c:pt idx="5">
                  <c:v>U30</c:v>
                </c:pt>
                <c:pt idx="6">
                  <c:v>U31</c:v>
                </c:pt>
              </c:strCache>
            </c:strRef>
          </c:cat>
          <c:val>
            <c:numRef>
              <c:f>Hoja1!$B$2:$B$8</c:f>
              <c:numCache>
                <c:formatCode>General</c:formatCode>
                <c:ptCount val="7"/>
                <c:pt idx="0">
                  <c:v>3</c:v>
                </c:pt>
                <c:pt idx="1">
                  <c:v>17</c:v>
                </c:pt>
                <c:pt idx="2">
                  <c:v>15</c:v>
                </c:pt>
                <c:pt idx="3">
                  <c:v>391</c:v>
                </c:pt>
                <c:pt idx="4">
                  <c:v>1</c:v>
                </c:pt>
                <c:pt idx="5">
                  <c:v>16</c:v>
                </c:pt>
                <c:pt idx="6">
                  <c:v>1</c:v>
                </c:pt>
              </c:numCache>
            </c:numRef>
          </c:val>
        </c:ser>
        <c:dLbls>
          <c:showLegendKey val="0"/>
          <c:showVal val="0"/>
          <c:showCatName val="0"/>
          <c:showSerName val="0"/>
          <c:showPercent val="0"/>
          <c:showBubbleSize val="0"/>
          <c:showLeaderLines val="1"/>
        </c:dLbls>
        <c:firstSliceAng val="86"/>
      </c:pieChart>
    </c:plotArea>
    <c:plotVisOnly val="1"/>
    <c:dispBlanksAs val="gap"/>
    <c:showDLblsOverMax val="0"/>
  </c:chart>
  <c:txPr>
    <a:bodyPr/>
    <a:lstStyle/>
    <a:p>
      <a:pPr>
        <a:defRPr sz="1800"/>
      </a:pPr>
      <a:endParaRPr lang="es-A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996659504876109E-2"/>
          <c:y val="2.6913272558949902E-2"/>
          <c:w val="0.98302471393336865"/>
          <c:h val="0.79406195875768604"/>
        </c:manualLayout>
      </c:layout>
      <c:barChart>
        <c:barDir val="col"/>
        <c:grouping val="stacked"/>
        <c:varyColors val="0"/>
        <c:ser>
          <c:idx val="0"/>
          <c:order val="0"/>
          <c:tx>
            <c:strRef>
              <c:f>Hoja1!$B$1</c:f>
              <c:strCache>
                <c:ptCount val="1"/>
                <c:pt idx="0">
                  <c:v>Encarcelados/as preventivamente </c:v>
                </c:pt>
              </c:strCache>
            </c:strRef>
          </c:tx>
          <c:spPr>
            <a:solidFill>
              <a:schemeClr val="tx2">
                <a:lumMod val="75000"/>
              </a:schemeClr>
            </a:solidFill>
          </c:spPr>
          <c:invertIfNegative val="0"/>
          <c:dLbls>
            <c:dLbl>
              <c:idx val="0"/>
              <c:layout/>
              <c:tx>
                <c:rich>
                  <a:bodyPr/>
                  <a:lstStyle/>
                  <a:p>
                    <a:pPr>
                      <a:defRPr sz="1050" b="1">
                        <a:solidFill>
                          <a:schemeClr val="bg1"/>
                        </a:solidFill>
                        <a:latin typeface="Arial" panose="020B0604020202020204" pitchFamily="34" charset="0"/>
                        <a:cs typeface="Arial" panose="020B0604020202020204" pitchFamily="34" charset="0"/>
                      </a:defRPr>
                    </a:pPr>
                    <a:r>
                      <a:rPr lang="en-US" sz="1050" b="1" dirty="0" smtClean="0"/>
                      <a:t>61,6%</a:t>
                    </a:r>
                    <a:endParaRPr lang="en-US" sz="105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pPr>
                      <a:defRPr sz="1050" b="1">
                        <a:solidFill>
                          <a:schemeClr val="bg1"/>
                        </a:solidFill>
                        <a:latin typeface="Arial" panose="020B0604020202020204" pitchFamily="34" charset="0"/>
                        <a:cs typeface="Arial" panose="020B0604020202020204" pitchFamily="34" charset="0"/>
                      </a:defRPr>
                    </a:pPr>
                    <a:r>
                      <a:rPr lang="en-US" sz="1050" b="1" dirty="0" smtClean="0"/>
                      <a:t>82,4%</a:t>
                    </a:r>
                    <a:endParaRPr lang="en-US" sz="1050" dirty="0"/>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1">
                    <a:solidFill>
                      <a:schemeClr val="bg1"/>
                    </a:solidFill>
                    <a:latin typeface="Arial" panose="020B0604020202020204" pitchFamily="34" charset="0"/>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jóv.adult</c:v>
                </c:pt>
              </c:strCache>
            </c:strRef>
          </c:cat>
          <c:val>
            <c:numRef>
              <c:f>Hoja1!$B$2:$B$3</c:f>
              <c:numCache>
                <c:formatCode>General</c:formatCode>
                <c:ptCount val="2"/>
                <c:pt idx="0">
                  <c:v>61.6</c:v>
                </c:pt>
                <c:pt idx="1">
                  <c:v>82.2</c:v>
                </c:pt>
              </c:numCache>
            </c:numRef>
          </c:val>
        </c:ser>
        <c:ser>
          <c:idx val="1"/>
          <c:order val="1"/>
          <c:tx>
            <c:strRef>
              <c:f>Hoja1!$C$1</c:f>
              <c:strCache>
                <c:ptCount val="1"/>
                <c:pt idx="0">
                  <c:v>Condenados/as</c:v>
                </c:pt>
              </c:strCache>
            </c:strRef>
          </c:tx>
          <c:invertIfNegative val="0"/>
          <c:dLbls>
            <c:dLbl>
              <c:idx val="0"/>
              <c:layout/>
              <c:tx>
                <c:rich>
                  <a:bodyPr/>
                  <a:lstStyle/>
                  <a:p>
                    <a:r>
                      <a:rPr lang="en-US" sz="1000" dirty="0" smtClean="0">
                        <a:solidFill>
                          <a:schemeClr val="bg1"/>
                        </a:solidFill>
                      </a:rPr>
                      <a:t>38,4%</a:t>
                    </a:r>
                    <a:endParaRPr lang="en-US" sz="1050"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000" dirty="0" smtClean="0">
                        <a:solidFill>
                          <a:schemeClr val="bg1"/>
                        </a:solidFill>
                      </a:rPr>
                      <a:t>17,6%</a:t>
                    </a:r>
                    <a:endParaRPr lang="en-US" sz="1050"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solidFill>
                      <a:schemeClr val="bg1"/>
                    </a:solidFill>
                    <a:latin typeface="Arial" panose="020B0604020202020204" pitchFamily="34" charset="0"/>
                    <a:cs typeface="Arial" panose="020B0604020202020204"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jóv.adult</c:v>
                </c:pt>
              </c:strCache>
            </c:strRef>
          </c:cat>
          <c:val>
            <c:numRef>
              <c:f>Hoja1!$C$2:$C$3</c:f>
              <c:numCache>
                <c:formatCode>General</c:formatCode>
                <c:ptCount val="2"/>
                <c:pt idx="0">
                  <c:v>38.4</c:v>
                </c:pt>
                <c:pt idx="1">
                  <c:v>17.8</c:v>
                </c:pt>
              </c:numCache>
            </c:numRef>
          </c:val>
        </c:ser>
        <c:dLbls>
          <c:showLegendKey val="0"/>
          <c:showVal val="0"/>
          <c:showCatName val="0"/>
          <c:showSerName val="0"/>
          <c:showPercent val="0"/>
          <c:showBubbleSize val="0"/>
        </c:dLbls>
        <c:gapWidth val="178"/>
        <c:overlap val="100"/>
        <c:axId val="73420800"/>
        <c:axId val="73422336"/>
      </c:barChart>
      <c:catAx>
        <c:axId val="73420800"/>
        <c:scaling>
          <c:orientation val="minMax"/>
        </c:scaling>
        <c:delete val="0"/>
        <c:axPos val="b"/>
        <c:numFmt formatCode="General" sourceLinked="1"/>
        <c:majorTickMark val="out"/>
        <c:minorTickMark val="none"/>
        <c:tickLblPos val="nextTo"/>
        <c:txPr>
          <a:bodyPr/>
          <a:lstStyle/>
          <a:p>
            <a:pPr>
              <a:defRPr sz="900">
                <a:latin typeface="Arial" panose="020B0604020202020204" pitchFamily="34" charset="0"/>
                <a:cs typeface="Arial" panose="020B0604020202020204" pitchFamily="34" charset="0"/>
              </a:defRPr>
            </a:pPr>
            <a:endParaRPr lang="es-AR"/>
          </a:p>
        </c:txPr>
        <c:crossAx val="73422336"/>
        <c:crosses val="autoZero"/>
        <c:auto val="1"/>
        <c:lblAlgn val="ctr"/>
        <c:lblOffset val="100"/>
        <c:noMultiLvlLbl val="0"/>
      </c:catAx>
      <c:valAx>
        <c:axId val="73422336"/>
        <c:scaling>
          <c:orientation val="minMax"/>
          <c:max val="100"/>
        </c:scaling>
        <c:delete val="1"/>
        <c:axPos val="l"/>
        <c:numFmt formatCode="General" sourceLinked="1"/>
        <c:majorTickMark val="out"/>
        <c:minorTickMark val="none"/>
        <c:tickLblPos val="nextTo"/>
        <c:crossAx val="73420800"/>
        <c:crosses val="autoZero"/>
        <c:crossBetween val="between"/>
      </c:valAx>
      <c:spPr>
        <a:noFill/>
        <a:ln w="25400">
          <a:noFill/>
        </a:ln>
      </c:spPr>
    </c:plotArea>
    <c:legend>
      <c:legendPos val="r"/>
      <c:layout>
        <c:manualLayout>
          <c:xMode val="edge"/>
          <c:yMode val="edge"/>
          <c:x val="0.34173961968763344"/>
          <c:y val="4.1288212859551525E-2"/>
          <c:w val="0.31658435309418942"/>
          <c:h val="0.62396592614203661"/>
        </c:manualLayout>
      </c:layout>
      <c:overlay val="0"/>
      <c:txPr>
        <a:bodyPr/>
        <a:lstStyle/>
        <a:p>
          <a:pPr>
            <a:defRPr sz="1000">
              <a:latin typeface="Arial" panose="020B0604020202020204" pitchFamily="34" charset="0"/>
              <a:cs typeface="Arial" panose="020B0604020202020204"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422126708143536E-2"/>
          <c:y val="1.2232086424531472E-2"/>
          <c:w val="0.86306758739769651"/>
          <c:h val="0.81714189360460976"/>
        </c:manualLayout>
      </c:layout>
      <c:barChart>
        <c:barDir val="col"/>
        <c:grouping val="stacked"/>
        <c:varyColors val="0"/>
        <c:ser>
          <c:idx val="0"/>
          <c:order val="0"/>
          <c:tx>
            <c:strRef>
              <c:f>Hoja1!$B$1</c:f>
              <c:strCache>
                <c:ptCount val="1"/>
                <c:pt idx="0">
                  <c:v>Nacional</c:v>
                </c:pt>
              </c:strCache>
            </c:strRef>
          </c:tx>
          <c:spPr>
            <a:solidFill>
              <a:schemeClr val="tx2">
                <a:lumMod val="75000"/>
              </a:schemeClr>
            </a:solidFill>
          </c:spPr>
          <c:invertIfNegative val="0"/>
          <c:dLbls>
            <c:dLbl>
              <c:idx val="0"/>
              <c:layout/>
              <c:tx>
                <c:rich>
                  <a:bodyPr/>
                  <a:lstStyle/>
                  <a:p>
                    <a:r>
                      <a:rPr lang="en-US" sz="1000" b="1" dirty="0" smtClean="0"/>
                      <a:t>57,2%</a:t>
                    </a:r>
                    <a:endParaRPr lang="en-US" sz="1000"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000" b="1" dirty="0" smtClean="0"/>
                      <a:t>80%</a:t>
                    </a:r>
                    <a:endParaRPr lang="en-US" sz="1000"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b="1">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jóv-adult.</c:v>
                </c:pt>
              </c:strCache>
            </c:strRef>
          </c:cat>
          <c:val>
            <c:numRef>
              <c:f>Hoja1!$B$2:$B$3</c:f>
              <c:numCache>
                <c:formatCode>General</c:formatCode>
                <c:ptCount val="2"/>
                <c:pt idx="0">
                  <c:v>57.2</c:v>
                </c:pt>
                <c:pt idx="1">
                  <c:v>82.4</c:v>
                </c:pt>
              </c:numCache>
            </c:numRef>
          </c:val>
        </c:ser>
        <c:ser>
          <c:idx val="1"/>
          <c:order val="1"/>
          <c:tx>
            <c:strRef>
              <c:f>Hoja1!$C$1</c:f>
              <c:strCache>
                <c:ptCount val="1"/>
                <c:pt idx="0">
                  <c:v>Federal</c:v>
                </c:pt>
              </c:strCache>
            </c:strRef>
          </c:tx>
          <c:invertIfNegative val="0"/>
          <c:dLbls>
            <c:dLbl>
              <c:idx val="0"/>
              <c:layout/>
              <c:tx>
                <c:rich>
                  <a:bodyPr/>
                  <a:lstStyle/>
                  <a:p>
                    <a:pPr>
                      <a:defRPr sz="1000">
                        <a:solidFill>
                          <a:schemeClr val="bg1"/>
                        </a:solidFill>
                      </a:defRPr>
                    </a:pPr>
                    <a:r>
                      <a:rPr lang="en-US" sz="1000" dirty="0" smtClean="0">
                        <a:solidFill>
                          <a:schemeClr val="bg1"/>
                        </a:solidFill>
                      </a:rPr>
                      <a:t>36,3%</a:t>
                    </a:r>
                    <a:endParaRPr lang="en-US" sz="1000" dirty="0">
                      <a:solidFill>
                        <a:schemeClr val="bg1"/>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1.8986069158625617E-2"/>
                </c:manualLayout>
              </c:layout>
              <c:tx>
                <c:rich>
                  <a:bodyPr/>
                  <a:lstStyle/>
                  <a:p>
                    <a:pPr>
                      <a:defRPr sz="1000">
                        <a:solidFill>
                          <a:schemeClr val="bg1"/>
                        </a:solidFill>
                      </a:defRPr>
                    </a:pPr>
                    <a:r>
                      <a:rPr lang="en-US" sz="1000" dirty="0" smtClean="0">
                        <a:solidFill>
                          <a:schemeClr val="bg1"/>
                        </a:solidFill>
                      </a:rPr>
                      <a:t>16,9%</a:t>
                    </a:r>
                    <a:endParaRPr lang="en-US" sz="1000" dirty="0">
                      <a:solidFill>
                        <a:schemeClr val="bg1"/>
                      </a:solidFill>
                    </a:endParaRPr>
                  </a:p>
                </c:rich>
              </c:tx>
              <c:spPr>
                <a:noFill/>
                <a:ln>
                  <a:noFill/>
                </a:ln>
                <a:effectLst/>
              </c:spP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jóv-adult.</c:v>
                </c:pt>
              </c:strCache>
            </c:strRef>
          </c:cat>
          <c:val>
            <c:numRef>
              <c:f>Hoja1!$C$2:$C$3</c:f>
              <c:numCache>
                <c:formatCode>General</c:formatCode>
                <c:ptCount val="2"/>
                <c:pt idx="0">
                  <c:v>36.299999999999997</c:v>
                </c:pt>
                <c:pt idx="1">
                  <c:v>14.2</c:v>
                </c:pt>
              </c:numCache>
            </c:numRef>
          </c:val>
        </c:ser>
        <c:ser>
          <c:idx val="2"/>
          <c:order val="2"/>
          <c:tx>
            <c:strRef>
              <c:f>Hoja1!$D$1</c:f>
              <c:strCache>
                <c:ptCount val="1"/>
                <c:pt idx="0">
                  <c:v>Provincial</c:v>
                </c:pt>
              </c:strCache>
            </c:strRef>
          </c:tx>
          <c:invertIfNegative val="0"/>
          <c:dLbls>
            <c:dLbl>
              <c:idx val="0"/>
              <c:layout/>
              <c:tx>
                <c:rich>
                  <a:bodyPr/>
                  <a:lstStyle/>
                  <a:p>
                    <a:r>
                      <a:rPr lang="en-US" sz="1000" dirty="0" smtClean="0">
                        <a:solidFill>
                          <a:schemeClr val="bg1"/>
                        </a:solidFill>
                      </a:rPr>
                      <a:t>6,5%</a:t>
                    </a:r>
                    <a:endParaRPr lang="en-US" sz="1050" dirty="0"/>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a:lstStyle/>
                  <a:p>
                    <a:r>
                      <a:rPr lang="en-US" sz="1000" dirty="0" smtClean="0">
                        <a:solidFill>
                          <a:schemeClr val="bg1"/>
                        </a:solidFill>
                      </a:rPr>
                      <a:t>3,1%</a:t>
                    </a:r>
                    <a:endParaRPr lang="en-US" sz="1000"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000"/>
                </a:pPr>
                <a:endParaRPr lang="es-A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Total SPF</c:v>
                </c:pt>
                <c:pt idx="1">
                  <c:v>Población jóv-adult.</c:v>
                </c:pt>
              </c:strCache>
            </c:strRef>
          </c:cat>
          <c:val>
            <c:numRef>
              <c:f>Hoja1!$D$2:$D$3</c:f>
              <c:numCache>
                <c:formatCode>General</c:formatCode>
                <c:ptCount val="2"/>
                <c:pt idx="0">
                  <c:v>6.5</c:v>
                </c:pt>
                <c:pt idx="1">
                  <c:v>3.3</c:v>
                </c:pt>
              </c:numCache>
            </c:numRef>
          </c:val>
        </c:ser>
        <c:dLbls>
          <c:showLegendKey val="0"/>
          <c:showVal val="0"/>
          <c:showCatName val="0"/>
          <c:showSerName val="0"/>
          <c:showPercent val="0"/>
          <c:showBubbleSize val="0"/>
        </c:dLbls>
        <c:gapWidth val="126"/>
        <c:overlap val="100"/>
        <c:axId val="76878976"/>
        <c:axId val="76880512"/>
      </c:barChart>
      <c:catAx>
        <c:axId val="76878976"/>
        <c:scaling>
          <c:orientation val="minMax"/>
        </c:scaling>
        <c:delete val="0"/>
        <c:axPos val="b"/>
        <c:numFmt formatCode="General" sourceLinked="1"/>
        <c:majorTickMark val="out"/>
        <c:minorTickMark val="none"/>
        <c:tickLblPos val="nextTo"/>
        <c:txPr>
          <a:bodyPr/>
          <a:lstStyle/>
          <a:p>
            <a:pPr>
              <a:defRPr sz="900"/>
            </a:pPr>
            <a:endParaRPr lang="es-AR"/>
          </a:p>
        </c:txPr>
        <c:crossAx val="76880512"/>
        <c:crosses val="autoZero"/>
        <c:auto val="1"/>
        <c:lblAlgn val="ctr"/>
        <c:lblOffset val="100"/>
        <c:noMultiLvlLbl val="0"/>
      </c:catAx>
      <c:valAx>
        <c:axId val="76880512"/>
        <c:scaling>
          <c:orientation val="minMax"/>
          <c:max val="100"/>
        </c:scaling>
        <c:delete val="1"/>
        <c:axPos val="l"/>
        <c:numFmt formatCode="General" sourceLinked="1"/>
        <c:majorTickMark val="out"/>
        <c:minorTickMark val="none"/>
        <c:tickLblPos val="nextTo"/>
        <c:crossAx val="76878976"/>
        <c:crosses val="autoZero"/>
        <c:crossBetween val="between"/>
      </c:valAx>
    </c:plotArea>
    <c:legend>
      <c:legendPos val="r"/>
      <c:layout>
        <c:manualLayout>
          <c:xMode val="edge"/>
          <c:yMode val="edge"/>
          <c:x val="0.38298373593410256"/>
          <c:y val="8.9966310939488994E-2"/>
          <c:w val="0.19863678341295413"/>
          <c:h val="0.53953475160764919"/>
        </c:manualLayout>
      </c:layout>
      <c:overlay val="0"/>
      <c:txPr>
        <a:bodyPr/>
        <a:lstStyle/>
        <a:p>
          <a:pPr>
            <a:defRPr sz="1000"/>
          </a:pPr>
          <a:endParaRPr lang="es-AR"/>
        </a:p>
      </c:txPr>
    </c:legend>
    <c:plotVisOnly val="1"/>
    <c:dispBlanksAs val="gap"/>
    <c:showDLblsOverMax val="0"/>
  </c:chart>
  <c:txPr>
    <a:bodyPr/>
    <a:lstStyle/>
    <a:p>
      <a:pPr>
        <a:defRPr sz="1100">
          <a:latin typeface="Arial" panose="020B0604020202020204" pitchFamily="34" charset="0"/>
          <a:cs typeface="Arial" panose="020B0604020202020204" pitchFamily="34" charset="0"/>
        </a:defRPr>
      </a:pPr>
      <a:endParaRPr lang="es-A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518154548484514"/>
          <c:y val="0.24550763128421166"/>
          <c:w val="0.47927250507519364"/>
          <c:h val="0.5699456817110411"/>
        </c:manualLayout>
      </c:layout>
      <c:pieChart>
        <c:varyColors val="1"/>
        <c:ser>
          <c:idx val="0"/>
          <c:order val="0"/>
          <c:tx>
            <c:strRef>
              <c:f>Hoja1!$B$1</c:f>
              <c:strCache>
                <c:ptCount val="1"/>
                <c:pt idx="0">
                  <c:v>Ventas</c:v>
                </c:pt>
              </c:strCache>
            </c:strRef>
          </c:tx>
          <c:explosion val="1"/>
          <c:dPt>
            <c:idx val="0"/>
            <c:bubble3D val="0"/>
            <c:spPr>
              <a:solidFill>
                <a:schemeClr val="tx2">
                  <a:lumMod val="75000"/>
                </a:schemeClr>
              </a:solidFill>
            </c:spPr>
          </c:dPt>
          <c:dLbls>
            <c:dLbl>
              <c:idx val="0"/>
              <c:layout>
                <c:manualLayout>
                  <c:x val="8.5362989970811324E-3"/>
                  <c:y val="-0.21326083888576944"/>
                </c:manualLayout>
              </c:layout>
              <c:tx>
                <c:rich>
                  <a:bodyPr/>
                  <a:lstStyle/>
                  <a:p>
                    <a:pPr>
                      <a:defRPr sz="900" b="0">
                        <a:latin typeface="Arial" panose="020B0604020202020204" pitchFamily="34" charset="0"/>
                        <a:cs typeface="Arial" panose="020B0604020202020204" pitchFamily="34" charset="0"/>
                      </a:defRPr>
                    </a:pPr>
                    <a:r>
                      <a:rPr lang="en-US" b="0" dirty="0" err="1">
                        <a:latin typeface="Arial" panose="020B0604020202020204" pitchFamily="34" charset="0"/>
                        <a:cs typeface="Arial" panose="020B0604020202020204" pitchFamily="34" charset="0"/>
                      </a:rPr>
                      <a:t>Nacional</a:t>
                    </a:r>
                    <a:r>
                      <a:rPr lang="en-US" b="0" dirty="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56,4%</a:t>
                    </a:r>
                    <a:endParaRPr lang="en-US" b="1" dirty="0">
                      <a:latin typeface="Arial" panose="020B0604020202020204" pitchFamily="34" charset="0"/>
                      <a:cs typeface="Arial" panose="020B0604020202020204" pitchFamily="34" charset="0"/>
                    </a:endParaRPr>
                  </a:p>
                </c:rich>
              </c:tx>
              <c:spPr/>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1.0585629374513943E-2"/>
                  <c:y val="0.1312980990100199"/>
                </c:manualLayout>
              </c:layout>
              <c:tx>
                <c:rich>
                  <a:bodyPr/>
                  <a:lstStyle/>
                  <a:p>
                    <a:r>
                      <a:rPr lang="en-US" dirty="0" smtClean="0"/>
                      <a:t>Federal</a:t>
                    </a:r>
                    <a:r>
                      <a:rPr lang="en-US" dirty="0"/>
                      <a:t>
</a:t>
                    </a:r>
                    <a:r>
                      <a:rPr lang="en-US" b="1" dirty="0" smtClean="0"/>
                      <a:t>37,1%</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0.1182444374867439"/>
                  <c:y val="7.482577010962746E-2"/>
                </c:manualLayout>
              </c:layout>
              <c:tx>
                <c:rich>
                  <a:bodyPr/>
                  <a:lstStyle/>
                  <a:p>
                    <a:r>
                      <a:rPr lang="en-US" dirty="0"/>
                      <a:t>Provincial
</a:t>
                    </a:r>
                    <a:r>
                      <a:rPr lang="en-US" b="1" dirty="0" smtClean="0"/>
                      <a:t>6,5%</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900">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Hoja1!$A$2:$A$4</c:f>
              <c:strCache>
                <c:ptCount val="3"/>
                <c:pt idx="0">
                  <c:v>Nacional</c:v>
                </c:pt>
                <c:pt idx="1">
                  <c:v>Federal</c:v>
                </c:pt>
                <c:pt idx="2">
                  <c:v>Provincial</c:v>
                </c:pt>
              </c:strCache>
            </c:strRef>
          </c:cat>
          <c:val>
            <c:numRef>
              <c:f>Hoja1!$B$2:$B$4</c:f>
              <c:numCache>
                <c:formatCode>General</c:formatCode>
                <c:ptCount val="3"/>
                <c:pt idx="0">
                  <c:v>5936</c:v>
                </c:pt>
                <c:pt idx="1">
                  <c:v>3904</c:v>
                </c:pt>
                <c:pt idx="2">
                  <c:v>679</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s-A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1731524780075"/>
          <c:y val="0.24550763128421166"/>
          <c:w val="0.47927250507519364"/>
          <c:h val="0.5699456817110411"/>
        </c:manualLayout>
      </c:layout>
      <c:pieChart>
        <c:varyColors val="1"/>
        <c:ser>
          <c:idx val="0"/>
          <c:order val="0"/>
          <c:tx>
            <c:strRef>
              <c:f>Hoja1!$B$1</c:f>
              <c:strCache>
                <c:ptCount val="1"/>
                <c:pt idx="0">
                  <c:v>Ventas</c:v>
                </c:pt>
              </c:strCache>
            </c:strRef>
          </c:tx>
          <c:explosion val="1"/>
          <c:dPt>
            <c:idx val="0"/>
            <c:bubble3D val="0"/>
            <c:spPr>
              <a:solidFill>
                <a:schemeClr val="tx2">
                  <a:lumMod val="75000"/>
                </a:schemeClr>
              </a:solidFill>
            </c:spPr>
          </c:dPt>
          <c:cat>
            <c:strRef>
              <c:f>Hoja1!$A$2:$A$3</c:f>
              <c:strCache>
                <c:ptCount val="2"/>
                <c:pt idx="0">
                  <c:v>Procesados/as</c:v>
                </c:pt>
                <c:pt idx="1">
                  <c:v>Condenados/as</c:v>
                </c:pt>
              </c:strCache>
            </c:strRef>
          </c:cat>
          <c:val>
            <c:numRef>
              <c:f>Hoja1!$B$2:$B$3</c:f>
              <c:numCache>
                <c:formatCode>General</c:formatCode>
                <c:ptCount val="2"/>
                <c:pt idx="0">
                  <c:v>6423</c:v>
                </c:pt>
                <c:pt idx="1">
                  <c:v>4089</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s-A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1731524780075"/>
          <c:y val="0.24550763128421166"/>
          <c:w val="0.47927250507519364"/>
          <c:h val="0.5699456817110411"/>
        </c:manualLayout>
      </c:layout>
      <c:pieChart>
        <c:varyColors val="1"/>
        <c:ser>
          <c:idx val="0"/>
          <c:order val="0"/>
          <c:tx>
            <c:strRef>
              <c:f>Hoja1!$B$1</c:f>
              <c:strCache>
                <c:ptCount val="1"/>
                <c:pt idx="0">
                  <c:v>Ventas</c:v>
                </c:pt>
              </c:strCache>
            </c:strRef>
          </c:tx>
          <c:explosion val="3"/>
          <c:dPt>
            <c:idx val="0"/>
            <c:bubble3D val="0"/>
            <c:spPr>
              <a:solidFill>
                <a:schemeClr val="tx2">
                  <a:lumMod val="75000"/>
                </a:schemeClr>
              </a:solidFill>
            </c:spPr>
          </c:dPt>
          <c:dPt>
            <c:idx val="1"/>
            <c:bubble3D val="0"/>
            <c:spPr>
              <a:solidFill>
                <a:srgbClr val="7030A0"/>
              </a:solidFill>
            </c:spPr>
          </c:dPt>
          <c:dLbls>
            <c:dLbl>
              <c:idx val="0"/>
              <c:layout>
                <c:manualLayout>
                  <c:x val="-7.4196301421054229E-3"/>
                  <c:y val="-4.243710158330756E-2"/>
                </c:manualLayout>
              </c:layout>
              <c:tx>
                <c:rich>
                  <a:bodyPr/>
                  <a:lstStyle/>
                  <a:p>
                    <a:r>
                      <a:rPr lang="en-US" dirty="0" err="1"/>
                      <a:t>Masculino</a:t>
                    </a:r>
                    <a:r>
                      <a:rPr lang="en-US" dirty="0"/>
                      <a:t>
</a:t>
                    </a:r>
                    <a:r>
                      <a:rPr lang="en-US" b="1" dirty="0" smtClean="0"/>
                      <a:t>92,9%</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2.2000238609851432E-2"/>
                  <c:y val="-9.9106855994979537E-3"/>
                </c:manualLayout>
              </c:layout>
              <c:tx>
                <c:rich>
                  <a:bodyPr/>
                  <a:lstStyle/>
                  <a:p>
                    <a:r>
                      <a:rPr lang="en-US" dirty="0" err="1"/>
                      <a:t>Femenino</a:t>
                    </a:r>
                    <a:r>
                      <a:rPr lang="en-US" dirty="0"/>
                      <a:t>
</a:t>
                    </a:r>
                    <a:r>
                      <a:rPr lang="en-US" b="1" dirty="0" smtClean="0"/>
                      <a:t>7,</a:t>
                    </a:r>
                    <a:r>
                      <a:rPr lang="en-US" b="1" baseline="0" dirty="0" smtClean="0"/>
                      <a:t>1</a:t>
                    </a:r>
                    <a:r>
                      <a:rPr lang="en-US" b="1" dirty="0" smtClean="0"/>
                      <a:t>%</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900">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Masculino</c:v>
                </c:pt>
                <c:pt idx="1">
                  <c:v>Femenino</c:v>
                </c:pt>
              </c:strCache>
            </c:strRef>
          </c:cat>
          <c:val>
            <c:numRef>
              <c:f>Hoja1!$B$2:$B$3</c:f>
              <c:numCache>
                <c:formatCode>General</c:formatCode>
                <c:ptCount val="2"/>
                <c:pt idx="0">
                  <c:v>9729</c:v>
                </c:pt>
                <c:pt idx="1">
                  <c:v>756</c:v>
                </c:pt>
              </c:numCache>
            </c:numRef>
          </c:val>
        </c:ser>
        <c:dLbls>
          <c:showLegendKey val="0"/>
          <c:showVal val="0"/>
          <c:showCatName val="0"/>
          <c:showSerName val="0"/>
          <c:showPercent val="0"/>
          <c:showBubbleSize val="0"/>
          <c:showLeaderLines val="0"/>
        </c:dLbls>
        <c:firstSliceAng val="99"/>
      </c:pieChart>
    </c:plotArea>
    <c:plotVisOnly val="1"/>
    <c:dispBlanksAs val="gap"/>
    <c:showDLblsOverMax val="0"/>
  </c:chart>
  <c:txPr>
    <a:bodyPr/>
    <a:lstStyle/>
    <a:p>
      <a:pPr>
        <a:defRPr sz="1800"/>
      </a:pPr>
      <a:endParaRPr lang="es-A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1731524780075"/>
          <c:y val="0.24550763128421166"/>
          <c:w val="0.47927250507519364"/>
          <c:h val="0.5699456817110411"/>
        </c:manualLayout>
      </c:layout>
      <c:pieChart>
        <c:varyColors val="1"/>
        <c:ser>
          <c:idx val="0"/>
          <c:order val="0"/>
          <c:tx>
            <c:strRef>
              <c:f>Hoja1!$B$1</c:f>
              <c:strCache>
                <c:ptCount val="1"/>
                <c:pt idx="0">
                  <c:v>Ventas</c:v>
                </c:pt>
              </c:strCache>
            </c:strRef>
          </c:tx>
          <c:explosion val="4"/>
          <c:dPt>
            <c:idx val="1"/>
            <c:bubble3D val="0"/>
            <c:spPr>
              <a:solidFill>
                <a:schemeClr val="tx2">
                  <a:lumMod val="75000"/>
                </a:schemeClr>
              </a:solidFill>
            </c:spPr>
          </c:dPt>
          <c:dLbls>
            <c:dLbl>
              <c:idx val="0"/>
              <c:layout>
                <c:manualLayout>
                  <c:x val="1.6553085010756381E-2"/>
                  <c:y val="-2.7358071325408288E-2"/>
                </c:manualLayout>
              </c:layout>
              <c:tx>
                <c:rich>
                  <a:bodyPr/>
                  <a:lstStyle/>
                  <a:p>
                    <a:r>
                      <a:rPr lang="en-US" sz="900" dirty="0" err="1" smtClean="0"/>
                      <a:t>Jóvenes</a:t>
                    </a:r>
                    <a:r>
                      <a:rPr lang="en-US" sz="900" dirty="0" smtClean="0"/>
                      <a:t> </a:t>
                    </a:r>
                    <a:r>
                      <a:rPr lang="en-US" sz="900" dirty="0" err="1"/>
                      <a:t>adultos</a:t>
                    </a:r>
                    <a:r>
                      <a:rPr lang="en-US" sz="900" dirty="0"/>
                      <a:t> </a:t>
                    </a:r>
                    <a:endParaRPr lang="en-US" sz="900" dirty="0" smtClean="0"/>
                  </a:p>
                  <a:p>
                    <a:r>
                      <a:rPr lang="en-US" sz="900" dirty="0" smtClean="0"/>
                      <a:t>(18-21)</a:t>
                    </a:r>
                    <a:r>
                      <a:rPr lang="en-US" sz="900" dirty="0"/>
                      <a:t>
</a:t>
                    </a:r>
                    <a:r>
                      <a:rPr lang="en-US" sz="900" b="1" dirty="0" smtClean="0"/>
                      <a:t>4,3%</a:t>
                    </a:r>
                    <a:endParaRPr lang="en-US" b="1" dirty="0"/>
                  </a:p>
                </c:rich>
              </c:tx>
              <c:showLegendKey val="0"/>
              <c:showVal val="0"/>
              <c:showCatName val="1"/>
              <c:showSerName val="0"/>
              <c:showPercent val="1"/>
              <c:showBubbleSize val="0"/>
              <c:extLst>
                <c:ext xmlns:c15="http://schemas.microsoft.com/office/drawing/2012/chart" uri="{CE6537A1-D6FC-4f65-9D91-7224C49458BB}">
                  <c15:layout/>
                </c:ext>
              </c:extLst>
            </c:dLbl>
            <c:dLbl>
              <c:idx val="1"/>
              <c:layout>
                <c:manualLayout>
                  <c:x val="1.0585629374513943E-2"/>
                  <c:y val="0.1312980990100199"/>
                </c:manualLayout>
              </c:layout>
              <c:tx>
                <c:rich>
                  <a:bodyPr/>
                  <a:lstStyle/>
                  <a:p>
                    <a:r>
                      <a:rPr lang="es-AR" dirty="0" smtClean="0"/>
                      <a:t>Mayores </a:t>
                    </a:r>
                    <a:r>
                      <a:rPr lang="es-AR" dirty="0"/>
                      <a:t>(21 y más)
</a:t>
                    </a:r>
                    <a:r>
                      <a:rPr lang="es-AR" b="1" dirty="0" smtClean="0"/>
                      <a:t>95,7%</a:t>
                    </a:r>
                    <a:endParaRPr lang="es-AR" b="1" dirty="0"/>
                  </a:p>
                </c:rich>
              </c:tx>
              <c:showLegendKey val="0"/>
              <c:showVal val="0"/>
              <c:showCatName val="1"/>
              <c:showSerName val="0"/>
              <c:showPercent val="1"/>
              <c:showBubbleSize val="0"/>
              <c:extLst>
                <c:ext xmlns:c15="http://schemas.microsoft.com/office/drawing/2012/chart" uri="{CE6537A1-D6FC-4f65-9D91-7224C49458BB}">
                  <c15:layout/>
                </c:ext>
              </c:extLst>
            </c:dLbl>
            <c:dLbl>
              <c:idx val="2"/>
              <c:layout>
                <c:manualLayout>
                  <c:x val="-6.6135328397854784E-2"/>
                  <c:y val="6.0525557220368911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900">
                    <a:latin typeface="Arial" panose="020B0604020202020204" pitchFamily="34" charset="0"/>
                    <a:cs typeface="Arial" panose="020B0604020202020204" pitchFamily="34" charset="0"/>
                  </a:defRPr>
                </a:pPr>
                <a:endParaRPr lang="es-AR"/>
              </a:p>
            </c:txPr>
            <c:showLegendKey val="0"/>
            <c:showVal val="0"/>
            <c:showCatName val="1"/>
            <c:showSerName val="0"/>
            <c:showPercent val="1"/>
            <c:showBubbleSize val="0"/>
            <c:showLeaderLines val="0"/>
            <c:extLst>
              <c:ext xmlns:c15="http://schemas.microsoft.com/office/drawing/2012/chart" uri="{CE6537A1-D6FC-4f65-9D91-7224C49458BB}"/>
            </c:extLst>
          </c:dLbls>
          <c:cat>
            <c:strRef>
              <c:f>Hoja1!$A$2:$A$3</c:f>
              <c:strCache>
                <c:ptCount val="2"/>
                <c:pt idx="0">
                  <c:v>Jóvenes adultos (18-20)</c:v>
                </c:pt>
                <c:pt idx="1">
                  <c:v>Mayores (21 y más)</c:v>
                </c:pt>
              </c:strCache>
            </c:strRef>
          </c:cat>
          <c:val>
            <c:numRef>
              <c:f>Hoja1!$B$2:$B$3</c:f>
              <c:numCache>
                <c:formatCode>General</c:formatCode>
                <c:ptCount val="2"/>
                <c:pt idx="0">
                  <c:v>450</c:v>
                </c:pt>
                <c:pt idx="1">
                  <c:v>10028</c:v>
                </c:pt>
              </c:numCache>
            </c:numRef>
          </c:val>
        </c:ser>
        <c:dLbls>
          <c:showLegendKey val="0"/>
          <c:showVal val="0"/>
          <c:showCatName val="0"/>
          <c:showSerName val="0"/>
          <c:showPercent val="0"/>
          <c:showBubbleSize val="0"/>
          <c:showLeaderLines val="0"/>
        </c:dLbls>
        <c:firstSliceAng val="95"/>
      </c:pieChart>
    </c:plotArea>
    <c:plotVisOnly val="1"/>
    <c:dispBlanksAs val="gap"/>
    <c:showDLblsOverMax val="0"/>
  </c:chart>
  <c:txPr>
    <a:bodyPr/>
    <a:lstStyle/>
    <a:p>
      <a:pPr>
        <a:defRPr sz="1800"/>
      </a:pPr>
      <a:endParaRPr lang="es-A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42031504233658"/>
          <c:y val="3.4374781402889389E-2"/>
          <c:w val="0.87278554166764344"/>
          <c:h val="0.81971850393700785"/>
        </c:manualLayout>
      </c:layout>
      <c:barChart>
        <c:barDir val="col"/>
        <c:grouping val="percentStacked"/>
        <c:varyColors val="0"/>
        <c:ser>
          <c:idx val="0"/>
          <c:order val="0"/>
          <c:tx>
            <c:strRef>
              <c:f>Hoja1!$B$1</c:f>
              <c:strCache>
                <c:ptCount val="1"/>
                <c:pt idx="0">
                  <c:v>Encarcelados/as preventivamente </c:v>
                </c:pt>
              </c:strCache>
            </c:strRef>
          </c:tx>
          <c:spPr>
            <a:solidFill>
              <a:schemeClr val="tx2">
                <a:lumMod val="75000"/>
              </a:schemeClr>
            </a:solidFill>
          </c:spPr>
          <c:invertIfNegative val="0"/>
          <c:dLbls>
            <c:spPr>
              <a:noFill/>
              <a:ln>
                <a:noFill/>
              </a:ln>
              <a:effectLst/>
            </c:spPr>
            <c:txPr>
              <a:bodyPr/>
              <a:lstStyle/>
              <a:p>
                <a:pPr>
                  <a:defRPr>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Hoja1!$A$2:$A$16</c:f>
              <c:numCache>
                <c:formatCode>mmm\-yy</c:formatCode>
                <c:ptCount val="15"/>
                <c:pt idx="0">
                  <c:v>41518</c:v>
                </c:pt>
                <c:pt idx="1">
                  <c:v>41548</c:v>
                </c:pt>
                <c:pt idx="2">
                  <c:v>41579</c:v>
                </c:pt>
                <c:pt idx="3">
                  <c:v>41609</c:v>
                </c:pt>
                <c:pt idx="4">
                  <c:v>41640</c:v>
                </c:pt>
                <c:pt idx="5">
                  <c:v>41671</c:v>
                </c:pt>
                <c:pt idx="6">
                  <c:v>41699</c:v>
                </c:pt>
                <c:pt idx="7">
                  <c:v>41730</c:v>
                </c:pt>
                <c:pt idx="8">
                  <c:v>41760</c:v>
                </c:pt>
                <c:pt idx="9">
                  <c:v>41791</c:v>
                </c:pt>
                <c:pt idx="10">
                  <c:v>41821</c:v>
                </c:pt>
                <c:pt idx="11">
                  <c:v>41852</c:v>
                </c:pt>
                <c:pt idx="12">
                  <c:v>41883</c:v>
                </c:pt>
                <c:pt idx="13">
                  <c:v>41913</c:v>
                </c:pt>
                <c:pt idx="14">
                  <c:v>41944</c:v>
                </c:pt>
              </c:numCache>
            </c:numRef>
          </c:cat>
          <c:val>
            <c:numRef>
              <c:f>Hoja1!$B$2:$B$16</c:f>
              <c:numCache>
                <c:formatCode>0.0</c:formatCode>
                <c:ptCount val="15"/>
                <c:pt idx="0" formatCode="General">
                  <c:v>57.2</c:v>
                </c:pt>
                <c:pt idx="1">
                  <c:v>56.8</c:v>
                </c:pt>
                <c:pt idx="2">
                  <c:v>57</c:v>
                </c:pt>
                <c:pt idx="3">
                  <c:v>56.7</c:v>
                </c:pt>
                <c:pt idx="4">
                  <c:v>57.569599674862836</c:v>
                </c:pt>
                <c:pt idx="5" formatCode="General">
                  <c:v>58.6</c:v>
                </c:pt>
                <c:pt idx="6" formatCode="General">
                  <c:v>58.8</c:v>
                </c:pt>
                <c:pt idx="7" formatCode="General">
                  <c:v>59.8</c:v>
                </c:pt>
                <c:pt idx="8" formatCode="General">
                  <c:v>59.7</c:v>
                </c:pt>
                <c:pt idx="9" formatCode="General">
                  <c:v>60.5</c:v>
                </c:pt>
                <c:pt idx="10" formatCode="General">
                  <c:v>59.9</c:v>
                </c:pt>
                <c:pt idx="11" formatCode="General">
                  <c:v>60.7</c:v>
                </c:pt>
                <c:pt idx="12" formatCode="General">
                  <c:v>61.1</c:v>
                </c:pt>
                <c:pt idx="13" formatCode="General">
                  <c:v>61.6</c:v>
                </c:pt>
                <c:pt idx="14" formatCode="General">
                  <c:v>61.1</c:v>
                </c:pt>
              </c:numCache>
            </c:numRef>
          </c:val>
        </c:ser>
        <c:ser>
          <c:idx val="1"/>
          <c:order val="1"/>
          <c:tx>
            <c:strRef>
              <c:f>Hoja1!$C$1</c:f>
              <c:strCache>
                <c:ptCount val="1"/>
                <c:pt idx="0">
                  <c:v>Condenados/as</c:v>
                </c:pt>
              </c:strCache>
            </c:strRef>
          </c:tx>
          <c:invertIfNegative val="0"/>
          <c:dLbls>
            <c:spPr>
              <a:noFill/>
              <a:ln>
                <a:noFill/>
              </a:ln>
              <a:effectLst/>
            </c:spPr>
            <c:txPr>
              <a:bodyPr/>
              <a:lstStyle/>
              <a:p>
                <a:pPr>
                  <a:defRPr>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Hoja1!$A$2:$A$16</c:f>
              <c:numCache>
                <c:formatCode>mmm\-yy</c:formatCode>
                <c:ptCount val="15"/>
                <c:pt idx="0">
                  <c:v>41518</c:v>
                </c:pt>
                <c:pt idx="1">
                  <c:v>41548</c:v>
                </c:pt>
                <c:pt idx="2">
                  <c:v>41579</c:v>
                </c:pt>
                <c:pt idx="3">
                  <c:v>41609</c:v>
                </c:pt>
                <c:pt idx="4">
                  <c:v>41640</c:v>
                </c:pt>
                <c:pt idx="5">
                  <c:v>41671</c:v>
                </c:pt>
                <c:pt idx="6">
                  <c:v>41699</c:v>
                </c:pt>
                <c:pt idx="7">
                  <c:v>41730</c:v>
                </c:pt>
                <c:pt idx="8">
                  <c:v>41760</c:v>
                </c:pt>
                <c:pt idx="9">
                  <c:v>41791</c:v>
                </c:pt>
                <c:pt idx="10">
                  <c:v>41821</c:v>
                </c:pt>
                <c:pt idx="11">
                  <c:v>41852</c:v>
                </c:pt>
                <c:pt idx="12">
                  <c:v>41883</c:v>
                </c:pt>
                <c:pt idx="13">
                  <c:v>41913</c:v>
                </c:pt>
                <c:pt idx="14">
                  <c:v>41944</c:v>
                </c:pt>
              </c:numCache>
            </c:numRef>
          </c:cat>
          <c:val>
            <c:numRef>
              <c:f>Hoja1!$C$2:$C$16</c:f>
              <c:numCache>
                <c:formatCode>0.0</c:formatCode>
                <c:ptCount val="15"/>
                <c:pt idx="0" formatCode="General">
                  <c:v>42.8</c:v>
                </c:pt>
                <c:pt idx="1">
                  <c:v>43.2</c:v>
                </c:pt>
                <c:pt idx="2">
                  <c:v>43</c:v>
                </c:pt>
                <c:pt idx="3">
                  <c:v>43.3</c:v>
                </c:pt>
                <c:pt idx="4">
                  <c:v>42.430400325137164</c:v>
                </c:pt>
                <c:pt idx="5" formatCode="General">
                  <c:v>41.4</c:v>
                </c:pt>
                <c:pt idx="6" formatCode="General">
                  <c:v>41.2</c:v>
                </c:pt>
                <c:pt idx="7" formatCode="General">
                  <c:v>40.200000000000003</c:v>
                </c:pt>
                <c:pt idx="8" formatCode="General">
                  <c:v>40.299999999999997</c:v>
                </c:pt>
                <c:pt idx="9" formatCode="General">
                  <c:v>39.5</c:v>
                </c:pt>
                <c:pt idx="10" formatCode="General">
                  <c:v>40.1</c:v>
                </c:pt>
                <c:pt idx="11" formatCode="General">
                  <c:v>39.299999999999997</c:v>
                </c:pt>
                <c:pt idx="12" formatCode="General">
                  <c:v>38.9</c:v>
                </c:pt>
                <c:pt idx="13" formatCode="General">
                  <c:v>38.4</c:v>
                </c:pt>
                <c:pt idx="14" formatCode="General">
                  <c:v>38.9</c:v>
                </c:pt>
              </c:numCache>
            </c:numRef>
          </c:val>
        </c:ser>
        <c:dLbls>
          <c:showLegendKey val="0"/>
          <c:showVal val="0"/>
          <c:showCatName val="0"/>
          <c:showSerName val="0"/>
          <c:showPercent val="0"/>
          <c:showBubbleSize val="0"/>
        </c:dLbls>
        <c:gapWidth val="105"/>
        <c:overlap val="100"/>
        <c:axId val="70817280"/>
        <c:axId val="70818816"/>
      </c:barChart>
      <c:dateAx>
        <c:axId val="70817280"/>
        <c:scaling>
          <c:orientation val="minMax"/>
        </c:scaling>
        <c:delete val="0"/>
        <c:axPos val="b"/>
        <c:numFmt formatCode="mmm\-yy" sourceLinked="1"/>
        <c:majorTickMark val="out"/>
        <c:minorTickMark val="none"/>
        <c:tickLblPos val="nextTo"/>
        <c:crossAx val="70818816"/>
        <c:crosses val="autoZero"/>
        <c:auto val="1"/>
        <c:lblOffset val="100"/>
        <c:baseTimeUnit val="months"/>
      </c:dateAx>
      <c:valAx>
        <c:axId val="70818816"/>
        <c:scaling>
          <c:orientation val="minMax"/>
        </c:scaling>
        <c:delete val="1"/>
        <c:axPos val="l"/>
        <c:numFmt formatCode="0%" sourceLinked="1"/>
        <c:majorTickMark val="out"/>
        <c:minorTickMark val="none"/>
        <c:tickLblPos val="nextTo"/>
        <c:crossAx val="70817280"/>
        <c:crosses val="autoZero"/>
        <c:crossBetween val="between"/>
      </c:valAx>
    </c:plotArea>
    <c:legend>
      <c:legendPos val="r"/>
      <c:layout>
        <c:manualLayout>
          <c:xMode val="edge"/>
          <c:yMode val="edge"/>
          <c:x val="8.1123218023918253E-3"/>
          <c:y val="9.9296065869224404E-2"/>
          <c:w val="0.1180939566811359"/>
          <c:h val="0.54364432758500081"/>
        </c:manualLayout>
      </c:layout>
      <c:overlay val="0"/>
    </c:legend>
    <c:plotVisOnly val="1"/>
    <c:dispBlanksAs val="gap"/>
    <c:showDLblsOverMax val="0"/>
  </c:chart>
  <c:txPr>
    <a:bodyPr/>
    <a:lstStyle/>
    <a:p>
      <a:pPr>
        <a:defRPr sz="900">
          <a:latin typeface="Arial" panose="020B0604020202020204" pitchFamily="34" charset="0"/>
          <a:cs typeface="Arial" panose="020B0604020202020204" pitchFamily="34" charset="0"/>
        </a:defRPr>
      </a:pPr>
      <a:endParaRPr lang="es-A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49515696021693"/>
          <c:y val="0.18616152685779647"/>
          <c:w val="0.85334585666952845"/>
          <c:h val="0.64082165473677533"/>
        </c:manualLayout>
      </c:layout>
      <c:barChart>
        <c:barDir val="col"/>
        <c:grouping val="percentStacked"/>
        <c:varyColors val="0"/>
        <c:ser>
          <c:idx val="0"/>
          <c:order val="0"/>
          <c:tx>
            <c:strRef>
              <c:f>Hoja1!$B$1</c:f>
              <c:strCache>
                <c:ptCount val="1"/>
                <c:pt idx="0">
                  <c:v>Encarcelados/as preventivamente </c:v>
                </c:pt>
              </c:strCache>
            </c:strRef>
          </c:tx>
          <c:spPr>
            <a:solidFill>
              <a:schemeClr val="tx2">
                <a:lumMod val="75000"/>
              </a:schemeClr>
            </a:solidFill>
            <a:ln>
              <a:noFill/>
            </a:ln>
          </c:spPr>
          <c:invertIfNegative val="0"/>
          <c:dLbls>
            <c:spPr>
              <a:noFill/>
              <a:ln>
                <a:noFill/>
              </a:ln>
              <a:effectLst/>
            </c:spPr>
            <c:txPr>
              <a:bodyPr/>
              <a:lstStyle/>
              <a:p>
                <a:pPr>
                  <a:defRPr sz="9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Hoja1!$B$2:$B$13</c:f>
              <c:numCache>
                <c:formatCode>0</c:formatCode>
                <c:ptCount val="12"/>
                <c:pt idx="0">
                  <c:v>54.467493336423686</c:v>
                </c:pt>
                <c:pt idx="1">
                  <c:v>56.840034965034967</c:v>
                </c:pt>
                <c:pt idx="2">
                  <c:v>51.62930676629307</c:v>
                </c:pt>
                <c:pt idx="3">
                  <c:v>45.791457286432163</c:v>
                </c:pt>
                <c:pt idx="4">
                  <c:v>44.544480171489816</c:v>
                </c:pt>
                <c:pt idx="5">
                  <c:v>56.096203095423675</c:v>
                </c:pt>
                <c:pt idx="6">
                  <c:v>52.976059740830223</c:v>
                </c:pt>
                <c:pt idx="7">
                  <c:v>52.889131622064447</c:v>
                </c:pt>
                <c:pt idx="8">
                  <c:v>51.561181434599156</c:v>
                </c:pt>
                <c:pt idx="9">
                  <c:v>52.627752388865808</c:v>
                </c:pt>
                <c:pt idx="10">
                  <c:v>55</c:v>
                </c:pt>
                <c:pt idx="11">
                  <c:v>57</c:v>
                </c:pt>
              </c:numCache>
            </c:numRef>
          </c:val>
        </c:ser>
        <c:ser>
          <c:idx val="1"/>
          <c:order val="1"/>
          <c:tx>
            <c:strRef>
              <c:f>Hoja1!$C$1</c:f>
              <c:strCache>
                <c:ptCount val="1"/>
                <c:pt idx="0">
                  <c:v>Condenados/as</c:v>
                </c:pt>
              </c:strCache>
            </c:strRef>
          </c:tx>
          <c:invertIfNegative val="0"/>
          <c:dLbls>
            <c:spPr>
              <a:noFill/>
              <a:ln>
                <a:noFill/>
              </a:ln>
              <a:effectLst/>
            </c:spPr>
            <c:txPr>
              <a:bodyPr/>
              <a:lstStyle/>
              <a:p>
                <a:pPr>
                  <a:defRPr sz="900">
                    <a:solidFill>
                      <a:schemeClr val="bg1"/>
                    </a:solidFill>
                    <a:latin typeface="Arial" pitchFamily="34" charset="0"/>
                    <a:cs typeface="Arial" pitchFamily="34" charset="0"/>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Hoja1!$A$2:$A$13</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Hoja1!$C$2:$C$13</c:f>
              <c:numCache>
                <c:formatCode>0</c:formatCode>
                <c:ptCount val="12"/>
                <c:pt idx="0">
                  <c:v>45.532506663576314</c:v>
                </c:pt>
                <c:pt idx="1">
                  <c:v>43.159965034965033</c:v>
                </c:pt>
                <c:pt idx="2">
                  <c:v>48.37069323370693</c:v>
                </c:pt>
                <c:pt idx="3">
                  <c:v>54.208542713567837</c:v>
                </c:pt>
                <c:pt idx="4">
                  <c:v>55.455519828510184</c:v>
                </c:pt>
                <c:pt idx="5">
                  <c:v>43.903796904576325</c:v>
                </c:pt>
                <c:pt idx="6">
                  <c:v>47.023940259169777</c:v>
                </c:pt>
                <c:pt idx="7">
                  <c:v>47.110868377935553</c:v>
                </c:pt>
                <c:pt idx="8">
                  <c:v>48.438818565400844</c:v>
                </c:pt>
                <c:pt idx="9">
                  <c:v>47.372247611134192</c:v>
                </c:pt>
                <c:pt idx="10">
                  <c:v>45</c:v>
                </c:pt>
                <c:pt idx="11">
                  <c:v>43</c:v>
                </c:pt>
              </c:numCache>
            </c:numRef>
          </c:val>
        </c:ser>
        <c:dLbls>
          <c:showLegendKey val="0"/>
          <c:showVal val="0"/>
          <c:showCatName val="0"/>
          <c:showSerName val="0"/>
          <c:showPercent val="0"/>
          <c:showBubbleSize val="0"/>
        </c:dLbls>
        <c:gapWidth val="86"/>
        <c:overlap val="100"/>
        <c:axId val="70968448"/>
        <c:axId val="70969984"/>
      </c:barChart>
      <c:catAx>
        <c:axId val="70968448"/>
        <c:scaling>
          <c:orientation val="minMax"/>
        </c:scaling>
        <c:delete val="0"/>
        <c:axPos val="b"/>
        <c:numFmt formatCode="General" sourceLinked="1"/>
        <c:majorTickMark val="out"/>
        <c:minorTickMark val="none"/>
        <c:tickLblPos val="nextTo"/>
        <c:txPr>
          <a:bodyPr/>
          <a:lstStyle/>
          <a:p>
            <a:pPr>
              <a:defRPr sz="900">
                <a:latin typeface="Arial" panose="020B0604020202020204" pitchFamily="34" charset="0"/>
                <a:cs typeface="Arial" panose="020B0604020202020204" pitchFamily="34" charset="0"/>
              </a:defRPr>
            </a:pPr>
            <a:endParaRPr lang="es-AR"/>
          </a:p>
        </c:txPr>
        <c:crossAx val="70969984"/>
        <c:crosses val="autoZero"/>
        <c:auto val="1"/>
        <c:lblAlgn val="ctr"/>
        <c:lblOffset val="100"/>
        <c:noMultiLvlLbl val="0"/>
      </c:catAx>
      <c:valAx>
        <c:axId val="70969984"/>
        <c:scaling>
          <c:orientation val="minMax"/>
          <c:max val="1"/>
          <c:min val="0"/>
        </c:scaling>
        <c:delete val="1"/>
        <c:axPos val="l"/>
        <c:numFmt formatCode="0%" sourceLinked="1"/>
        <c:majorTickMark val="out"/>
        <c:minorTickMark val="none"/>
        <c:tickLblPos val="nextTo"/>
        <c:crossAx val="70968448"/>
        <c:crosses val="autoZero"/>
        <c:crossBetween val="between"/>
      </c:valAx>
    </c:plotArea>
    <c:legend>
      <c:legendPos val="r"/>
      <c:layout>
        <c:manualLayout>
          <c:xMode val="edge"/>
          <c:yMode val="edge"/>
          <c:x val="9.7579307260991989E-4"/>
          <c:y val="0.15784938209386026"/>
          <c:w val="0.11933502368742623"/>
          <c:h val="0.68881678149798609"/>
        </c:manualLayout>
      </c:layout>
      <c:overlay val="0"/>
      <c:txPr>
        <a:bodyPr/>
        <a:lstStyle/>
        <a:p>
          <a:pPr>
            <a:defRPr sz="900" baseline="0">
              <a:latin typeface="Arial" pitchFamily="34" charset="0"/>
              <a:cs typeface="Arial" pitchFamily="34" charset="0"/>
            </a:defRPr>
          </a:pPr>
          <a:endParaRPr lang="es-AR"/>
        </a:p>
      </c:txPr>
    </c:legend>
    <c:plotVisOnly val="1"/>
    <c:dispBlanksAs val="gap"/>
    <c:showDLblsOverMax val="0"/>
  </c:chart>
  <c:txPr>
    <a:bodyPr/>
    <a:lstStyle/>
    <a:p>
      <a:pPr>
        <a:defRPr sz="1800"/>
      </a:pPr>
      <a:endParaRPr lang="es-A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42031504233658"/>
          <c:y val="3.4374781402889389E-2"/>
          <c:w val="0.8388060897986116"/>
          <c:h val="0.81971850393700785"/>
        </c:manualLayout>
      </c:layout>
      <c:barChart>
        <c:barDir val="col"/>
        <c:grouping val="percentStacked"/>
        <c:varyColors val="0"/>
        <c:ser>
          <c:idx val="0"/>
          <c:order val="0"/>
          <c:tx>
            <c:strRef>
              <c:f>Hoja1!$B$1</c:f>
              <c:strCache>
                <c:ptCount val="1"/>
                <c:pt idx="0">
                  <c:v>Encarcelados/as preventivamente </c:v>
                </c:pt>
              </c:strCache>
            </c:strRef>
          </c:tx>
          <c:spPr>
            <a:solidFill>
              <a:schemeClr val="tx2">
                <a:lumMod val="75000"/>
              </a:schemeClr>
            </a:solidFill>
          </c:spPr>
          <c:invertIfNegative val="0"/>
          <c:dLbls>
            <c:spPr>
              <a:noFill/>
              <a:ln>
                <a:noFill/>
              </a:ln>
              <a:effectLst/>
            </c:spPr>
            <c:txPr>
              <a:bodyPr/>
              <a:lstStyle/>
              <a:p>
                <a:pPr>
                  <a:defRPr b="1">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Total población Nov-2014</c:v>
                </c:pt>
                <c:pt idx="1">
                  <c:v>Nacional</c:v>
                </c:pt>
                <c:pt idx="2">
                  <c:v>Federal</c:v>
                </c:pt>
                <c:pt idx="3">
                  <c:v>Provincial </c:v>
                </c:pt>
              </c:strCache>
            </c:strRef>
          </c:cat>
          <c:val>
            <c:numRef>
              <c:f>Hoja1!$B$2:$B$5</c:f>
              <c:numCache>
                <c:formatCode>0.0</c:formatCode>
                <c:ptCount val="4"/>
                <c:pt idx="0" formatCode="General">
                  <c:v>61.1</c:v>
                </c:pt>
                <c:pt idx="1">
                  <c:v>55.6</c:v>
                </c:pt>
                <c:pt idx="2">
                  <c:v>75.2</c:v>
                </c:pt>
                <c:pt idx="3">
                  <c:v>27.8</c:v>
                </c:pt>
              </c:numCache>
            </c:numRef>
          </c:val>
        </c:ser>
        <c:ser>
          <c:idx val="1"/>
          <c:order val="1"/>
          <c:tx>
            <c:strRef>
              <c:f>Hoja1!$C$1</c:f>
              <c:strCache>
                <c:ptCount val="1"/>
                <c:pt idx="0">
                  <c:v>Condenados/as</c:v>
                </c:pt>
              </c:strCache>
            </c:strRef>
          </c:tx>
          <c:invertIfNegative val="0"/>
          <c:dLbls>
            <c:dLbl>
              <c:idx val="3"/>
              <c:layout>
                <c:manualLayout>
                  <c:x val="0"/>
                  <c:y val="-4.714690679167898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a:solidFill>
                      <a:schemeClr val="bg1"/>
                    </a:solidFill>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Hoja1!$A$2:$A$5</c:f>
              <c:strCache>
                <c:ptCount val="4"/>
                <c:pt idx="0">
                  <c:v>Total población Nov-2014</c:v>
                </c:pt>
                <c:pt idx="1">
                  <c:v>Nacional</c:v>
                </c:pt>
                <c:pt idx="2">
                  <c:v>Federal</c:v>
                </c:pt>
                <c:pt idx="3">
                  <c:v>Provincial </c:v>
                </c:pt>
              </c:strCache>
            </c:strRef>
          </c:cat>
          <c:val>
            <c:numRef>
              <c:f>Hoja1!$C$2:$C$5</c:f>
              <c:numCache>
                <c:formatCode>0.0</c:formatCode>
                <c:ptCount val="4"/>
                <c:pt idx="0" formatCode="General">
                  <c:v>38.9</c:v>
                </c:pt>
                <c:pt idx="1">
                  <c:v>44.4</c:v>
                </c:pt>
                <c:pt idx="2">
                  <c:v>24.8</c:v>
                </c:pt>
                <c:pt idx="3">
                  <c:v>72.2</c:v>
                </c:pt>
              </c:numCache>
            </c:numRef>
          </c:val>
        </c:ser>
        <c:dLbls>
          <c:showLegendKey val="0"/>
          <c:showVal val="0"/>
          <c:showCatName val="0"/>
          <c:showSerName val="0"/>
          <c:showPercent val="0"/>
          <c:showBubbleSize val="0"/>
        </c:dLbls>
        <c:gapWidth val="150"/>
        <c:overlap val="100"/>
        <c:axId val="71026176"/>
        <c:axId val="71027712"/>
      </c:barChart>
      <c:catAx>
        <c:axId val="71026176"/>
        <c:scaling>
          <c:orientation val="minMax"/>
        </c:scaling>
        <c:delete val="0"/>
        <c:axPos val="b"/>
        <c:numFmt formatCode="General" sourceLinked="0"/>
        <c:majorTickMark val="out"/>
        <c:minorTickMark val="none"/>
        <c:tickLblPos val="nextTo"/>
        <c:crossAx val="71027712"/>
        <c:crosses val="autoZero"/>
        <c:auto val="1"/>
        <c:lblAlgn val="ctr"/>
        <c:lblOffset val="100"/>
        <c:noMultiLvlLbl val="0"/>
      </c:catAx>
      <c:valAx>
        <c:axId val="71027712"/>
        <c:scaling>
          <c:orientation val="minMax"/>
        </c:scaling>
        <c:delete val="1"/>
        <c:axPos val="l"/>
        <c:numFmt formatCode="0%" sourceLinked="1"/>
        <c:majorTickMark val="out"/>
        <c:minorTickMark val="none"/>
        <c:tickLblPos val="nextTo"/>
        <c:crossAx val="71026176"/>
        <c:crosses val="autoZero"/>
        <c:crossBetween val="between"/>
      </c:valAx>
    </c:plotArea>
    <c:legend>
      <c:legendPos val="r"/>
      <c:layout>
        <c:manualLayout>
          <c:xMode val="edge"/>
          <c:yMode val="edge"/>
          <c:x val="0"/>
          <c:y val="0.18131735139814709"/>
          <c:w val="0.17944668635170605"/>
          <c:h val="0.39295759667730557"/>
        </c:manualLayout>
      </c:layout>
      <c:overlay val="0"/>
      <c:txPr>
        <a:bodyPr/>
        <a:lstStyle/>
        <a:p>
          <a:pPr>
            <a:defRPr sz="1000"/>
          </a:pPr>
          <a:endParaRPr lang="es-AR"/>
        </a:p>
      </c:txPr>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s-A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F99CE2-6E1B-41FE-8C32-E45338BF846D}" type="datetimeFigureOut">
              <a:rPr lang="es-AR" smtClean="0"/>
              <a:t>20/12/2014</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C8F2FC-639C-4CFC-9A5C-94BC0A2B6738}" type="slidenum">
              <a:rPr lang="es-AR" smtClean="0"/>
              <a:t>‹Nº›</a:t>
            </a:fld>
            <a:endParaRPr lang="es-AR"/>
          </a:p>
        </p:txBody>
      </p:sp>
    </p:spTree>
    <p:extLst>
      <p:ext uri="{BB962C8B-B14F-4D97-AF65-F5344CB8AC3E}">
        <p14:creationId xmlns:p14="http://schemas.microsoft.com/office/powerpoint/2010/main" val="230276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t>20/12/2014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350536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t>20/12/2014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913211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73059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10206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73639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652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515563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051111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43199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6307621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53505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t>20/12/2014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677024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542966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721392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678787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2483773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239604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461355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2196885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001696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75618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01969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t>20/12/2014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133935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69461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18720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484727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25667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391934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7083353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459731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4180755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18465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77167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t>20/12/2014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40234941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999342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40169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598823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753501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361793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2435357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8866027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3737836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032608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26595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t>20/12/2014</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1418720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943106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788130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096595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341941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970292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22462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4274626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625775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9219096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676697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t>20/12/2014</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10026533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3761577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6282200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009954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215291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0172590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756059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014350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7548717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503981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76798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t>20/12/2014</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8968790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388540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216518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860062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64929363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7239484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5314049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1053961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7902130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273851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7742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t>20/12/2014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16014624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0399597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5073973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890972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2238448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245496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0383355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AR">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00118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AR">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3852325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AR">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2490419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7925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t>20/12/2014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C87B3676-D438-46A0-A260-2A17C63FAD96}" type="slidenum">
              <a:rPr lang="es-AR" smtClean="0"/>
              <a:t>‹Nº›</a:t>
            </a:fld>
            <a:endParaRPr lang="es-AR"/>
          </a:p>
        </p:txBody>
      </p:sp>
    </p:spTree>
    <p:extLst>
      <p:ext uri="{BB962C8B-B14F-4D97-AF65-F5344CB8AC3E}">
        <p14:creationId xmlns:p14="http://schemas.microsoft.com/office/powerpoint/2010/main" val="24272893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AR">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54012478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AR">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79032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6.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theme" Target="../theme/theme7.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theme" Target="../theme/theme8.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theme" Target="../theme/theme9.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t>20/12/2014</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t>‹Nº›</a:t>
            </a:fld>
            <a:endParaRPr lang="es-AR"/>
          </a:p>
        </p:txBody>
      </p:sp>
      <p:sp>
        <p:nvSpPr>
          <p:cNvPr id="7" name="6 CuadroTexto"/>
          <p:cNvSpPr txBox="1"/>
          <p:nvPr/>
        </p:nvSpPr>
        <p:spPr>
          <a:xfrm>
            <a:off x="96328" y="5805844"/>
            <a:ext cx="2906565" cy="215444"/>
          </a:xfrm>
          <a:prstGeom prst="rect">
            <a:avLst/>
          </a:prstGeom>
          <a:noFill/>
        </p:spPr>
        <p:txBody>
          <a:bodyPr wrap="none" rtlCol="0">
            <a:spAutoFit/>
          </a:bodyPr>
          <a:lstStyle/>
          <a:p>
            <a:r>
              <a:rPr lang="es-MX" sz="800" dirty="0" smtClean="0">
                <a:latin typeface="Arial" pitchFamily="34" charset="0"/>
                <a:cs typeface="Arial" pitchFamily="34" charset="0"/>
              </a:rPr>
              <a:t>Fuente: Partes semanales enviados por el SPF. Julio 2014.</a:t>
            </a:r>
            <a:endParaRPr lang="es-AR" sz="800" dirty="0">
              <a:latin typeface="Arial" pitchFamily="34" charset="0"/>
              <a:cs typeface="Arial" pitchFamily="34" charset="0"/>
            </a:endParaRPr>
          </a:p>
        </p:txBody>
      </p:sp>
    </p:spTree>
    <p:extLst>
      <p:ext uri="{BB962C8B-B14F-4D97-AF65-F5344CB8AC3E}">
        <p14:creationId xmlns:p14="http://schemas.microsoft.com/office/powerpoint/2010/main" val="1899301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86793344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46727326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411589965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61749807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315763385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2546064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266551979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97A1C-738B-4D97-8870-26904D442CDD}" type="datetimeFigureOut">
              <a:rPr lang="es-AR" smtClean="0">
                <a:solidFill>
                  <a:prstClr val="black">
                    <a:tint val="75000"/>
                  </a:prstClr>
                </a:solidFill>
              </a:rPr>
              <a:pPr/>
              <a:t>20/12/2014</a:t>
            </a:fld>
            <a:endParaRPr lang="es-AR">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B3676-D438-46A0-A260-2A17C63FAD96}" type="slidenum">
              <a:rPr lang="es-AR" smtClean="0">
                <a:solidFill>
                  <a:prstClr val="black">
                    <a:tint val="75000"/>
                  </a:prstClr>
                </a:solidFill>
              </a:rPr>
              <a:pPr/>
              <a:t>‹Nº›</a:t>
            </a:fld>
            <a:endParaRPr lang="es-AR">
              <a:solidFill>
                <a:prstClr val="black">
                  <a:tint val="75000"/>
                </a:prstClr>
              </a:solidFill>
            </a:endParaRPr>
          </a:p>
        </p:txBody>
      </p:sp>
    </p:spTree>
    <p:extLst>
      <p:ext uri="{BB962C8B-B14F-4D97-AF65-F5344CB8AC3E}">
        <p14:creationId xmlns:p14="http://schemas.microsoft.com/office/powerpoint/2010/main" val="193520833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3.jpg"/><Relationship Id="rId1" Type="http://schemas.openxmlformats.org/officeDocument/2006/relationships/slideLayout" Target="../slideLayouts/slideLayout38.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3.jpg"/><Relationship Id="rId1" Type="http://schemas.openxmlformats.org/officeDocument/2006/relationships/slideLayout" Target="../slideLayouts/slideLayout88.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3.jpg"/><Relationship Id="rId1" Type="http://schemas.openxmlformats.org/officeDocument/2006/relationships/slideLayout" Target="../slideLayouts/slideLayout48.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3.jpg"/><Relationship Id="rId1" Type="http://schemas.openxmlformats.org/officeDocument/2006/relationships/slideLayout" Target="../slideLayouts/slideLayout58.xml"/><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chart" Target="../charts/chart20.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3.jpg"/><Relationship Id="rId1" Type="http://schemas.openxmlformats.org/officeDocument/2006/relationships/slideLayout" Target="../slideLayouts/slideLayout78.xml"/><Relationship Id="rId5" Type="http://schemas.openxmlformats.org/officeDocument/2006/relationships/chart" Target="../charts/chart24.xml"/><Relationship Id="rId4" Type="http://schemas.openxmlformats.org/officeDocument/2006/relationships/chart" Target="../charts/chart23.xml"/></Relationships>
</file>

<file path=ppt/slides/_rels/slide2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chart" Target="../charts/chart2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7.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3"/>
          <p:cNvSpPr txBox="1"/>
          <p:nvPr/>
        </p:nvSpPr>
        <p:spPr>
          <a:xfrm>
            <a:off x="678589" y="2542252"/>
            <a:ext cx="7687455" cy="3662541"/>
          </a:xfrm>
          <a:prstGeom prst="rect">
            <a:avLst/>
          </a:prstGeom>
          <a:noFill/>
        </p:spPr>
        <p:txBody>
          <a:bodyPr wrap="square" rtlCol="0">
            <a:spAutoFit/>
          </a:bodyPr>
          <a:lstStyle/>
          <a:p>
            <a:r>
              <a:rPr lang="es-AR" sz="4400" b="1" dirty="0" smtClean="0">
                <a:solidFill>
                  <a:schemeClr val="tx2">
                    <a:lumMod val="75000"/>
                  </a:schemeClr>
                </a:solidFill>
                <a:latin typeface="Arial" pitchFamily="34" charset="0"/>
                <a:cs typeface="Arial" pitchFamily="34" charset="0"/>
              </a:rPr>
              <a:t>Población en el SPF</a:t>
            </a:r>
          </a:p>
          <a:p>
            <a:endParaRPr lang="es-AR" sz="2400" dirty="0" smtClean="0">
              <a:latin typeface="Arial" pitchFamily="34" charset="0"/>
              <a:cs typeface="Arial" pitchFamily="34" charset="0"/>
            </a:endParaRPr>
          </a:p>
          <a:p>
            <a:r>
              <a:rPr lang="es-MX" sz="2400" dirty="0" smtClean="0">
                <a:latin typeface="Arial" pitchFamily="34" charset="0"/>
                <a:cs typeface="Arial" pitchFamily="34" charset="0"/>
              </a:rPr>
              <a:t>Sistematización </a:t>
            </a:r>
            <a:r>
              <a:rPr lang="es-MX" sz="2400" dirty="0">
                <a:latin typeface="Arial" pitchFamily="34" charset="0"/>
                <a:cs typeface="Arial" pitchFamily="34" charset="0"/>
              </a:rPr>
              <a:t>de información </a:t>
            </a:r>
            <a:r>
              <a:rPr lang="es-MX" sz="2400" dirty="0" smtClean="0">
                <a:latin typeface="Arial" pitchFamily="34" charset="0"/>
                <a:cs typeface="Arial" pitchFamily="34" charset="0"/>
              </a:rPr>
              <a:t>semanal</a:t>
            </a:r>
          </a:p>
          <a:p>
            <a:endParaRPr lang="es-MX" sz="2400" dirty="0">
              <a:latin typeface="Arial" pitchFamily="34" charset="0"/>
              <a:cs typeface="Arial" pitchFamily="34" charset="0"/>
            </a:endParaRPr>
          </a:p>
          <a:p>
            <a:r>
              <a:rPr lang="es-MX" sz="2400" dirty="0" smtClean="0">
                <a:latin typeface="Arial" pitchFamily="34" charset="0"/>
                <a:cs typeface="Arial" pitchFamily="34" charset="0"/>
              </a:rPr>
              <a:t>Área de Registro y Bases de Datos </a:t>
            </a:r>
          </a:p>
          <a:p>
            <a:r>
              <a:rPr lang="es-MX" sz="2400" b="1" dirty="0" smtClean="0">
                <a:solidFill>
                  <a:srgbClr val="EF57D9"/>
                </a:solidFill>
                <a:latin typeface="Arial" pitchFamily="34" charset="0"/>
                <a:cs typeface="Arial" pitchFamily="34" charset="0"/>
              </a:rPr>
              <a:t>PROCUVIN</a:t>
            </a:r>
          </a:p>
          <a:p>
            <a:endParaRPr lang="es-MX" dirty="0">
              <a:latin typeface="Arial" pitchFamily="34" charset="0"/>
              <a:cs typeface="Arial" pitchFamily="34" charset="0"/>
            </a:endParaRPr>
          </a:p>
          <a:p>
            <a:endParaRPr lang="es-AR" sz="800" b="1" dirty="0" smtClean="0">
              <a:solidFill>
                <a:srgbClr val="404040"/>
              </a:solidFill>
              <a:latin typeface="Arial" pitchFamily="34" charset="0"/>
              <a:cs typeface="Arial" pitchFamily="34" charset="0"/>
            </a:endParaRPr>
          </a:p>
          <a:p>
            <a:r>
              <a:rPr lang="es-AR" sz="1600" b="1" dirty="0" smtClean="0">
                <a:solidFill>
                  <a:srgbClr val="404040"/>
                </a:solidFill>
                <a:latin typeface="Arial" pitchFamily="34" charset="0"/>
                <a:cs typeface="Arial" pitchFamily="34" charset="0"/>
              </a:rPr>
              <a:t>Noviembre 2014</a:t>
            </a:r>
            <a:endParaRPr lang="es-AR" sz="1600" b="1" dirty="0">
              <a:solidFill>
                <a:srgbClr val="404040"/>
              </a:solidFill>
              <a:latin typeface="Arial" pitchFamily="34" charset="0"/>
              <a:cs typeface="Arial" pitchFamily="34" charset="0"/>
            </a:endParaRPr>
          </a:p>
          <a:p>
            <a:endParaRPr lang="es-MX" dirty="0">
              <a:latin typeface="Arial" pitchFamily="34" charset="0"/>
              <a:cs typeface="Arial" pitchFamily="34" charset="0"/>
            </a:endParaRPr>
          </a:p>
        </p:txBody>
      </p:sp>
      <p:cxnSp>
        <p:nvCxnSpPr>
          <p:cNvPr id="4" name="Conector recto 9"/>
          <p:cNvCxnSpPr/>
          <p:nvPr/>
        </p:nvCxnSpPr>
        <p:spPr>
          <a:xfrm>
            <a:off x="775531" y="4149080"/>
            <a:ext cx="7493573"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cxnSp>
        <p:nvCxnSpPr>
          <p:cNvPr id="5" name="Conector recto 9"/>
          <p:cNvCxnSpPr/>
          <p:nvPr/>
        </p:nvCxnSpPr>
        <p:spPr>
          <a:xfrm>
            <a:off x="750835" y="5301208"/>
            <a:ext cx="7493573"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3" name="2 Rectángulo"/>
          <p:cNvSpPr/>
          <p:nvPr/>
        </p:nvSpPr>
        <p:spPr>
          <a:xfrm>
            <a:off x="107504" y="5805264"/>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7960529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dirty="0">
              <a:solidFill>
                <a:prstClr val="white"/>
              </a:solidFill>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a:cs typeface="Arial"/>
              </a:rPr>
              <a:t>Foco en situación procesal. Evolución</a:t>
            </a:r>
            <a:endParaRPr lang="es-AR" sz="2400" dirty="0">
              <a:solidFill>
                <a:srgbClr val="1F497D">
                  <a:lumMod val="75000"/>
                </a:srgbClr>
              </a:solidFill>
              <a:latin typeface="Arial"/>
              <a:cs typeface="Arial"/>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54" name="53 CuadroTexto"/>
          <p:cNvSpPr txBox="1"/>
          <p:nvPr/>
        </p:nvSpPr>
        <p:spPr>
          <a:xfrm>
            <a:off x="-1" y="6038122"/>
            <a:ext cx="9036497" cy="830997"/>
          </a:xfrm>
          <a:prstGeom prst="rect">
            <a:avLst/>
          </a:prstGeom>
          <a:noFill/>
        </p:spPr>
        <p:txBody>
          <a:bodyPr wrap="square" rtlCol="0">
            <a:spAutoFit/>
          </a:bodyPr>
          <a:lstStyle/>
          <a:p>
            <a:pPr algn="just"/>
            <a:r>
              <a:rPr lang="es-MX" sz="1600" dirty="0">
                <a:solidFill>
                  <a:prstClr val="white"/>
                </a:solidFill>
                <a:latin typeface="Arial" pitchFamily="34" charset="0"/>
                <a:cs typeface="Arial" pitchFamily="34" charset="0"/>
              </a:rPr>
              <a:t>En el mes de </a:t>
            </a:r>
            <a:r>
              <a:rPr lang="es-MX" sz="1600" dirty="0" smtClean="0">
                <a:solidFill>
                  <a:prstClr val="white"/>
                </a:solidFill>
                <a:latin typeface="Arial" pitchFamily="34" charset="0"/>
                <a:cs typeface="Arial" pitchFamily="34" charset="0"/>
              </a:rPr>
              <a:t>octubre el porcentaje de </a:t>
            </a:r>
            <a:r>
              <a:rPr lang="es-MX" sz="1600" dirty="0">
                <a:solidFill>
                  <a:prstClr val="white"/>
                </a:solidFill>
                <a:latin typeface="Arial" pitchFamily="34" charset="0"/>
                <a:cs typeface="Arial" pitchFamily="34" charset="0"/>
              </a:rPr>
              <a:t>personas encarceladas preventivamente llega </a:t>
            </a:r>
            <a:r>
              <a:rPr lang="es-MX" sz="1600" dirty="0" smtClean="0">
                <a:solidFill>
                  <a:prstClr val="white"/>
                </a:solidFill>
                <a:latin typeface="Arial" pitchFamily="34" charset="0"/>
                <a:cs typeface="Arial" pitchFamily="34" charset="0"/>
              </a:rPr>
              <a:t>al 61,6% </a:t>
            </a:r>
            <a:r>
              <a:rPr lang="es-MX" sz="1600" dirty="0">
                <a:solidFill>
                  <a:prstClr val="white"/>
                </a:solidFill>
                <a:latin typeface="Arial" pitchFamily="34" charset="0"/>
                <a:cs typeface="Arial" pitchFamily="34" charset="0"/>
              </a:rPr>
              <a:t>respecto del total de detenidos/as. Observando los datos </a:t>
            </a:r>
            <a:r>
              <a:rPr lang="es-MX" sz="1600" dirty="0" smtClean="0">
                <a:solidFill>
                  <a:prstClr val="white"/>
                </a:solidFill>
                <a:latin typeface="Arial" pitchFamily="34" charset="0"/>
                <a:cs typeface="Arial" pitchFamily="34" charset="0"/>
              </a:rPr>
              <a:t>para 2014, </a:t>
            </a:r>
            <a:r>
              <a:rPr lang="es-MX" sz="1600" dirty="0">
                <a:solidFill>
                  <a:prstClr val="white"/>
                </a:solidFill>
                <a:latin typeface="Arial" pitchFamily="34" charset="0"/>
                <a:cs typeface="Arial" pitchFamily="34" charset="0"/>
              </a:rPr>
              <a:t>el incremento </a:t>
            </a:r>
            <a:r>
              <a:rPr lang="es-MX" sz="1600" dirty="0" smtClean="0">
                <a:solidFill>
                  <a:prstClr val="white"/>
                </a:solidFill>
                <a:latin typeface="Arial" pitchFamily="34" charset="0"/>
                <a:cs typeface="Arial" pitchFamily="34" charset="0"/>
              </a:rPr>
              <a:t>de la población en </a:t>
            </a:r>
            <a:r>
              <a:rPr lang="es-MX" sz="1600" dirty="0">
                <a:solidFill>
                  <a:prstClr val="white"/>
                </a:solidFill>
                <a:latin typeface="Arial" pitchFamily="34" charset="0"/>
                <a:cs typeface="Arial" pitchFamily="34" charset="0"/>
              </a:rPr>
              <a:t>esta situación </a:t>
            </a:r>
            <a:r>
              <a:rPr lang="es-MX" sz="1600" dirty="0" smtClean="0">
                <a:solidFill>
                  <a:prstClr val="white"/>
                </a:solidFill>
                <a:latin typeface="Arial" pitchFamily="34" charset="0"/>
                <a:cs typeface="Arial" pitchFamily="34" charset="0"/>
              </a:rPr>
              <a:t>indica una tendencia claramente ascendente. </a:t>
            </a:r>
            <a:endParaRPr lang="es-MX" sz="1350" dirty="0" smtClean="0">
              <a:solidFill>
                <a:prstClr val="white"/>
              </a:solidFill>
              <a:latin typeface="Arial" pitchFamily="34" charset="0"/>
              <a:cs typeface="Arial" pitchFamily="34" charset="0"/>
            </a:endParaRPr>
          </a:p>
        </p:txBody>
      </p:sp>
      <p:graphicFrame>
        <p:nvGraphicFramePr>
          <p:cNvPr id="25" name="24 Gráfico"/>
          <p:cNvGraphicFramePr/>
          <p:nvPr>
            <p:extLst>
              <p:ext uri="{D42A27DB-BD31-4B8C-83A1-F6EECF244321}">
                <p14:modId xmlns:p14="http://schemas.microsoft.com/office/powerpoint/2010/main" val="2354467976"/>
              </p:ext>
            </p:extLst>
          </p:nvPr>
        </p:nvGraphicFramePr>
        <p:xfrm>
          <a:off x="182205" y="1772816"/>
          <a:ext cx="8422243" cy="1707750"/>
        </p:xfrm>
        <a:graphic>
          <a:graphicData uri="http://schemas.openxmlformats.org/drawingml/2006/chart">
            <c:chart xmlns:c="http://schemas.openxmlformats.org/drawingml/2006/chart" xmlns:r="http://schemas.openxmlformats.org/officeDocument/2006/relationships" r:id="rId3"/>
          </a:graphicData>
        </a:graphic>
      </p:graphicFrame>
      <p:sp>
        <p:nvSpPr>
          <p:cNvPr id="26" name="25 CuadroTexto"/>
          <p:cNvSpPr txBox="1"/>
          <p:nvPr/>
        </p:nvSpPr>
        <p:spPr>
          <a:xfrm>
            <a:off x="1547664" y="5836622"/>
            <a:ext cx="3143809" cy="200055"/>
          </a:xfrm>
          <a:prstGeom prst="rect">
            <a:avLst/>
          </a:prstGeom>
          <a:noFill/>
        </p:spPr>
        <p:txBody>
          <a:bodyPr wrap="none" rtlCol="0">
            <a:spAutoFit/>
          </a:bodyPr>
          <a:lstStyle/>
          <a:p>
            <a:r>
              <a:rPr lang="es-MX" sz="700" dirty="0" smtClean="0">
                <a:latin typeface="Arial" pitchFamily="34" charset="0"/>
                <a:cs typeface="Arial" pitchFamily="34" charset="0"/>
              </a:rPr>
              <a:t>Fuente: SNEEP. Dirección de política criminal. Ministerio Justicia y DDHH</a:t>
            </a:r>
            <a:endParaRPr lang="es-AR" sz="700" dirty="0">
              <a:latin typeface="Arial" pitchFamily="34" charset="0"/>
              <a:cs typeface="Arial" pitchFamily="34" charset="0"/>
            </a:endParaRPr>
          </a:p>
        </p:txBody>
      </p:sp>
      <p:graphicFrame>
        <p:nvGraphicFramePr>
          <p:cNvPr id="27" name="26 Gráfico"/>
          <p:cNvGraphicFramePr/>
          <p:nvPr>
            <p:extLst>
              <p:ext uri="{D42A27DB-BD31-4B8C-83A1-F6EECF244321}">
                <p14:modId xmlns:p14="http://schemas.microsoft.com/office/powerpoint/2010/main" val="1257505584"/>
              </p:ext>
            </p:extLst>
          </p:nvPr>
        </p:nvGraphicFramePr>
        <p:xfrm>
          <a:off x="251520" y="4005064"/>
          <a:ext cx="8532126" cy="1737268"/>
        </p:xfrm>
        <a:graphic>
          <a:graphicData uri="http://schemas.openxmlformats.org/drawingml/2006/chart">
            <c:chart xmlns:c="http://schemas.openxmlformats.org/drawingml/2006/chart" xmlns:r="http://schemas.openxmlformats.org/officeDocument/2006/relationships" r:id="rId4"/>
          </a:graphicData>
        </a:graphic>
      </p:graphicFrame>
      <p:sp>
        <p:nvSpPr>
          <p:cNvPr id="28" name="27 CuadroTexto"/>
          <p:cNvSpPr txBox="1"/>
          <p:nvPr/>
        </p:nvSpPr>
        <p:spPr>
          <a:xfrm>
            <a:off x="3348231" y="3789040"/>
            <a:ext cx="2308749" cy="415498"/>
          </a:xfrm>
          <a:prstGeom prst="rect">
            <a:avLst/>
          </a:prstGeom>
          <a:noFill/>
        </p:spPr>
        <p:txBody>
          <a:bodyPr wrap="square" rtlCol="0">
            <a:spAutoFit/>
          </a:bodyPr>
          <a:lstStyle/>
          <a:p>
            <a:pPr algn="ctr"/>
            <a:r>
              <a:rPr lang="es-MX" sz="1100" b="1" dirty="0" smtClean="0">
                <a:solidFill>
                  <a:schemeClr val="tx2"/>
                </a:solidFill>
                <a:latin typeface="Arial" pitchFamily="34" charset="0"/>
                <a:cs typeface="Arial" pitchFamily="34" charset="0"/>
              </a:rPr>
              <a:t>Evolución 2002-2013</a:t>
            </a:r>
          </a:p>
          <a:p>
            <a:pPr algn="ctr"/>
            <a:r>
              <a:rPr lang="es-MX" sz="1000" dirty="0" smtClean="0">
                <a:solidFill>
                  <a:schemeClr val="tx2"/>
                </a:solidFill>
                <a:latin typeface="Arial" pitchFamily="34" charset="0"/>
                <a:cs typeface="Arial" pitchFamily="34" charset="0"/>
              </a:rPr>
              <a:t>En porcentajes</a:t>
            </a:r>
          </a:p>
        </p:txBody>
      </p:sp>
      <p:sp>
        <p:nvSpPr>
          <p:cNvPr id="29" name="28 CuadroTexto"/>
          <p:cNvSpPr txBox="1"/>
          <p:nvPr/>
        </p:nvSpPr>
        <p:spPr>
          <a:xfrm>
            <a:off x="2921603" y="1198446"/>
            <a:ext cx="3291797" cy="415498"/>
          </a:xfrm>
          <a:prstGeom prst="rect">
            <a:avLst/>
          </a:prstGeom>
          <a:noFill/>
        </p:spPr>
        <p:txBody>
          <a:bodyPr wrap="square" rtlCol="0">
            <a:spAutoFit/>
          </a:bodyPr>
          <a:lstStyle/>
          <a:p>
            <a:pPr algn="ctr"/>
            <a:r>
              <a:rPr lang="es-MX" sz="1100" b="1" dirty="0" smtClean="0">
                <a:solidFill>
                  <a:schemeClr val="tx2"/>
                </a:solidFill>
                <a:latin typeface="Arial" pitchFamily="34" charset="0"/>
                <a:cs typeface="Arial" pitchFamily="34" charset="0"/>
              </a:rPr>
              <a:t>Evolución septiembre 2013 – noviembre 2014</a:t>
            </a:r>
          </a:p>
          <a:p>
            <a:pPr algn="ctr"/>
            <a:r>
              <a:rPr lang="es-MX" sz="1000" dirty="0" smtClean="0">
                <a:solidFill>
                  <a:schemeClr val="tx2"/>
                </a:solidFill>
                <a:latin typeface="Arial" pitchFamily="34" charset="0"/>
                <a:cs typeface="Arial" pitchFamily="34" charset="0"/>
              </a:rPr>
              <a:t>En porcentajes</a:t>
            </a:r>
          </a:p>
        </p:txBody>
      </p:sp>
      <p:sp>
        <p:nvSpPr>
          <p:cNvPr id="31" name="30 CuadroTexto"/>
          <p:cNvSpPr txBox="1"/>
          <p:nvPr/>
        </p:nvSpPr>
        <p:spPr>
          <a:xfrm>
            <a:off x="1441748" y="3444969"/>
            <a:ext cx="2055371" cy="200055"/>
          </a:xfrm>
          <a:prstGeom prst="rect">
            <a:avLst/>
          </a:prstGeom>
          <a:noFill/>
        </p:spPr>
        <p:txBody>
          <a:bodyPr wrap="none" rtlCol="0">
            <a:spAutoFit/>
          </a:bodyPr>
          <a:lstStyle/>
          <a:p>
            <a:r>
              <a:rPr lang="es-MX" sz="700" dirty="0" smtClean="0">
                <a:latin typeface="Arial" pitchFamily="34" charset="0"/>
                <a:cs typeface="Arial" pitchFamily="34" charset="0"/>
              </a:rPr>
              <a:t>Fuente: partes semanales enviados por el SPF</a:t>
            </a:r>
            <a:endParaRPr lang="es-AR" sz="700" dirty="0">
              <a:latin typeface="Arial" pitchFamily="34" charset="0"/>
              <a:cs typeface="Arial" pitchFamily="34" charset="0"/>
            </a:endParaRPr>
          </a:p>
        </p:txBody>
      </p:sp>
      <p:cxnSp>
        <p:nvCxnSpPr>
          <p:cNvPr id="9" name="Conector recto de flecha 8"/>
          <p:cNvCxnSpPr/>
          <p:nvPr/>
        </p:nvCxnSpPr>
        <p:spPr>
          <a:xfrm flipV="1">
            <a:off x="3779912" y="2472402"/>
            <a:ext cx="4515844"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57144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Jurisdicción según situación procesal</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3" name="12 Llamada rectangular redondeada"/>
          <p:cNvSpPr/>
          <p:nvPr/>
        </p:nvSpPr>
        <p:spPr>
          <a:xfrm>
            <a:off x="5745295" y="5170822"/>
            <a:ext cx="2490445" cy="652872"/>
          </a:xfrm>
          <a:prstGeom prst="wedgeRoundRectCallout">
            <a:avLst>
              <a:gd name="adj1" fmla="val -37260"/>
              <a:gd name="adj2" fmla="val -96348"/>
              <a:gd name="adj3" fmla="val 16667"/>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AR" sz="1000" dirty="0" smtClean="0">
                <a:latin typeface="Arial" pitchFamily="34" charset="0"/>
                <a:cs typeface="Arial" pitchFamily="34" charset="0"/>
              </a:rPr>
              <a:t>La Justicia Federal supera en un 14% el conjunto de detenidos encarcelados preventivamente</a:t>
            </a:r>
            <a:r>
              <a:rPr lang="es-AR" sz="1000" dirty="0">
                <a:latin typeface="Arial" pitchFamily="34" charset="0"/>
                <a:cs typeface="Arial" pitchFamily="34" charset="0"/>
              </a:rPr>
              <a:t> </a:t>
            </a:r>
            <a:r>
              <a:rPr lang="es-AR" sz="1000" dirty="0" smtClean="0">
                <a:latin typeface="Arial" pitchFamily="34" charset="0"/>
                <a:cs typeface="Arial" pitchFamily="34" charset="0"/>
              </a:rPr>
              <a:t>a nivel nacional.</a:t>
            </a:r>
            <a:endParaRPr lang="es-AR" sz="1000" dirty="0">
              <a:latin typeface="Arial" pitchFamily="34" charset="0"/>
              <a:cs typeface="Arial" pitchFamily="34" charset="0"/>
            </a:endParaRPr>
          </a:p>
        </p:txBody>
      </p:sp>
      <p:graphicFrame>
        <p:nvGraphicFramePr>
          <p:cNvPr id="14" name="13 Gráfico"/>
          <p:cNvGraphicFramePr/>
          <p:nvPr>
            <p:extLst>
              <p:ext uri="{D42A27DB-BD31-4B8C-83A1-F6EECF244321}">
                <p14:modId xmlns:p14="http://schemas.microsoft.com/office/powerpoint/2010/main" val="936737071"/>
              </p:ext>
            </p:extLst>
          </p:nvPr>
        </p:nvGraphicFramePr>
        <p:xfrm>
          <a:off x="467544" y="2175452"/>
          <a:ext cx="7704856" cy="2693708"/>
        </p:xfrm>
        <a:graphic>
          <a:graphicData uri="http://schemas.openxmlformats.org/drawingml/2006/chart">
            <c:chart xmlns:c="http://schemas.openxmlformats.org/drawingml/2006/chart" xmlns:r="http://schemas.openxmlformats.org/officeDocument/2006/relationships" r:id="rId3"/>
          </a:graphicData>
        </a:graphic>
      </p:graphicFrame>
      <p:sp>
        <p:nvSpPr>
          <p:cNvPr id="16" name="15 CuadroTexto"/>
          <p:cNvSpPr txBox="1"/>
          <p:nvPr/>
        </p:nvSpPr>
        <p:spPr>
          <a:xfrm>
            <a:off x="2077810" y="1427483"/>
            <a:ext cx="4968552" cy="477054"/>
          </a:xfrm>
          <a:prstGeom prst="rect">
            <a:avLst/>
          </a:prstGeom>
          <a:noFill/>
        </p:spPr>
        <p:txBody>
          <a:bodyPr wrap="square" rtlCol="0">
            <a:spAutoFit/>
          </a:bodyPr>
          <a:lstStyle/>
          <a:p>
            <a:pPr algn="ctr"/>
            <a:r>
              <a:rPr lang="es-MX" sz="1400" dirty="0" smtClean="0">
                <a:solidFill>
                  <a:schemeClr val="tx2"/>
                </a:solidFill>
                <a:latin typeface="Arial" pitchFamily="34" charset="0"/>
                <a:cs typeface="Arial" pitchFamily="34" charset="0"/>
              </a:rPr>
              <a:t>Situación procesal según jurisdicción. Noviembre 2014</a:t>
            </a:r>
          </a:p>
          <a:p>
            <a:pPr algn="ctr"/>
            <a:r>
              <a:rPr lang="es-MX" sz="1100" dirty="0" smtClean="0">
                <a:solidFill>
                  <a:schemeClr val="tx2"/>
                </a:solidFill>
                <a:latin typeface="Arial" pitchFamily="34" charset="0"/>
                <a:cs typeface="Arial" pitchFamily="34" charset="0"/>
              </a:rPr>
              <a:t>En porcentajes</a:t>
            </a:r>
          </a:p>
        </p:txBody>
      </p:sp>
      <p:cxnSp>
        <p:nvCxnSpPr>
          <p:cNvPr id="17" name="16 Conector recto"/>
          <p:cNvCxnSpPr/>
          <p:nvPr/>
        </p:nvCxnSpPr>
        <p:spPr>
          <a:xfrm>
            <a:off x="1942124" y="3119702"/>
            <a:ext cx="5942244"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1854144" y="2233440"/>
            <a:ext cx="773640" cy="2232248"/>
          </a:xfrm>
          <a:prstGeom prst="rect">
            <a:avLst/>
          </a:prstGeom>
          <a:solidFill>
            <a:srgbClr val="DDDDDD">
              <a:alpha val="25098"/>
            </a:srgb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Arial" pitchFamily="34" charset="0"/>
              <a:cs typeface="Arial" pitchFamily="34" charset="0"/>
            </a:endParaRPr>
          </a:p>
        </p:txBody>
      </p:sp>
      <p:sp>
        <p:nvSpPr>
          <p:cNvPr id="19" name="18 CuadroTexto"/>
          <p:cNvSpPr txBox="1"/>
          <p:nvPr/>
        </p:nvSpPr>
        <p:spPr>
          <a:xfrm>
            <a:off x="5132941" y="4744047"/>
            <a:ext cx="708848" cy="215444"/>
          </a:xfrm>
          <a:prstGeom prst="rect">
            <a:avLst/>
          </a:prstGeom>
          <a:noFill/>
        </p:spPr>
        <p:txBody>
          <a:bodyPr wrap="none" rtlCol="0">
            <a:spAutoFit/>
          </a:bodyPr>
          <a:lstStyle/>
          <a:p>
            <a:r>
              <a:rPr lang="es-MX" sz="800" dirty="0" smtClean="0">
                <a:latin typeface="Arial" pitchFamily="34" charset="0"/>
                <a:cs typeface="Arial" pitchFamily="34" charset="0"/>
              </a:rPr>
              <a:t>Base: 3904</a:t>
            </a:r>
            <a:endParaRPr lang="es-AR" sz="800" dirty="0">
              <a:latin typeface="Arial" pitchFamily="34" charset="0"/>
              <a:cs typeface="Arial" pitchFamily="34" charset="0"/>
            </a:endParaRPr>
          </a:p>
        </p:txBody>
      </p:sp>
      <p:sp>
        <p:nvSpPr>
          <p:cNvPr id="20" name="19 CuadroTexto"/>
          <p:cNvSpPr txBox="1"/>
          <p:nvPr/>
        </p:nvSpPr>
        <p:spPr>
          <a:xfrm>
            <a:off x="6782130" y="4744047"/>
            <a:ext cx="651140" cy="215444"/>
          </a:xfrm>
          <a:prstGeom prst="rect">
            <a:avLst/>
          </a:prstGeom>
          <a:noFill/>
        </p:spPr>
        <p:txBody>
          <a:bodyPr wrap="none" rtlCol="0">
            <a:spAutoFit/>
          </a:bodyPr>
          <a:lstStyle/>
          <a:p>
            <a:r>
              <a:rPr lang="es-MX" sz="800" dirty="0" smtClean="0">
                <a:latin typeface="Arial" pitchFamily="34" charset="0"/>
                <a:cs typeface="Arial" pitchFamily="34" charset="0"/>
              </a:rPr>
              <a:t>Base: 679</a:t>
            </a:r>
            <a:endParaRPr lang="es-AR" sz="800" dirty="0">
              <a:latin typeface="Arial" pitchFamily="34" charset="0"/>
              <a:cs typeface="Arial" pitchFamily="34" charset="0"/>
            </a:endParaRPr>
          </a:p>
        </p:txBody>
      </p:sp>
      <p:sp>
        <p:nvSpPr>
          <p:cNvPr id="21" name="20 CuadroTexto"/>
          <p:cNvSpPr txBox="1"/>
          <p:nvPr/>
        </p:nvSpPr>
        <p:spPr>
          <a:xfrm>
            <a:off x="3514857" y="4744047"/>
            <a:ext cx="708848" cy="215444"/>
          </a:xfrm>
          <a:prstGeom prst="rect">
            <a:avLst/>
          </a:prstGeom>
          <a:noFill/>
        </p:spPr>
        <p:txBody>
          <a:bodyPr wrap="none" rtlCol="0">
            <a:spAutoFit/>
          </a:bodyPr>
          <a:lstStyle/>
          <a:p>
            <a:r>
              <a:rPr lang="es-MX" sz="800" dirty="0" smtClean="0">
                <a:latin typeface="Arial" pitchFamily="34" charset="0"/>
                <a:cs typeface="Arial" pitchFamily="34" charset="0"/>
              </a:rPr>
              <a:t>Base: 5936</a:t>
            </a:r>
            <a:endParaRPr lang="es-AR" sz="800" dirty="0">
              <a:latin typeface="Arial" pitchFamily="34" charset="0"/>
              <a:cs typeface="Arial" pitchFamily="34" charset="0"/>
            </a:endParaRPr>
          </a:p>
        </p:txBody>
      </p:sp>
      <p:sp>
        <p:nvSpPr>
          <p:cNvPr id="22" name="21 CuadroTexto"/>
          <p:cNvSpPr txBox="1"/>
          <p:nvPr/>
        </p:nvSpPr>
        <p:spPr>
          <a:xfrm>
            <a:off x="1835696" y="4744047"/>
            <a:ext cx="795411" cy="215444"/>
          </a:xfrm>
          <a:prstGeom prst="rect">
            <a:avLst/>
          </a:prstGeom>
          <a:noFill/>
        </p:spPr>
        <p:txBody>
          <a:bodyPr wrap="none" rtlCol="0">
            <a:spAutoFit/>
          </a:bodyPr>
          <a:lstStyle/>
          <a:p>
            <a:r>
              <a:rPr lang="es-MX" sz="800" dirty="0" smtClean="0">
                <a:latin typeface="Arial" pitchFamily="34" charset="0"/>
                <a:cs typeface="Arial" pitchFamily="34" charset="0"/>
              </a:rPr>
              <a:t>Base: 10.519</a:t>
            </a:r>
            <a:endParaRPr lang="es-AR" sz="800" dirty="0">
              <a:latin typeface="Arial" pitchFamily="34" charset="0"/>
              <a:cs typeface="Arial" pitchFamily="34" charset="0"/>
            </a:endParaRPr>
          </a:p>
        </p:txBody>
      </p:sp>
      <p:sp>
        <p:nvSpPr>
          <p:cNvPr id="23" name="22 Flecha derecha"/>
          <p:cNvSpPr/>
          <p:nvPr/>
        </p:nvSpPr>
        <p:spPr>
          <a:xfrm rot="16200000">
            <a:off x="5753894" y="2860510"/>
            <a:ext cx="245914" cy="2108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Arial" pitchFamily="34" charset="0"/>
              <a:cs typeface="Arial" pitchFamily="34" charset="0"/>
            </a:endParaRPr>
          </a:p>
        </p:txBody>
      </p:sp>
      <p:sp>
        <p:nvSpPr>
          <p:cNvPr id="24" name="23 CuadroTexto"/>
          <p:cNvSpPr txBox="1"/>
          <p:nvPr/>
        </p:nvSpPr>
        <p:spPr>
          <a:xfrm>
            <a:off x="5935687" y="2679303"/>
            <a:ext cx="877437" cy="461665"/>
          </a:xfrm>
          <a:prstGeom prst="rect">
            <a:avLst/>
          </a:prstGeom>
          <a:noFill/>
        </p:spPr>
        <p:txBody>
          <a:bodyPr wrap="square" rtlCol="0">
            <a:spAutoFit/>
          </a:bodyPr>
          <a:lstStyle/>
          <a:p>
            <a:r>
              <a:rPr lang="es-MX" sz="800" b="1" dirty="0" smtClean="0">
                <a:latin typeface="Arial" pitchFamily="34" charset="0"/>
                <a:cs typeface="Arial" pitchFamily="34" charset="0"/>
              </a:rPr>
              <a:t>+14% respecto del total general</a:t>
            </a:r>
            <a:endParaRPr lang="es-AR" sz="800" b="1" dirty="0">
              <a:latin typeface="Arial" pitchFamily="34" charset="0"/>
              <a:cs typeface="Arial" pitchFamily="34" charset="0"/>
            </a:endParaRPr>
          </a:p>
        </p:txBody>
      </p:sp>
      <p:sp>
        <p:nvSpPr>
          <p:cNvPr id="32" name="31 CuadroTexto"/>
          <p:cNvSpPr txBox="1"/>
          <p:nvPr/>
        </p:nvSpPr>
        <p:spPr>
          <a:xfrm>
            <a:off x="51122" y="6087963"/>
            <a:ext cx="9089405" cy="646331"/>
          </a:xfrm>
          <a:prstGeom prst="rect">
            <a:avLst/>
          </a:prstGeom>
          <a:noFill/>
        </p:spPr>
        <p:txBody>
          <a:bodyPr wrap="square" rtlCol="0">
            <a:spAutoFit/>
          </a:bodyPr>
          <a:lstStyle/>
          <a:p>
            <a:pPr algn="just"/>
            <a:r>
              <a:rPr lang="es-MX" dirty="0" smtClean="0">
                <a:solidFill>
                  <a:schemeClr val="bg1"/>
                </a:solidFill>
                <a:latin typeface="Arial" pitchFamily="34" charset="0"/>
                <a:cs typeface="Arial" pitchFamily="34" charset="0"/>
              </a:rPr>
              <a:t>Sigue siendo elevada la proporción de personas encarceladas preventivamente a disposición de la Justicia Federal en relación con los otros fueros. </a:t>
            </a:r>
          </a:p>
        </p:txBody>
      </p:sp>
      <p:sp>
        <p:nvSpPr>
          <p:cNvPr id="25" name="16 CuadroTexto"/>
          <p:cNvSpPr txBox="1"/>
          <p:nvPr/>
        </p:nvSpPr>
        <p:spPr>
          <a:xfrm>
            <a:off x="100367" y="5805844"/>
            <a:ext cx="3134191"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Noviembre 2014</a:t>
            </a:r>
            <a:endParaRPr lang="es-AR" sz="800" dirty="0">
              <a:latin typeface="Arial" pitchFamily="34" charset="0"/>
              <a:cs typeface="Arial" pitchFamily="34" charset="0"/>
            </a:endParaRPr>
          </a:p>
        </p:txBody>
      </p:sp>
    </p:spTree>
    <p:extLst>
      <p:ext uri="{BB962C8B-B14F-4D97-AF65-F5344CB8AC3E}">
        <p14:creationId xmlns:p14="http://schemas.microsoft.com/office/powerpoint/2010/main" val="26530200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3473" y="5733256"/>
            <a:ext cx="9144000" cy="113727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500" dirty="0" smtClean="0">
                <a:solidFill>
                  <a:prstClr val="white"/>
                </a:solidFill>
                <a:latin typeface="Arial" pitchFamily="34" charset="0"/>
                <a:cs typeface="Arial" pitchFamily="34" charset="0"/>
              </a:rPr>
              <a:t>La Justicia Provincial muestra a lo largo del año una tendencia decreciente respecto del conjunto de personas encarceladas de manera preventiva. Para el mismo período esta proporción ha ido en aumento entre las personas detenidas a disposición de la Justicia Federal y Nacional. </a:t>
            </a:r>
            <a:endParaRPr lang="es-AR" sz="1500" dirty="0">
              <a:solidFill>
                <a:prstClr val="white"/>
              </a:solidFill>
              <a:latin typeface="Arial" pitchFamily="34" charset="0"/>
              <a:cs typeface="Arial" pitchFamily="34" charset="0"/>
            </a:endParaRPr>
          </a:p>
        </p:txBody>
      </p:sp>
      <p:sp>
        <p:nvSpPr>
          <p:cNvPr id="51" name="1 Título"/>
          <p:cNvSpPr txBox="1">
            <a:spLocks/>
          </p:cNvSpPr>
          <p:nvPr/>
        </p:nvSpPr>
        <p:spPr>
          <a:xfrm>
            <a:off x="254213" y="52834"/>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solidFill>
                  <a:srgbClr val="1F497D">
                    <a:lumMod val="75000"/>
                  </a:srgbClr>
                </a:solidFill>
                <a:latin typeface="Arial" pitchFamily="34" charset="0"/>
                <a:cs typeface="Arial" pitchFamily="34" charset="0"/>
              </a:rPr>
              <a:t>Jurisdicción según situación procesal</a:t>
            </a:r>
            <a:endParaRPr lang="es-AR" sz="2400" dirty="0">
              <a:solidFill>
                <a:srgbClr val="1F497D">
                  <a:lumMod val="75000"/>
                </a:srgbClr>
              </a:solidFill>
              <a:latin typeface="Arial" pitchFamily="34" charset="0"/>
              <a:cs typeface="Arial" pitchFamily="34" charset="0"/>
            </a:endParaRPr>
          </a:p>
          <a:p>
            <a:pPr algn="l"/>
            <a:r>
              <a:rPr lang="es-MX" sz="2400" dirty="0" smtClean="0">
                <a:solidFill>
                  <a:srgbClr val="1F497D">
                    <a:lumMod val="75000"/>
                  </a:srgbClr>
                </a:solidFill>
                <a:latin typeface="Arial" pitchFamily="34" charset="0"/>
                <a:cs typeface="Arial" pitchFamily="34" charset="0"/>
              </a:rPr>
              <a:t>Evolución mensual</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6" name="15 CuadroTexto"/>
          <p:cNvSpPr txBox="1"/>
          <p:nvPr/>
        </p:nvSpPr>
        <p:spPr>
          <a:xfrm>
            <a:off x="899592" y="1368351"/>
            <a:ext cx="6840760" cy="692497"/>
          </a:xfrm>
          <a:prstGeom prst="rect">
            <a:avLst/>
          </a:prstGeom>
          <a:noFill/>
        </p:spPr>
        <p:txBody>
          <a:bodyPr wrap="square" rtlCol="0">
            <a:spAutoFit/>
          </a:bodyPr>
          <a:lstStyle/>
          <a:p>
            <a:pPr algn="ctr"/>
            <a:r>
              <a:rPr lang="es-MX" sz="1400" b="1" dirty="0" smtClean="0">
                <a:solidFill>
                  <a:schemeClr val="tx2"/>
                </a:solidFill>
                <a:latin typeface="Arial" pitchFamily="34" charset="0"/>
                <a:cs typeface="Arial" pitchFamily="34" charset="0"/>
              </a:rPr>
              <a:t>Personas encarceladas preventivamente </a:t>
            </a:r>
            <a:r>
              <a:rPr lang="es-MX" sz="1400" dirty="0" smtClean="0">
                <a:solidFill>
                  <a:schemeClr val="tx2"/>
                </a:solidFill>
                <a:latin typeface="Arial" pitchFamily="34" charset="0"/>
                <a:cs typeface="Arial" pitchFamily="34" charset="0"/>
              </a:rPr>
              <a:t>por jurisdicción. </a:t>
            </a:r>
          </a:p>
          <a:p>
            <a:pPr algn="ctr"/>
            <a:r>
              <a:rPr lang="es-MX" sz="1400" dirty="0" smtClean="0">
                <a:solidFill>
                  <a:schemeClr val="tx2"/>
                </a:solidFill>
                <a:latin typeface="Arial" pitchFamily="34" charset="0"/>
                <a:cs typeface="Arial" pitchFamily="34" charset="0"/>
              </a:rPr>
              <a:t>enero-noviembre </a:t>
            </a:r>
            <a:r>
              <a:rPr lang="es-MX" sz="1400" dirty="0" smtClean="0">
                <a:solidFill>
                  <a:schemeClr val="tx2"/>
                </a:solidFill>
                <a:latin typeface="Arial" pitchFamily="34" charset="0"/>
                <a:cs typeface="Arial" pitchFamily="34" charset="0"/>
              </a:rPr>
              <a:t>2014 </a:t>
            </a:r>
          </a:p>
          <a:p>
            <a:pPr algn="ctr"/>
            <a:r>
              <a:rPr lang="es-MX" sz="1100" dirty="0" smtClean="0">
                <a:solidFill>
                  <a:schemeClr val="tx2"/>
                </a:solidFill>
                <a:latin typeface="Arial" pitchFamily="34" charset="0"/>
                <a:cs typeface="Arial" pitchFamily="34" charset="0"/>
              </a:rPr>
              <a:t>En </a:t>
            </a:r>
            <a:r>
              <a:rPr lang="es-MX" sz="1100" dirty="0" smtClean="0">
                <a:solidFill>
                  <a:schemeClr val="tx2"/>
                </a:solidFill>
                <a:latin typeface="Arial" pitchFamily="34" charset="0"/>
                <a:cs typeface="Arial" pitchFamily="34" charset="0"/>
              </a:rPr>
              <a:t>porcentajes</a:t>
            </a:r>
            <a:endParaRPr lang="es-MX" sz="1100" dirty="0" smtClean="0">
              <a:solidFill>
                <a:schemeClr val="tx2"/>
              </a:solidFill>
              <a:latin typeface="Arial" pitchFamily="34" charset="0"/>
              <a:cs typeface="Arial" pitchFamily="34" charset="0"/>
            </a:endParaRPr>
          </a:p>
        </p:txBody>
      </p:sp>
      <p:graphicFrame>
        <p:nvGraphicFramePr>
          <p:cNvPr id="4" name="3 Gráfico"/>
          <p:cNvGraphicFramePr/>
          <p:nvPr>
            <p:extLst>
              <p:ext uri="{D42A27DB-BD31-4B8C-83A1-F6EECF244321}">
                <p14:modId xmlns:p14="http://schemas.microsoft.com/office/powerpoint/2010/main" val="4043767179"/>
              </p:ext>
            </p:extLst>
          </p:nvPr>
        </p:nvGraphicFramePr>
        <p:xfrm>
          <a:off x="467544" y="2157539"/>
          <a:ext cx="8136904" cy="3024336"/>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2 Conector recto de flecha"/>
          <p:cNvCxnSpPr/>
          <p:nvPr/>
        </p:nvCxnSpPr>
        <p:spPr>
          <a:xfrm flipV="1">
            <a:off x="1850578" y="3669707"/>
            <a:ext cx="5435898" cy="168236"/>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16 CuadroTexto"/>
          <p:cNvSpPr txBox="1"/>
          <p:nvPr/>
        </p:nvSpPr>
        <p:spPr>
          <a:xfrm>
            <a:off x="100367" y="5301208"/>
            <a:ext cx="2348720"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a:t>
            </a:r>
            <a:endParaRPr lang="es-AR" sz="800" dirty="0">
              <a:latin typeface="Arial" pitchFamily="34" charset="0"/>
              <a:cs typeface="Arial" pitchFamily="34" charset="0"/>
            </a:endParaRPr>
          </a:p>
        </p:txBody>
      </p:sp>
      <p:cxnSp>
        <p:nvCxnSpPr>
          <p:cNvPr id="10" name="9 Conector recto de flecha"/>
          <p:cNvCxnSpPr/>
          <p:nvPr/>
        </p:nvCxnSpPr>
        <p:spPr>
          <a:xfrm flipV="1">
            <a:off x="5600318" y="2987433"/>
            <a:ext cx="1419954" cy="71623"/>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p:nvPr/>
        </p:nvCxnSpPr>
        <p:spPr>
          <a:xfrm>
            <a:off x="3923928" y="4386250"/>
            <a:ext cx="3148146" cy="216024"/>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33689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9" name="38 Conector recto"/>
          <p:cNvCxnSpPr/>
          <p:nvPr/>
        </p:nvCxnSpPr>
        <p:spPr>
          <a:xfrm>
            <a:off x="353707" y="4768577"/>
            <a:ext cx="8221206"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6" name="25 Gráfico"/>
          <p:cNvGraphicFramePr/>
          <p:nvPr>
            <p:extLst>
              <p:ext uri="{D42A27DB-BD31-4B8C-83A1-F6EECF244321}">
                <p14:modId xmlns:p14="http://schemas.microsoft.com/office/powerpoint/2010/main" val="2199108883"/>
              </p:ext>
            </p:extLst>
          </p:nvPr>
        </p:nvGraphicFramePr>
        <p:xfrm>
          <a:off x="182205" y="2865845"/>
          <a:ext cx="2940093" cy="2435363"/>
        </p:xfrm>
        <a:graphic>
          <a:graphicData uri="http://schemas.openxmlformats.org/drawingml/2006/chart">
            <c:chart xmlns:c="http://schemas.openxmlformats.org/drawingml/2006/chart" xmlns:r="http://schemas.openxmlformats.org/officeDocument/2006/relationships" r:id="rId3"/>
          </a:graphicData>
        </a:graphic>
      </p:graphicFrame>
      <p:sp>
        <p:nvSpPr>
          <p:cNvPr id="23" name="22 Flecha abajo"/>
          <p:cNvSpPr/>
          <p:nvPr/>
        </p:nvSpPr>
        <p:spPr>
          <a:xfrm rot="5400000">
            <a:off x="2201282" y="2919398"/>
            <a:ext cx="769527" cy="924635"/>
          </a:xfrm>
          <a:prstGeom prst="downArrow">
            <a:avLst/>
          </a:prstGeom>
          <a:solidFill>
            <a:srgbClr val="C0504D"/>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2 Flecha abajo"/>
          <p:cNvSpPr/>
          <p:nvPr/>
        </p:nvSpPr>
        <p:spPr>
          <a:xfrm rot="5400000">
            <a:off x="2258260" y="3822632"/>
            <a:ext cx="727972" cy="948820"/>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situación procesal</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25" name="24 Gráfico"/>
          <p:cNvGraphicFramePr/>
          <p:nvPr>
            <p:extLst>
              <p:ext uri="{D42A27DB-BD31-4B8C-83A1-F6EECF244321}">
                <p14:modId xmlns:p14="http://schemas.microsoft.com/office/powerpoint/2010/main" val="3257326397"/>
              </p:ext>
            </p:extLst>
          </p:nvPr>
        </p:nvGraphicFramePr>
        <p:xfrm>
          <a:off x="2555776" y="1534962"/>
          <a:ext cx="4392488" cy="32980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26 Gráfico"/>
          <p:cNvGraphicFramePr/>
          <p:nvPr>
            <p:extLst>
              <p:ext uri="{D42A27DB-BD31-4B8C-83A1-F6EECF244321}">
                <p14:modId xmlns:p14="http://schemas.microsoft.com/office/powerpoint/2010/main" val="1671836869"/>
              </p:ext>
            </p:extLst>
          </p:nvPr>
        </p:nvGraphicFramePr>
        <p:xfrm>
          <a:off x="6126582" y="2877397"/>
          <a:ext cx="2909914" cy="2230931"/>
        </p:xfrm>
        <a:graphic>
          <a:graphicData uri="http://schemas.openxmlformats.org/drawingml/2006/chart">
            <c:chart xmlns:c="http://schemas.openxmlformats.org/drawingml/2006/chart" xmlns:r="http://schemas.openxmlformats.org/officeDocument/2006/relationships" r:id="rId5"/>
          </a:graphicData>
        </a:graphic>
      </p:graphicFrame>
      <p:sp>
        <p:nvSpPr>
          <p:cNvPr id="28" name="27 CuadroTexto"/>
          <p:cNvSpPr txBox="1"/>
          <p:nvPr/>
        </p:nvSpPr>
        <p:spPr>
          <a:xfrm>
            <a:off x="3347864" y="2636912"/>
            <a:ext cx="1322790" cy="400110"/>
          </a:xfrm>
          <a:prstGeom prst="rect">
            <a:avLst/>
          </a:prstGeom>
          <a:noFill/>
        </p:spPr>
        <p:txBody>
          <a:bodyPr wrap="square" rtlCol="0">
            <a:spAutoFit/>
          </a:bodyPr>
          <a:lstStyle/>
          <a:p>
            <a:pPr algn="ctr"/>
            <a:r>
              <a:rPr lang="es-MX" sz="1000" dirty="0" smtClean="0">
                <a:solidFill>
                  <a:schemeClr val="bg1"/>
                </a:solidFill>
                <a:latin typeface="Arial" pitchFamily="34" charset="0"/>
                <a:cs typeface="Arial" pitchFamily="34" charset="0"/>
              </a:rPr>
              <a:t>Condenados/as 38,4%</a:t>
            </a:r>
            <a:endParaRPr lang="es-AR" sz="1000" dirty="0">
              <a:solidFill>
                <a:schemeClr val="bg1"/>
              </a:solidFill>
              <a:latin typeface="Arial" pitchFamily="34" charset="0"/>
              <a:cs typeface="Arial" pitchFamily="34" charset="0"/>
            </a:endParaRPr>
          </a:p>
        </p:txBody>
      </p:sp>
      <p:sp>
        <p:nvSpPr>
          <p:cNvPr id="29" name="28 CuadroTexto"/>
          <p:cNvSpPr txBox="1"/>
          <p:nvPr/>
        </p:nvSpPr>
        <p:spPr>
          <a:xfrm>
            <a:off x="4235184" y="3163034"/>
            <a:ext cx="1272920" cy="553998"/>
          </a:xfrm>
          <a:prstGeom prst="rect">
            <a:avLst/>
          </a:prstGeom>
          <a:noFill/>
        </p:spPr>
        <p:txBody>
          <a:bodyPr wrap="square" rtlCol="0">
            <a:spAutoFit/>
          </a:bodyPr>
          <a:lstStyle/>
          <a:p>
            <a:pPr algn="ctr"/>
            <a:r>
              <a:rPr lang="es-MX" sz="1000" dirty="0" smtClean="0">
                <a:solidFill>
                  <a:schemeClr val="bg1"/>
                </a:solidFill>
                <a:latin typeface="Arial" pitchFamily="34" charset="0"/>
                <a:cs typeface="Arial" pitchFamily="34" charset="0"/>
              </a:rPr>
              <a:t>Encarcelados preventivamente</a:t>
            </a:r>
          </a:p>
          <a:p>
            <a:pPr algn="ctr"/>
            <a:r>
              <a:rPr lang="es-MX" sz="1000" dirty="0" smtClean="0">
                <a:solidFill>
                  <a:schemeClr val="bg1"/>
                </a:solidFill>
                <a:latin typeface="Arial" pitchFamily="34" charset="0"/>
                <a:cs typeface="Arial" pitchFamily="34" charset="0"/>
              </a:rPr>
              <a:t>61,6%</a:t>
            </a:r>
            <a:endParaRPr lang="es-AR" sz="1000" dirty="0">
              <a:solidFill>
                <a:schemeClr val="bg1"/>
              </a:solidFill>
              <a:latin typeface="Arial" pitchFamily="34" charset="0"/>
              <a:cs typeface="Arial" pitchFamily="34" charset="0"/>
            </a:endParaRPr>
          </a:p>
        </p:txBody>
      </p:sp>
      <p:sp>
        <p:nvSpPr>
          <p:cNvPr id="31" name="30 Flecha abajo"/>
          <p:cNvSpPr/>
          <p:nvPr/>
        </p:nvSpPr>
        <p:spPr>
          <a:xfrm rot="5400000">
            <a:off x="2731299" y="2273217"/>
            <a:ext cx="540901" cy="404196"/>
          </a:xfrm>
          <a:prstGeom prst="downArrow">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Arial" pitchFamily="34" charset="0"/>
              <a:cs typeface="Arial" pitchFamily="34" charset="0"/>
            </a:endParaRPr>
          </a:p>
        </p:txBody>
      </p:sp>
      <p:graphicFrame>
        <p:nvGraphicFramePr>
          <p:cNvPr id="33" name="32 Tabla"/>
          <p:cNvGraphicFramePr>
            <a:graphicFrameLocks noGrp="1"/>
          </p:cNvGraphicFramePr>
          <p:nvPr>
            <p:extLst>
              <p:ext uri="{D42A27DB-BD31-4B8C-83A1-F6EECF244321}">
                <p14:modId xmlns:p14="http://schemas.microsoft.com/office/powerpoint/2010/main" val="1035016137"/>
              </p:ext>
            </p:extLst>
          </p:nvPr>
        </p:nvGraphicFramePr>
        <p:xfrm>
          <a:off x="326221" y="2204864"/>
          <a:ext cx="2235579" cy="525512"/>
        </p:xfrm>
        <a:graphic>
          <a:graphicData uri="http://schemas.openxmlformats.org/drawingml/2006/table">
            <a:tbl>
              <a:tblPr firstRow="1" bandRow="1">
                <a:tableStyleId>{21E4AEA4-8DFA-4A89-87EB-49C32662AFE0}</a:tableStyleId>
              </a:tblPr>
              <a:tblGrid>
                <a:gridCol w="2235579"/>
              </a:tblGrid>
              <a:tr h="525512">
                <a:tc>
                  <a:txBody>
                    <a:bodyPr/>
                    <a:lstStyle/>
                    <a:p>
                      <a:pPr algn="ctr"/>
                      <a:r>
                        <a:rPr lang="es-MX" sz="900" dirty="0" smtClean="0">
                          <a:latin typeface="Arial" pitchFamily="34" charset="0"/>
                          <a:cs typeface="Arial" pitchFamily="34" charset="0"/>
                        </a:rPr>
                        <a:t>Total condenados</a:t>
                      </a:r>
                      <a:r>
                        <a:rPr lang="es-MX" sz="900" baseline="0" dirty="0" smtClean="0">
                          <a:latin typeface="Arial" pitchFamily="34" charset="0"/>
                          <a:cs typeface="Arial" pitchFamily="34" charset="0"/>
                        </a:rPr>
                        <a:t> por j</a:t>
                      </a:r>
                      <a:r>
                        <a:rPr lang="es-MX" sz="900" dirty="0" smtClean="0">
                          <a:latin typeface="Arial" pitchFamily="34" charset="0"/>
                          <a:cs typeface="Arial" pitchFamily="34" charset="0"/>
                        </a:rPr>
                        <a:t>urisdicción de origen</a:t>
                      </a:r>
                      <a:endParaRPr lang="es-AR" sz="900" dirty="0">
                        <a:latin typeface="Arial" pitchFamily="34" charset="0"/>
                        <a:cs typeface="Arial" pitchFamily="34" charset="0"/>
                      </a:endParaRPr>
                    </a:p>
                  </a:txBody>
                  <a:tcPr anchor="ctr"/>
                </a:tc>
              </a:tr>
            </a:tbl>
          </a:graphicData>
        </a:graphic>
      </p:graphicFrame>
      <p:graphicFrame>
        <p:nvGraphicFramePr>
          <p:cNvPr id="34" name="33 Tabla"/>
          <p:cNvGraphicFramePr>
            <a:graphicFrameLocks noGrp="1"/>
          </p:cNvGraphicFramePr>
          <p:nvPr>
            <p:extLst>
              <p:ext uri="{D42A27DB-BD31-4B8C-83A1-F6EECF244321}">
                <p14:modId xmlns:p14="http://schemas.microsoft.com/office/powerpoint/2010/main" val="2370815867"/>
              </p:ext>
            </p:extLst>
          </p:nvPr>
        </p:nvGraphicFramePr>
        <p:xfrm>
          <a:off x="6443431" y="2212800"/>
          <a:ext cx="2119188" cy="502920"/>
        </p:xfrm>
        <a:graphic>
          <a:graphicData uri="http://schemas.openxmlformats.org/drawingml/2006/table">
            <a:tbl>
              <a:tblPr firstRow="1" bandRow="1">
                <a:tableStyleId>{5C22544A-7EE6-4342-B048-85BDC9FD1C3A}</a:tableStyleId>
              </a:tblPr>
              <a:tblGrid>
                <a:gridCol w="2119188"/>
              </a:tblGrid>
              <a:tr h="223825">
                <a:tc>
                  <a:txBody>
                    <a:bodyPr/>
                    <a:lstStyle/>
                    <a:p>
                      <a:pPr algn="ctr"/>
                      <a:r>
                        <a:rPr lang="es-MX" sz="900" dirty="0" smtClean="0">
                          <a:latin typeface="Arial" pitchFamily="34" charset="0"/>
                          <a:cs typeface="Arial" pitchFamily="34" charset="0"/>
                        </a:rPr>
                        <a:t>Total personas encarceladas preventivamente por jurisdicción de origen</a:t>
                      </a:r>
                      <a:endParaRPr lang="es-AR" sz="900" dirty="0">
                        <a:latin typeface="Arial" pitchFamily="34" charset="0"/>
                        <a:cs typeface="Arial" pitchFamily="34" charset="0"/>
                      </a:endParaRPr>
                    </a:p>
                  </a:txBody>
                  <a:tcPr anchor="ctr">
                    <a:solidFill>
                      <a:schemeClr val="tx2">
                        <a:lumMod val="75000"/>
                      </a:schemeClr>
                    </a:solidFill>
                  </a:tcPr>
                </a:tc>
              </a:tr>
            </a:tbl>
          </a:graphicData>
        </a:graphic>
      </p:graphicFrame>
      <p:sp>
        <p:nvSpPr>
          <p:cNvPr id="35" name="34 Flecha abajo"/>
          <p:cNvSpPr/>
          <p:nvPr/>
        </p:nvSpPr>
        <p:spPr>
          <a:xfrm rot="16200000">
            <a:off x="5597819" y="2217004"/>
            <a:ext cx="612910" cy="444616"/>
          </a:xfrm>
          <a:prstGeom prst="downArrow">
            <a:avLst/>
          </a:prstGeom>
          <a:solidFill>
            <a:schemeClr val="tx2">
              <a:lumMod val="75000"/>
            </a:schemeClr>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AR">
              <a:latin typeface="Arial" pitchFamily="34" charset="0"/>
              <a:cs typeface="Arial" pitchFamily="34" charset="0"/>
            </a:endParaRPr>
          </a:p>
        </p:txBody>
      </p:sp>
      <p:sp>
        <p:nvSpPr>
          <p:cNvPr id="36" name="35 CuadroTexto"/>
          <p:cNvSpPr txBox="1"/>
          <p:nvPr/>
        </p:nvSpPr>
        <p:spPr>
          <a:xfrm>
            <a:off x="6804248" y="4746630"/>
            <a:ext cx="1543124" cy="338554"/>
          </a:xfrm>
          <a:prstGeom prst="rect">
            <a:avLst/>
          </a:prstGeom>
          <a:noFill/>
        </p:spPr>
        <p:txBody>
          <a:bodyPr wrap="square" rtlCol="0">
            <a:spAutoFit/>
          </a:bodyPr>
          <a:lstStyle/>
          <a:p>
            <a:pPr algn="ctr"/>
            <a:r>
              <a:rPr lang="es-MX" sz="800" dirty="0" smtClean="0">
                <a:latin typeface="Arial" pitchFamily="34" charset="0"/>
                <a:cs typeface="Arial" pitchFamily="34" charset="0"/>
              </a:rPr>
              <a:t>Base: 6423 encarcelados/as preventivamente</a:t>
            </a:r>
            <a:endParaRPr lang="es-AR" sz="800" dirty="0">
              <a:latin typeface="Arial" pitchFamily="34" charset="0"/>
              <a:cs typeface="Arial" pitchFamily="34" charset="0"/>
            </a:endParaRPr>
          </a:p>
        </p:txBody>
      </p:sp>
      <p:sp>
        <p:nvSpPr>
          <p:cNvPr id="37" name="36 CuadroTexto"/>
          <p:cNvSpPr txBox="1"/>
          <p:nvPr/>
        </p:nvSpPr>
        <p:spPr>
          <a:xfrm>
            <a:off x="827584" y="4775508"/>
            <a:ext cx="1440160" cy="215444"/>
          </a:xfrm>
          <a:prstGeom prst="rect">
            <a:avLst/>
          </a:prstGeom>
          <a:noFill/>
        </p:spPr>
        <p:txBody>
          <a:bodyPr wrap="square" rtlCol="0">
            <a:spAutoFit/>
          </a:bodyPr>
          <a:lstStyle/>
          <a:p>
            <a:pPr algn="ctr"/>
            <a:r>
              <a:rPr lang="es-MX" sz="800" dirty="0" smtClean="0">
                <a:latin typeface="Arial" pitchFamily="34" charset="0"/>
                <a:cs typeface="Arial" pitchFamily="34" charset="0"/>
              </a:rPr>
              <a:t>Base: 4089 condenados/as</a:t>
            </a:r>
            <a:endParaRPr lang="es-AR" sz="800" dirty="0">
              <a:latin typeface="Arial" pitchFamily="34" charset="0"/>
              <a:cs typeface="Arial" pitchFamily="34" charset="0"/>
            </a:endParaRPr>
          </a:p>
        </p:txBody>
      </p:sp>
      <p:sp>
        <p:nvSpPr>
          <p:cNvPr id="38" name="37 CuadroTexto"/>
          <p:cNvSpPr txBox="1"/>
          <p:nvPr/>
        </p:nvSpPr>
        <p:spPr>
          <a:xfrm>
            <a:off x="2718018" y="1403484"/>
            <a:ext cx="3726190" cy="369332"/>
          </a:xfrm>
          <a:prstGeom prst="rect">
            <a:avLst/>
          </a:prstGeom>
          <a:noFill/>
        </p:spPr>
        <p:txBody>
          <a:bodyPr wrap="square" rtlCol="0">
            <a:spAutoFit/>
          </a:bodyPr>
          <a:lstStyle/>
          <a:p>
            <a:pPr algn="ctr"/>
            <a:r>
              <a:rPr lang="es-MX" dirty="0">
                <a:solidFill>
                  <a:srgbClr val="1F497D">
                    <a:lumMod val="75000"/>
                  </a:srgbClr>
                </a:solidFill>
                <a:latin typeface="Arial" pitchFamily="34" charset="0"/>
                <a:ea typeface="+mj-ea"/>
                <a:cs typeface="Arial" pitchFamily="34" charset="0"/>
              </a:rPr>
              <a:t>Composición a </a:t>
            </a:r>
            <a:r>
              <a:rPr lang="es-MX" dirty="0" smtClean="0">
                <a:solidFill>
                  <a:srgbClr val="1F497D">
                    <a:lumMod val="75000"/>
                  </a:srgbClr>
                </a:solidFill>
                <a:latin typeface="Arial" pitchFamily="34" charset="0"/>
                <a:ea typeface="+mj-ea"/>
                <a:cs typeface="Arial" pitchFamily="34" charset="0"/>
              </a:rPr>
              <a:t>noviembre 2014</a:t>
            </a:r>
            <a:endParaRPr lang="es-MX" dirty="0">
              <a:solidFill>
                <a:srgbClr val="1F497D">
                  <a:lumMod val="75000"/>
                </a:srgbClr>
              </a:solidFill>
              <a:latin typeface="Arial" pitchFamily="34" charset="0"/>
              <a:ea typeface="+mj-ea"/>
              <a:cs typeface="Arial" pitchFamily="34" charset="0"/>
            </a:endParaRPr>
          </a:p>
        </p:txBody>
      </p:sp>
      <p:sp>
        <p:nvSpPr>
          <p:cNvPr id="20" name="19 CuadroTexto"/>
          <p:cNvSpPr txBox="1"/>
          <p:nvPr/>
        </p:nvSpPr>
        <p:spPr>
          <a:xfrm>
            <a:off x="96328" y="5742462"/>
            <a:ext cx="2912977" cy="215444"/>
          </a:xfrm>
          <a:prstGeom prst="rect">
            <a:avLst/>
          </a:prstGeom>
          <a:noFill/>
        </p:spPr>
        <p:txBody>
          <a:bodyPr wrap="none" rtlCol="0">
            <a:spAutoFit/>
          </a:bodyPr>
          <a:lstStyle/>
          <a:p>
            <a:r>
              <a:rPr lang="es-MX" sz="800" dirty="0" smtClean="0">
                <a:latin typeface="Arial" pitchFamily="34" charset="0"/>
                <a:cs typeface="Arial" pitchFamily="34" charset="0"/>
              </a:rPr>
              <a:t>Fuente: Partes semanales enviados por el SPF. Junio 2014</a:t>
            </a:r>
            <a:endParaRPr lang="es-AR" sz="800" dirty="0">
              <a:latin typeface="Arial" pitchFamily="34" charset="0"/>
              <a:cs typeface="Arial" pitchFamily="34" charset="0"/>
            </a:endParaRPr>
          </a:p>
        </p:txBody>
      </p:sp>
      <p:sp>
        <p:nvSpPr>
          <p:cNvPr id="2" name="1 CuadroTexto"/>
          <p:cNvSpPr txBox="1"/>
          <p:nvPr/>
        </p:nvSpPr>
        <p:spPr>
          <a:xfrm>
            <a:off x="2229644" y="4177655"/>
            <a:ext cx="963725" cy="246221"/>
          </a:xfrm>
          <a:prstGeom prst="rect">
            <a:avLst/>
          </a:prstGeom>
          <a:noFill/>
        </p:spPr>
        <p:txBody>
          <a:bodyPr wrap="none" rtlCol="0">
            <a:spAutoFit/>
          </a:bodyPr>
          <a:lstStyle/>
          <a:p>
            <a:r>
              <a:rPr lang="es-MX" sz="1000" dirty="0" smtClean="0">
                <a:solidFill>
                  <a:schemeClr val="bg1"/>
                </a:solidFill>
                <a:latin typeface="Arial" panose="020B0604020202020204" pitchFamily="34" charset="0"/>
                <a:cs typeface="Arial" panose="020B0604020202020204" pitchFamily="34" charset="0"/>
              </a:rPr>
              <a:t>Octubre: 64%</a:t>
            </a:r>
          </a:p>
        </p:txBody>
      </p:sp>
      <p:sp>
        <p:nvSpPr>
          <p:cNvPr id="21" name="20 CuadroTexto"/>
          <p:cNvSpPr txBox="1"/>
          <p:nvPr/>
        </p:nvSpPr>
        <p:spPr>
          <a:xfrm>
            <a:off x="2152303" y="3242677"/>
            <a:ext cx="976549" cy="246221"/>
          </a:xfrm>
          <a:prstGeom prst="rect">
            <a:avLst/>
          </a:prstGeom>
          <a:noFill/>
        </p:spPr>
        <p:txBody>
          <a:bodyPr wrap="square" rtlCol="0">
            <a:spAutoFit/>
          </a:bodyPr>
          <a:lstStyle/>
          <a:p>
            <a:r>
              <a:rPr lang="es-MX" sz="1000" dirty="0" smtClean="0">
                <a:solidFill>
                  <a:schemeClr val="bg1"/>
                </a:solidFill>
                <a:latin typeface="Arial" panose="020B0604020202020204" pitchFamily="34" charset="0"/>
                <a:cs typeface="Arial" panose="020B0604020202020204" pitchFamily="34" charset="0"/>
              </a:rPr>
              <a:t>Octubre: 24%</a:t>
            </a:r>
          </a:p>
        </p:txBody>
      </p:sp>
      <p:sp>
        <p:nvSpPr>
          <p:cNvPr id="24" name="23 Flecha abajo"/>
          <p:cNvSpPr/>
          <p:nvPr/>
        </p:nvSpPr>
        <p:spPr>
          <a:xfrm rot="5400000">
            <a:off x="8136436" y="2942752"/>
            <a:ext cx="659545" cy="911962"/>
          </a:xfrm>
          <a:prstGeom prst="downArrow">
            <a:avLst/>
          </a:prstGeom>
          <a:solidFill>
            <a:srgbClr val="C0504D"/>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Arial" panose="020B0604020202020204" pitchFamily="34" charset="0"/>
              <a:cs typeface="Arial" panose="020B0604020202020204" pitchFamily="34" charset="0"/>
            </a:endParaRPr>
          </a:p>
        </p:txBody>
      </p:sp>
      <p:sp>
        <p:nvSpPr>
          <p:cNvPr id="32" name="31 Flecha abajo"/>
          <p:cNvSpPr/>
          <p:nvPr/>
        </p:nvSpPr>
        <p:spPr>
          <a:xfrm rot="5400000">
            <a:off x="8134841" y="3806848"/>
            <a:ext cx="659545" cy="911962"/>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Arial" panose="020B0604020202020204" pitchFamily="34" charset="0"/>
              <a:cs typeface="Arial" panose="020B0604020202020204" pitchFamily="34" charset="0"/>
            </a:endParaRPr>
          </a:p>
        </p:txBody>
      </p:sp>
      <p:sp>
        <p:nvSpPr>
          <p:cNvPr id="4" name="3 CuadroTexto"/>
          <p:cNvSpPr txBox="1"/>
          <p:nvPr/>
        </p:nvSpPr>
        <p:spPr>
          <a:xfrm>
            <a:off x="8064964" y="3270176"/>
            <a:ext cx="928099" cy="230832"/>
          </a:xfrm>
          <a:prstGeom prst="rect">
            <a:avLst/>
          </a:prstGeom>
          <a:noFill/>
        </p:spPr>
        <p:txBody>
          <a:bodyPr wrap="square" rtlCol="0">
            <a:spAutoFit/>
          </a:bodyPr>
          <a:lstStyle/>
          <a:p>
            <a:pPr algn="ctr"/>
            <a:r>
              <a:rPr lang="es-MX" sz="900" dirty="0" smtClean="0">
                <a:solidFill>
                  <a:schemeClr val="bg1"/>
                </a:solidFill>
                <a:latin typeface="Arial" panose="020B0604020202020204" pitchFamily="34" charset="0"/>
                <a:cs typeface="Arial" panose="020B0604020202020204" pitchFamily="34" charset="0"/>
              </a:rPr>
              <a:t>Octubre: 44%</a:t>
            </a:r>
            <a:endParaRPr lang="es-AR" sz="900" dirty="0">
              <a:solidFill>
                <a:schemeClr val="bg1"/>
              </a:solidFill>
              <a:latin typeface="Arial" panose="020B0604020202020204" pitchFamily="34" charset="0"/>
              <a:cs typeface="Arial" panose="020B0604020202020204" pitchFamily="34" charset="0"/>
            </a:endParaRPr>
          </a:p>
        </p:txBody>
      </p:sp>
      <p:sp>
        <p:nvSpPr>
          <p:cNvPr id="41" name="40 CuadroTexto"/>
          <p:cNvSpPr txBox="1"/>
          <p:nvPr/>
        </p:nvSpPr>
        <p:spPr>
          <a:xfrm>
            <a:off x="8063370" y="4124838"/>
            <a:ext cx="901118" cy="230832"/>
          </a:xfrm>
          <a:prstGeom prst="rect">
            <a:avLst/>
          </a:prstGeom>
          <a:noFill/>
        </p:spPr>
        <p:txBody>
          <a:bodyPr wrap="square" rtlCol="0">
            <a:spAutoFit/>
          </a:bodyPr>
          <a:lstStyle/>
          <a:p>
            <a:pPr algn="ctr"/>
            <a:r>
              <a:rPr lang="es-MX" sz="900" dirty="0" smtClean="0">
                <a:solidFill>
                  <a:schemeClr val="bg1"/>
                </a:solidFill>
                <a:latin typeface="Arial" panose="020B0604020202020204" pitchFamily="34" charset="0"/>
                <a:cs typeface="Arial" panose="020B0604020202020204" pitchFamily="34" charset="0"/>
              </a:rPr>
              <a:t>Octubre: 53%</a:t>
            </a:r>
            <a:endParaRPr lang="es-AR" sz="900" dirty="0">
              <a:solidFill>
                <a:schemeClr val="bg1"/>
              </a:solidFill>
              <a:latin typeface="Arial" panose="020B0604020202020204" pitchFamily="34" charset="0"/>
              <a:cs typeface="Arial" panose="020B0604020202020204" pitchFamily="34" charset="0"/>
            </a:endParaRPr>
          </a:p>
        </p:txBody>
      </p:sp>
      <p:sp>
        <p:nvSpPr>
          <p:cNvPr id="42" name="16 CuadroTexto"/>
          <p:cNvSpPr txBox="1"/>
          <p:nvPr/>
        </p:nvSpPr>
        <p:spPr>
          <a:xfrm>
            <a:off x="100367" y="5741882"/>
            <a:ext cx="3134191"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Noviembre 2014</a:t>
            </a:r>
            <a:endParaRPr lang="es-AR" sz="800" dirty="0">
              <a:latin typeface="Arial" pitchFamily="34" charset="0"/>
              <a:cs typeface="Arial" pitchFamily="34" charset="0"/>
            </a:endParaRPr>
          </a:p>
        </p:txBody>
      </p:sp>
      <p:sp>
        <p:nvSpPr>
          <p:cNvPr id="43" name="39 CuadroTexto"/>
          <p:cNvSpPr txBox="1"/>
          <p:nvPr/>
        </p:nvSpPr>
        <p:spPr>
          <a:xfrm>
            <a:off x="45678" y="6032180"/>
            <a:ext cx="8974019" cy="830997"/>
          </a:xfrm>
          <a:prstGeom prst="rect">
            <a:avLst/>
          </a:prstGeom>
          <a:noFill/>
        </p:spPr>
        <p:txBody>
          <a:bodyPr wrap="square" rtlCol="0">
            <a:spAutoFit/>
          </a:bodyPr>
          <a:lstStyle/>
          <a:p>
            <a:pPr algn="just"/>
            <a:r>
              <a:rPr lang="es-MX" sz="1600" dirty="0" smtClean="0">
                <a:solidFill>
                  <a:schemeClr val="bg1"/>
                </a:solidFill>
                <a:latin typeface="Arial" pitchFamily="34" charset="0"/>
                <a:cs typeface="Arial" pitchFamily="34" charset="0"/>
              </a:rPr>
              <a:t>Entre los detenidos con condena se mantiene estable el conjunto mayoritario que depende de la Justicia </a:t>
            </a:r>
            <a:r>
              <a:rPr lang="es-MX" sz="1600" dirty="0">
                <a:solidFill>
                  <a:schemeClr val="bg1"/>
                </a:solidFill>
                <a:latin typeface="Arial" pitchFamily="34" charset="0"/>
                <a:cs typeface="Arial" pitchFamily="34" charset="0"/>
              </a:rPr>
              <a:t>N</a:t>
            </a:r>
            <a:r>
              <a:rPr lang="es-MX" sz="1600" dirty="0" smtClean="0">
                <a:solidFill>
                  <a:schemeClr val="bg1"/>
                </a:solidFill>
                <a:latin typeface="Arial" pitchFamily="34" charset="0"/>
                <a:cs typeface="Arial" pitchFamily="34" charset="0"/>
              </a:rPr>
              <a:t>acional. Para el conjunto de personas encarceladas en forma preventiva se observa una distribución más homogénea entre las jurisdicciones nacionales y federales. </a:t>
            </a:r>
          </a:p>
        </p:txBody>
      </p:sp>
    </p:spTree>
    <p:extLst>
      <p:ext uri="{BB962C8B-B14F-4D97-AF65-F5344CB8AC3E}">
        <p14:creationId xmlns:p14="http://schemas.microsoft.com/office/powerpoint/2010/main" val="985520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2 Grupo"/>
          <p:cNvGrpSpPr/>
          <p:nvPr/>
        </p:nvGrpSpPr>
        <p:grpSpPr>
          <a:xfrm>
            <a:off x="2989867" y="1050657"/>
            <a:ext cx="5470565" cy="5330671"/>
            <a:chOff x="2989867" y="1050657"/>
            <a:chExt cx="5470565" cy="5330671"/>
          </a:xfrm>
        </p:grpSpPr>
        <p:pic>
          <p:nvPicPr>
            <p:cNvPr id="83" name="Picture 2" descr="http://www.aefip.org/Fotos/Seccionales/mapa_argent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598" y="1294978"/>
              <a:ext cx="2571750" cy="5086350"/>
            </a:xfrm>
            <a:prstGeom prst="rect">
              <a:avLst/>
            </a:prstGeom>
            <a:noFill/>
            <a:extLst>
              <a:ext uri="{909E8E84-426E-40DD-AFC4-6F175D3DCCD1}">
                <a14:hiddenFill xmlns:a14="http://schemas.microsoft.com/office/drawing/2010/main">
                  <a:solidFill>
                    <a:srgbClr val="FFFFFF"/>
                  </a:solidFill>
                </a14:hiddenFill>
              </a:ext>
            </a:extLst>
          </p:spPr>
        </p:pic>
        <p:sp>
          <p:nvSpPr>
            <p:cNvPr id="84" name="83 Rectángulo"/>
            <p:cNvSpPr/>
            <p:nvPr/>
          </p:nvSpPr>
          <p:spPr>
            <a:xfrm>
              <a:off x="6721962" y="2551317"/>
              <a:ext cx="1312116" cy="335741"/>
            </a:xfrm>
            <a:prstGeom prst="rect">
              <a:avLst/>
            </a:prstGeom>
            <a:solidFill>
              <a:srgbClr val="93A299">
                <a:lumMod val="40000"/>
                <a:lumOff val="6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a:t>
              </a:r>
              <a:r>
                <a:rPr kumimoji="0" lang="es-MX" sz="600" b="0" i="0" u="none" strike="noStrike" kern="0" cap="none" spc="0" normalizeH="0" baseline="0" noProof="0" dirty="0" err="1" smtClean="0">
                  <a:ln>
                    <a:noFill/>
                  </a:ln>
                  <a:solidFill>
                    <a:srgbClr val="292934">
                      <a:lumMod val="90000"/>
                      <a:lumOff val="10000"/>
                    </a:srgbClr>
                  </a:solidFill>
                  <a:effectLst/>
                  <a:uLnTx/>
                  <a:uFillTx/>
                  <a:latin typeface="Arial" pitchFamily="34" charset="0"/>
                  <a:cs typeface="Arial" pitchFamily="34" charset="0"/>
                </a:rPr>
                <a:t>Sta</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 Rosa: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Colonia Penal U.4</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Correccional mujeres U.13</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85" name="84 Rectángulo"/>
            <p:cNvSpPr/>
            <p:nvPr/>
          </p:nvSpPr>
          <p:spPr>
            <a:xfrm>
              <a:off x="3792032" y="4202334"/>
              <a:ext cx="921920" cy="218351"/>
            </a:xfrm>
            <a:prstGeom prst="rect">
              <a:avLst/>
            </a:prstGeom>
            <a:solidFill>
              <a:srgbClr val="53AB94"/>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-Gral. Roca: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Colonia penal U.5</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6" name="85 Rectángulo"/>
            <p:cNvSpPr/>
            <p:nvPr/>
          </p:nvSpPr>
          <p:spPr>
            <a:xfrm>
              <a:off x="5702416" y="4805255"/>
              <a:ext cx="694382" cy="218351"/>
            </a:xfrm>
            <a:prstGeom prst="rect">
              <a:avLst/>
            </a:prstGeom>
            <a:solidFill>
              <a:srgbClr val="0070C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-Rawson: </a:t>
              </a:r>
              <a:r>
                <a:rPr kumimoji="0" lang="es-MX" sz="700" b="0" i="0" u="none" strike="noStrike" kern="0" cap="none" spc="0" normalizeH="0" baseline="0" noProof="0" dirty="0">
                  <a:ln>
                    <a:noFill/>
                  </a:ln>
                  <a:solidFill>
                    <a:srgbClr val="FFFFFF"/>
                  </a:solidFill>
                  <a:effectLst/>
                  <a:uLnTx/>
                  <a:uFillTx/>
                  <a:latin typeface="Arial" pitchFamily="34" charset="0"/>
                  <a:cs typeface="Arial" pitchFamily="34" charset="0"/>
                </a:rPr>
                <a:t>U6</a:t>
              </a:r>
              <a:endParaRPr kumimoji="0" lang="es-AR" sz="7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7" name="86 Rectángulo"/>
            <p:cNvSpPr/>
            <p:nvPr/>
          </p:nvSpPr>
          <p:spPr>
            <a:xfrm>
              <a:off x="5993499" y="1050657"/>
              <a:ext cx="1060182" cy="221105"/>
            </a:xfrm>
            <a:prstGeom prst="rect">
              <a:avLst/>
            </a:prstGeom>
            <a:solidFill>
              <a:srgbClr val="BF77AA"/>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Resistencia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Prisión regional U.7</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8" name="87 Rectángulo"/>
            <p:cNvSpPr/>
            <p:nvPr/>
          </p:nvSpPr>
          <p:spPr>
            <a:xfrm>
              <a:off x="4532926" y="1420680"/>
              <a:ext cx="535596" cy="218351"/>
            </a:xfrm>
            <a:prstGeom prst="rect">
              <a:avLst/>
            </a:prstGeom>
            <a:solidFill>
              <a:srgbClr val="808DA0">
                <a:lumMod val="60000"/>
                <a:lumOff val="4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Jujuy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U.22</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89" name="88 Rectángulo"/>
            <p:cNvSpPr/>
            <p:nvPr/>
          </p:nvSpPr>
          <p:spPr>
            <a:xfrm>
              <a:off x="3991455" y="3781919"/>
              <a:ext cx="740255" cy="218351"/>
            </a:xfrm>
            <a:prstGeom prst="rect">
              <a:avLst/>
            </a:prstGeom>
            <a:solidFill>
              <a:srgbClr val="D2533C">
                <a:lumMod val="40000"/>
                <a:lumOff val="6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-Neuquén: U.9</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90" name="89 Rectángulo"/>
            <p:cNvSpPr/>
            <p:nvPr/>
          </p:nvSpPr>
          <p:spPr>
            <a:xfrm>
              <a:off x="6849550" y="1661888"/>
              <a:ext cx="535596" cy="218351"/>
            </a:xfrm>
            <a:prstGeom prst="rect">
              <a:avLst/>
            </a:prstGeom>
            <a:solidFill>
              <a:srgbClr val="FFFF0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Formosa: U.10</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91" name="90 Rectángulo"/>
            <p:cNvSpPr/>
            <p:nvPr/>
          </p:nvSpPr>
          <p:spPr>
            <a:xfrm>
              <a:off x="6360487" y="1316597"/>
              <a:ext cx="880862" cy="218351"/>
            </a:xfrm>
            <a:prstGeom prst="rect">
              <a:avLst/>
            </a:prstGeom>
            <a:solidFill>
              <a:srgbClr val="BF77AA"/>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R. S. Peña: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Colonia penal  U.11</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2" name="91 Rectángulo"/>
            <p:cNvSpPr/>
            <p:nvPr/>
          </p:nvSpPr>
          <p:spPr>
            <a:xfrm>
              <a:off x="5657814" y="4460205"/>
              <a:ext cx="985991" cy="266896"/>
            </a:xfrm>
            <a:prstGeom prst="rect">
              <a:avLst/>
            </a:prstGeom>
            <a:solidFill>
              <a:srgbClr val="53AB94"/>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-Viedma:</a:t>
              </a:r>
              <a:endPar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Colonia </a:t>
              </a:r>
              <a:r>
                <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rPr>
                <a:t>penal  </a:t>
              </a: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U.12</a:t>
              </a:r>
              <a:endPar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3" name="92 Rectángulo"/>
            <p:cNvSpPr/>
            <p:nvPr/>
          </p:nvSpPr>
          <p:spPr>
            <a:xfrm>
              <a:off x="3952912" y="4645551"/>
              <a:ext cx="754857" cy="218351"/>
            </a:xfrm>
            <a:prstGeom prst="rect">
              <a:avLst/>
            </a:prstGeom>
            <a:solidFill>
              <a:srgbClr val="0070C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a:t>
              </a:r>
              <a:r>
                <a:rPr kumimoji="0" lang="es-MX" sz="700" b="0" i="0" u="none" strike="noStrike" kern="0" cap="none" spc="0" normalizeH="0" baseline="0" noProof="0" dirty="0" err="1" smtClean="0">
                  <a:ln>
                    <a:noFill/>
                  </a:ln>
                  <a:solidFill>
                    <a:srgbClr val="FFFFFF"/>
                  </a:solidFill>
                  <a:effectLst/>
                  <a:uLnTx/>
                  <a:uFillTx/>
                  <a:latin typeface="Arial" pitchFamily="34" charset="0"/>
                  <a:cs typeface="Arial" pitchFamily="34" charset="0"/>
                </a:rPr>
                <a:t>Esquel</a:t>
              </a: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 U14</a:t>
              </a:r>
              <a:endParaRPr kumimoji="0" lang="es-AR" sz="7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4" name="93 Rectángulo"/>
            <p:cNvSpPr/>
            <p:nvPr/>
          </p:nvSpPr>
          <p:spPr>
            <a:xfrm>
              <a:off x="5683758" y="5371408"/>
              <a:ext cx="989404" cy="218351"/>
            </a:xfrm>
            <a:prstGeom prst="rect">
              <a:avLst/>
            </a:prstGeom>
            <a:solidFill>
              <a:srgbClr val="C86EB5"/>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700" b="0" i="0" u="none" strike="noStrike" kern="0" cap="none" spc="0" normalizeH="0" baseline="0" noProof="0" dirty="0" smtClean="0">
                  <a:ln>
                    <a:noFill/>
                  </a:ln>
                  <a:solidFill>
                    <a:srgbClr val="FFFFFF"/>
                  </a:solidFill>
                  <a:effectLst/>
                  <a:uLnTx/>
                  <a:uFillTx/>
                  <a:latin typeface="Arial" pitchFamily="34" charset="0"/>
                  <a:cs typeface="Arial" pitchFamily="34" charset="0"/>
                </a:rPr>
                <a:t>R. Gallegos: U15</a:t>
              </a:r>
              <a:endParaRPr kumimoji="0" lang="es-AR" sz="7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5" name="94 Rectángulo"/>
            <p:cNvSpPr/>
            <p:nvPr/>
          </p:nvSpPr>
          <p:spPr>
            <a:xfrm>
              <a:off x="3001287" y="1730965"/>
              <a:ext cx="1329053" cy="488575"/>
            </a:xfrm>
            <a:prstGeom prst="rect">
              <a:avLst/>
            </a:prstGeom>
            <a:solidFill>
              <a:srgbClr val="FF000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Salta: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CF NOA III (hombres y mujeres)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Instituto penitenciario U16</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Cárcel Federal U23</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6" name="95 Rectángulo"/>
            <p:cNvSpPr/>
            <p:nvPr/>
          </p:nvSpPr>
          <p:spPr>
            <a:xfrm>
              <a:off x="7192569" y="2021216"/>
              <a:ext cx="760389" cy="209314"/>
            </a:xfrm>
            <a:prstGeom prst="rect">
              <a:avLst/>
            </a:prstGeom>
            <a:solidFill>
              <a:srgbClr val="C0000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Misiones: Candelaria U.17</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7" name="96 Rectángulo"/>
            <p:cNvSpPr/>
            <p:nvPr/>
          </p:nvSpPr>
          <p:spPr>
            <a:xfrm>
              <a:off x="6911484" y="3281247"/>
              <a:ext cx="1548948" cy="503987"/>
            </a:xfrm>
            <a:prstGeom prst="rect">
              <a:avLst/>
            </a:prstGeom>
            <a:solidFill>
              <a:srgbClr val="FF9933"/>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-CABA: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CPFCABA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a:ln>
                    <a:noFill/>
                  </a:ln>
                  <a:solidFill>
                    <a:srgbClr val="FFFFFF"/>
                  </a:solidFill>
                  <a:effectLst/>
                  <a:uLnTx/>
                  <a:uFillTx/>
                  <a:latin typeface="Arial" pitchFamily="34" charset="0"/>
                  <a:cs typeface="Arial" pitchFamily="34" charset="0"/>
                </a:rPr>
                <a:t>Pre </a:t>
              </a: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egreso U18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Enfermedades infecciosas U.21</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Unidad de tránsito U.28</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98" name="97 Rectángulo"/>
            <p:cNvSpPr/>
            <p:nvPr/>
          </p:nvSpPr>
          <p:spPr>
            <a:xfrm>
              <a:off x="6421404" y="2980877"/>
              <a:ext cx="1264554" cy="218351"/>
            </a:xfrm>
            <a:prstGeom prst="rect">
              <a:avLst/>
            </a:prstGeom>
            <a:solidFill>
              <a:srgbClr val="93A299">
                <a:lumMod val="40000"/>
                <a:lumOff val="6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-Gral</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 Pico </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Correccional </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abierto U.25</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99" name="98 Rectángulo"/>
            <p:cNvSpPr/>
            <p:nvPr/>
          </p:nvSpPr>
          <p:spPr>
            <a:xfrm>
              <a:off x="6856442" y="3988377"/>
              <a:ext cx="920633" cy="474225"/>
            </a:xfrm>
            <a:prstGeom prst="rect">
              <a:avLst/>
            </a:prstGeom>
            <a:solidFill>
              <a:srgbClr val="FFB48F"/>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-Ezeiza: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CPF I y IV</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Colonia Penal  U.19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CF Mujeres U.31</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sp>
          <p:nvSpPr>
            <p:cNvPr id="100" name="99 Rectángulo"/>
            <p:cNvSpPr/>
            <p:nvPr/>
          </p:nvSpPr>
          <p:spPr>
            <a:xfrm>
              <a:off x="3650022" y="2442141"/>
              <a:ext cx="1150702" cy="218351"/>
            </a:xfrm>
            <a:prstGeom prst="rect">
              <a:avLst/>
            </a:prstGeom>
            <a:solidFill>
              <a:srgbClr val="00B0F0"/>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S Estero: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Instituto penal federal U.10</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sp>
          <p:nvSpPr>
            <p:cNvPr id="101" name="100 Rectángulo"/>
            <p:cNvSpPr/>
            <p:nvPr/>
          </p:nvSpPr>
          <p:spPr>
            <a:xfrm>
              <a:off x="5945846" y="4037182"/>
              <a:ext cx="682055" cy="351544"/>
            </a:xfrm>
            <a:prstGeom prst="rect">
              <a:avLst/>
            </a:prstGeom>
            <a:solidFill>
              <a:srgbClr val="FFB48F"/>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-Marcos </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Paz:</a:t>
              </a:r>
              <a:endPar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CPF </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II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CF </a:t>
              </a:r>
              <a:r>
                <a:rPr kumimoji="0" lang="es-MX" sz="600" b="0" i="0" u="none" strike="noStrike" kern="0" cap="none" spc="0" normalizeH="0" baseline="0" noProof="0" dirty="0" err="1" smtClean="0">
                  <a:ln>
                    <a:noFill/>
                  </a:ln>
                  <a:solidFill>
                    <a:srgbClr val="292934">
                      <a:lumMod val="90000"/>
                      <a:lumOff val="10000"/>
                    </a:srgbClr>
                  </a:solidFill>
                  <a:effectLst/>
                  <a:uLnTx/>
                  <a:uFillTx/>
                  <a:latin typeface="Arial" pitchFamily="34" charset="0"/>
                  <a:cs typeface="Arial" pitchFamily="34" charset="0"/>
                </a:rPr>
                <a:t>Jov</a:t>
              </a:r>
              <a:r>
                <a:rPr kumimoji="0" lang="es-MX" sz="600" b="0" i="0" u="none" strike="noStrike" kern="0" cap="none" spc="0" normalizeH="0" baseline="0" noProof="0" dirty="0" smtClean="0">
                  <a:ln>
                    <a:noFill/>
                  </a:ln>
                  <a:solidFill>
                    <a:srgbClr val="292934">
                      <a:lumMod val="90000"/>
                      <a:lumOff val="10000"/>
                    </a:srgbClr>
                  </a:solidFill>
                  <a:effectLst/>
                  <a:uLnTx/>
                  <a:uFillTx/>
                  <a:latin typeface="Arial" pitchFamily="34" charset="0"/>
                  <a:cs typeface="Arial" pitchFamily="34" charset="0"/>
                </a:rPr>
                <a:t>. </a:t>
              </a:r>
              <a:r>
                <a:rPr kumimoji="0" lang="es-MX"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rPr>
                <a:t>Ad</a:t>
              </a:r>
              <a:endParaRPr kumimoji="0" lang="es-AR" sz="600" b="0" i="0" u="none" strike="noStrike" kern="0" cap="none" spc="0" normalizeH="0" baseline="0" noProof="0" dirty="0">
                <a:ln>
                  <a:noFill/>
                </a:ln>
                <a:solidFill>
                  <a:srgbClr val="292934">
                    <a:lumMod val="90000"/>
                    <a:lumOff val="10000"/>
                  </a:srgbClr>
                </a:solidFill>
                <a:effectLst/>
                <a:uLnTx/>
                <a:uFillTx/>
                <a:latin typeface="Arial" pitchFamily="34" charset="0"/>
                <a:cs typeface="Arial" pitchFamily="34" charset="0"/>
              </a:endParaRPr>
            </a:p>
          </p:txBody>
        </p:sp>
        <p:cxnSp>
          <p:nvCxnSpPr>
            <p:cNvPr id="102" name="101 Conector recto"/>
            <p:cNvCxnSpPr>
              <a:endCxn id="84" idx="1"/>
            </p:cNvCxnSpPr>
            <p:nvPr/>
          </p:nvCxnSpPr>
          <p:spPr>
            <a:xfrm flipV="1">
              <a:off x="5585806" y="2719188"/>
              <a:ext cx="1136156" cy="725006"/>
            </a:xfrm>
            <a:prstGeom prst="line">
              <a:avLst/>
            </a:prstGeom>
            <a:noFill/>
            <a:ln w="9525" cap="flat" cmpd="sng" algn="ctr">
              <a:solidFill>
                <a:srgbClr val="93A299"/>
              </a:solidFill>
              <a:prstDash val="solid"/>
            </a:ln>
            <a:effectLst/>
          </p:spPr>
        </p:cxnSp>
        <p:cxnSp>
          <p:nvCxnSpPr>
            <p:cNvPr id="103" name="102 Conector recto"/>
            <p:cNvCxnSpPr/>
            <p:nvPr/>
          </p:nvCxnSpPr>
          <p:spPr>
            <a:xfrm>
              <a:off x="6449902" y="3432820"/>
              <a:ext cx="446520" cy="99253"/>
            </a:xfrm>
            <a:prstGeom prst="line">
              <a:avLst/>
            </a:prstGeom>
            <a:noFill/>
            <a:ln w="9525" cap="flat" cmpd="sng" algn="ctr">
              <a:solidFill>
                <a:srgbClr val="93A299"/>
              </a:solidFill>
              <a:prstDash val="solid"/>
            </a:ln>
            <a:effectLst/>
          </p:spPr>
        </p:cxnSp>
        <p:cxnSp>
          <p:nvCxnSpPr>
            <p:cNvPr id="104" name="103 Conector recto"/>
            <p:cNvCxnSpPr>
              <a:endCxn id="90" idx="1"/>
            </p:cNvCxnSpPr>
            <p:nvPr/>
          </p:nvCxnSpPr>
          <p:spPr>
            <a:xfrm flipV="1">
              <a:off x="6360487" y="1771064"/>
              <a:ext cx="489063" cy="204189"/>
            </a:xfrm>
            <a:prstGeom prst="line">
              <a:avLst/>
            </a:prstGeom>
            <a:noFill/>
            <a:ln w="9525" cap="flat" cmpd="sng" algn="ctr">
              <a:solidFill>
                <a:srgbClr val="93A299"/>
              </a:solidFill>
              <a:prstDash val="solid"/>
            </a:ln>
            <a:effectLst/>
          </p:spPr>
        </p:cxnSp>
        <p:cxnSp>
          <p:nvCxnSpPr>
            <p:cNvPr id="105" name="104 Conector recto"/>
            <p:cNvCxnSpPr>
              <a:endCxn id="99" idx="1"/>
            </p:cNvCxnSpPr>
            <p:nvPr/>
          </p:nvCxnSpPr>
          <p:spPr>
            <a:xfrm>
              <a:off x="6289286" y="3634607"/>
              <a:ext cx="567156" cy="590883"/>
            </a:xfrm>
            <a:prstGeom prst="line">
              <a:avLst/>
            </a:prstGeom>
            <a:noFill/>
            <a:ln w="9525" cap="flat" cmpd="sng" algn="ctr">
              <a:solidFill>
                <a:srgbClr val="93A299"/>
              </a:solidFill>
              <a:prstDash val="solid"/>
            </a:ln>
            <a:effectLst/>
          </p:spPr>
        </p:cxnSp>
        <p:cxnSp>
          <p:nvCxnSpPr>
            <p:cNvPr id="106" name="105 Conector recto"/>
            <p:cNvCxnSpPr/>
            <p:nvPr/>
          </p:nvCxnSpPr>
          <p:spPr>
            <a:xfrm>
              <a:off x="6258975" y="3703445"/>
              <a:ext cx="27332" cy="317123"/>
            </a:xfrm>
            <a:prstGeom prst="line">
              <a:avLst/>
            </a:prstGeom>
            <a:noFill/>
            <a:ln w="9525" cap="flat" cmpd="sng" algn="ctr">
              <a:solidFill>
                <a:srgbClr val="93A299"/>
              </a:solidFill>
              <a:prstDash val="solid"/>
            </a:ln>
            <a:effectLst/>
          </p:spPr>
        </p:cxnSp>
        <p:pic>
          <p:nvPicPr>
            <p:cNvPr id="107"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7855838" y="2746846"/>
              <a:ext cx="97121" cy="199335"/>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7648925" y="4296198"/>
              <a:ext cx="97121" cy="199335"/>
            </a:xfrm>
            <a:prstGeom prst="rect">
              <a:avLst/>
            </a:prstGeom>
            <a:noFill/>
            <a:extLst>
              <a:ext uri="{909E8E84-426E-40DD-AFC4-6F175D3DCCD1}">
                <a14:hiddenFill xmlns:a14="http://schemas.microsoft.com/office/drawing/2010/main">
                  <a:solidFill>
                    <a:srgbClr val="FFFFFF"/>
                  </a:solidFill>
                </a14:hiddenFill>
              </a:ext>
            </a:extLst>
          </p:spPr>
        </p:pic>
        <p:cxnSp>
          <p:nvCxnSpPr>
            <p:cNvPr id="109" name="108 Conector recto"/>
            <p:cNvCxnSpPr>
              <a:endCxn id="98" idx="1"/>
            </p:cNvCxnSpPr>
            <p:nvPr/>
          </p:nvCxnSpPr>
          <p:spPr>
            <a:xfrm flipV="1">
              <a:off x="5481638" y="3090053"/>
              <a:ext cx="939766" cy="535278"/>
            </a:xfrm>
            <a:prstGeom prst="line">
              <a:avLst/>
            </a:prstGeom>
            <a:noFill/>
            <a:ln w="9525" cap="flat" cmpd="sng" algn="ctr">
              <a:solidFill>
                <a:srgbClr val="93A299"/>
              </a:solidFill>
              <a:prstDash val="solid"/>
            </a:ln>
            <a:effectLst/>
          </p:spPr>
        </p:cxnSp>
        <p:cxnSp>
          <p:nvCxnSpPr>
            <p:cNvPr id="110" name="109 Conector recto"/>
            <p:cNvCxnSpPr>
              <a:endCxn id="85" idx="3"/>
            </p:cNvCxnSpPr>
            <p:nvPr/>
          </p:nvCxnSpPr>
          <p:spPr>
            <a:xfrm flipH="1">
              <a:off x="4713952" y="4081341"/>
              <a:ext cx="540729" cy="230169"/>
            </a:xfrm>
            <a:prstGeom prst="line">
              <a:avLst/>
            </a:prstGeom>
            <a:noFill/>
            <a:ln w="9525" cap="flat" cmpd="sng" algn="ctr">
              <a:solidFill>
                <a:srgbClr val="93A299"/>
              </a:solidFill>
              <a:prstDash val="solid"/>
            </a:ln>
            <a:effectLst/>
          </p:spPr>
        </p:cxnSp>
        <p:cxnSp>
          <p:nvCxnSpPr>
            <p:cNvPr id="111" name="110 Conector recto"/>
            <p:cNvCxnSpPr/>
            <p:nvPr/>
          </p:nvCxnSpPr>
          <p:spPr>
            <a:xfrm flipH="1" flipV="1">
              <a:off x="4731712" y="3891094"/>
              <a:ext cx="252604" cy="19477"/>
            </a:xfrm>
            <a:prstGeom prst="line">
              <a:avLst/>
            </a:prstGeom>
            <a:noFill/>
            <a:ln w="9525" cap="flat" cmpd="sng" algn="ctr">
              <a:solidFill>
                <a:srgbClr val="93A299"/>
              </a:solidFill>
              <a:prstDash val="solid"/>
            </a:ln>
            <a:effectLst/>
          </p:spPr>
        </p:cxnSp>
        <p:cxnSp>
          <p:nvCxnSpPr>
            <p:cNvPr id="112" name="111 Conector recto"/>
            <p:cNvCxnSpPr/>
            <p:nvPr/>
          </p:nvCxnSpPr>
          <p:spPr>
            <a:xfrm flipH="1">
              <a:off x="4713952" y="4727101"/>
              <a:ext cx="228782" cy="0"/>
            </a:xfrm>
            <a:prstGeom prst="line">
              <a:avLst/>
            </a:prstGeom>
            <a:noFill/>
            <a:ln w="9525" cap="flat" cmpd="sng" algn="ctr">
              <a:solidFill>
                <a:srgbClr val="93A299"/>
              </a:solidFill>
              <a:prstDash val="solid"/>
            </a:ln>
            <a:effectLst/>
          </p:spPr>
        </p:cxnSp>
        <p:cxnSp>
          <p:nvCxnSpPr>
            <p:cNvPr id="113" name="112 Conector recto"/>
            <p:cNvCxnSpPr>
              <a:stCxn id="94" idx="1"/>
            </p:cNvCxnSpPr>
            <p:nvPr/>
          </p:nvCxnSpPr>
          <p:spPr>
            <a:xfrm flipH="1" flipV="1">
              <a:off x="5312900" y="5449779"/>
              <a:ext cx="370858" cy="30805"/>
            </a:xfrm>
            <a:prstGeom prst="line">
              <a:avLst/>
            </a:prstGeom>
            <a:noFill/>
            <a:ln w="9525" cap="flat" cmpd="sng" algn="ctr">
              <a:solidFill>
                <a:srgbClr val="93A299"/>
              </a:solidFill>
              <a:prstDash val="solid"/>
            </a:ln>
            <a:effectLst/>
          </p:spPr>
        </p:cxnSp>
        <p:cxnSp>
          <p:nvCxnSpPr>
            <p:cNvPr id="114" name="113 Conector recto"/>
            <p:cNvCxnSpPr/>
            <p:nvPr/>
          </p:nvCxnSpPr>
          <p:spPr>
            <a:xfrm flipH="1" flipV="1">
              <a:off x="5384485" y="4805255"/>
              <a:ext cx="273882" cy="78154"/>
            </a:xfrm>
            <a:prstGeom prst="line">
              <a:avLst/>
            </a:prstGeom>
            <a:noFill/>
            <a:ln w="9525" cap="flat" cmpd="sng" algn="ctr">
              <a:solidFill>
                <a:srgbClr val="93A299"/>
              </a:solidFill>
              <a:prstDash val="solid"/>
            </a:ln>
            <a:effectLst/>
          </p:spPr>
        </p:cxnSp>
        <p:cxnSp>
          <p:nvCxnSpPr>
            <p:cNvPr id="115" name="114 Conector recto"/>
            <p:cNvCxnSpPr/>
            <p:nvPr/>
          </p:nvCxnSpPr>
          <p:spPr>
            <a:xfrm>
              <a:off x="5831473" y="4225490"/>
              <a:ext cx="0" cy="220445"/>
            </a:xfrm>
            <a:prstGeom prst="line">
              <a:avLst/>
            </a:prstGeom>
            <a:noFill/>
            <a:ln w="9525" cap="flat" cmpd="sng" algn="ctr">
              <a:solidFill>
                <a:srgbClr val="93A299"/>
              </a:solidFill>
              <a:prstDash val="solid"/>
            </a:ln>
            <a:effectLst/>
          </p:spPr>
        </p:cxnSp>
        <p:pic>
          <p:nvPicPr>
            <p:cNvPr id="116"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2989867" y="1880239"/>
              <a:ext cx="97121" cy="199335"/>
            </a:xfrm>
            <a:prstGeom prst="rect">
              <a:avLst/>
            </a:prstGeom>
            <a:noFill/>
            <a:extLst>
              <a:ext uri="{909E8E84-426E-40DD-AFC4-6F175D3DCCD1}">
                <a14:hiddenFill xmlns:a14="http://schemas.microsoft.com/office/drawing/2010/main">
                  <a:solidFill>
                    <a:srgbClr val="FFFFFF"/>
                  </a:solidFill>
                </a14:hiddenFill>
              </a:ext>
            </a:extLst>
          </p:spPr>
        </p:pic>
        <p:cxnSp>
          <p:nvCxnSpPr>
            <p:cNvPr id="117" name="116 Conector recto"/>
            <p:cNvCxnSpPr>
              <a:stCxn id="95" idx="3"/>
            </p:cNvCxnSpPr>
            <p:nvPr/>
          </p:nvCxnSpPr>
          <p:spPr>
            <a:xfrm flipV="1">
              <a:off x="4330340" y="1913850"/>
              <a:ext cx="1054145" cy="61403"/>
            </a:xfrm>
            <a:prstGeom prst="line">
              <a:avLst/>
            </a:prstGeom>
            <a:noFill/>
            <a:ln w="9525" cap="flat" cmpd="sng" algn="ctr">
              <a:solidFill>
                <a:srgbClr val="93A299"/>
              </a:solidFill>
              <a:prstDash val="solid"/>
            </a:ln>
            <a:effectLst/>
          </p:spPr>
        </p:cxnSp>
        <p:pic>
          <p:nvPicPr>
            <p:cNvPr id="118" name="Picture 8" descr="Hombre Mujer Icono Clip Ar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461" r="59357" b="124"/>
            <a:stretch/>
          </p:blipFill>
          <p:spPr bwMode="auto">
            <a:xfrm>
              <a:off x="4543704" y="1478658"/>
              <a:ext cx="97121" cy="199335"/>
            </a:xfrm>
            <a:prstGeom prst="rect">
              <a:avLst/>
            </a:prstGeom>
            <a:noFill/>
            <a:extLst>
              <a:ext uri="{909E8E84-426E-40DD-AFC4-6F175D3DCCD1}">
                <a14:hiddenFill xmlns:a14="http://schemas.microsoft.com/office/drawing/2010/main">
                  <a:solidFill>
                    <a:srgbClr val="FFFFFF"/>
                  </a:solidFill>
                </a14:hiddenFill>
              </a:ext>
            </a:extLst>
          </p:spPr>
        </p:pic>
        <p:cxnSp>
          <p:nvCxnSpPr>
            <p:cNvPr id="119" name="118 Conector recto"/>
            <p:cNvCxnSpPr>
              <a:stCxn id="100" idx="3"/>
            </p:cNvCxnSpPr>
            <p:nvPr/>
          </p:nvCxnSpPr>
          <p:spPr>
            <a:xfrm flipV="1">
              <a:off x="4800724" y="2335293"/>
              <a:ext cx="907915" cy="216024"/>
            </a:xfrm>
            <a:prstGeom prst="line">
              <a:avLst/>
            </a:prstGeom>
            <a:noFill/>
            <a:ln w="9525" cap="flat" cmpd="sng" algn="ctr">
              <a:solidFill>
                <a:srgbClr val="93A299"/>
              </a:solidFill>
              <a:prstDash val="solid"/>
            </a:ln>
            <a:effectLst/>
          </p:spPr>
        </p:cxnSp>
        <p:cxnSp>
          <p:nvCxnSpPr>
            <p:cNvPr id="120" name="119 Conector recto"/>
            <p:cNvCxnSpPr>
              <a:endCxn id="96" idx="1"/>
            </p:cNvCxnSpPr>
            <p:nvPr/>
          </p:nvCxnSpPr>
          <p:spPr>
            <a:xfrm flipV="1">
              <a:off x="6911484" y="2125873"/>
              <a:ext cx="281085" cy="11854"/>
            </a:xfrm>
            <a:prstGeom prst="line">
              <a:avLst/>
            </a:prstGeom>
            <a:noFill/>
            <a:ln w="9525" cap="flat" cmpd="sng" algn="ctr">
              <a:solidFill>
                <a:srgbClr val="93A299"/>
              </a:solidFill>
              <a:prstDash val="solid"/>
            </a:ln>
            <a:effectLst/>
          </p:spPr>
        </p:cxnSp>
        <p:cxnSp>
          <p:nvCxnSpPr>
            <p:cNvPr id="121" name="120 Conector recto"/>
            <p:cNvCxnSpPr/>
            <p:nvPr/>
          </p:nvCxnSpPr>
          <p:spPr>
            <a:xfrm flipV="1">
              <a:off x="6049607" y="1529855"/>
              <a:ext cx="473983" cy="445398"/>
            </a:xfrm>
            <a:prstGeom prst="line">
              <a:avLst/>
            </a:prstGeom>
            <a:noFill/>
            <a:ln w="9525" cap="flat" cmpd="sng" algn="ctr">
              <a:solidFill>
                <a:srgbClr val="93A299"/>
              </a:solidFill>
              <a:prstDash val="solid"/>
            </a:ln>
            <a:effectLst/>
          </p:spPr>
        </p:cxnSp>
        <p:cxnSp>
          <p:nvCxnSpPr>
            <p:cNvPr id="122" name="121 Conector recto"/>
            <p:cNvCxnSpPr/>
            <p:nvPr/>
          </p:nvCxnSpPr>
          <p:spPr>
            <a:xfrm flipV="1">
              <a:off x="5909352" y="1294978"/>
              <a:ext cx="451135" cy="618872"/>
            </a:xfrm>
            <a:prstGeom prst="line">
              <a:avLst/>
            </a:prstGeom>
            <a:noFill/>
            <a:ln w="9525" cap="flat" cmpd="sng" algn="ctr">
              <a:solidFill>
                <a:srgbClr val="93A299"/>
              </a:solidFill>
              <a:prstDash val="solid"/>
            </a:ln>
            <a:effectLst/>
          </p:spPr>
        </p:cxnSp>
        <p:cxnSp>
          <p:nvCxnSpPr>
            <p:cNvPr id="123" name="122 Conector recto"/>
            <p:cNvCxnSpPr>
              <a:stCxn id="88" idx="3"/>
            </p:cNvCxnSpPr>
            <p:nvPr/>
          </p:nvCxnSpPr>
          <p:spPr>
            <a:xfrm>
              <a:off x="5068522" y="1529856"/>
              <a:ext cx="315963" cy="132032"/>
            </a:xfrm>
            <a:prstGeom prst="line">
              <a:avLst/>
            </a:prstGeom>
            <a:noFill/>
            <a:ln w="9525" cap="flat" cmpd="sng" algn="ctr">
              <a:solidFill>
                <a:srgbClr val="93A299"/>
              </a:solidFill>
              <a:prstDash val="solid"/>
            </a:ln>
            <a:effectLst/>
          </p:spPr>
        </p:cxnSp>
        <p:sp>
          <p:nvSpPr>
            <p:cNvPr id="50" name="49 Rectángulo"/>
            <p:cNvSpPr/>
            <p:nvPr/>
          </p:nvSpPr>
          <p:spPr>
            <a:xfrm>
              <a:off x="4756484" y="1124744"/>
              <a:ext cx="535596" cy="218351"/>
            </a:xfrm>
            <a:prstGeom prst="rect">
              <a:avLst/>
            </a:prstGeom>
            <a:solidFill>
              <a:srgbClr val="808DA0">
                <a:lumMod val="60000"/>
                <a:lumOff val="40000"/>
              </a:srgbClr>
            </a:solidFill>
            <a:ln w="26425" cap="flat" cmpd="sng" algn="ctr">
              <a:noFill/>
              <a:prstDash val="solid"/>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Jujuy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s-MX" sz="600" b="0" i="0" u="none" strike="noStrike" kern="0" cap="none" spc="0" normalizeH="0" baseline="0" noProof="0" dirty="0" smtClean="0">
                  <a:ln>
                    <a:noFill/>
                  </a:ln>
                  <a:solidFill>
                    <a:srgbClr val="FFFFFF"/>
                  </a:solidFill>
                  <a:effectLst/>
                  <a:uLnTx/>
                  <a:uFillTx/>
                  <a:latin typeface="Arial" pitchFamily="34" charset="0"/>
                  <a:cs typeface="Arial" pitchFamily="34" charset="0"/>
                </a:rPr>
                <a:t>U.8</a:t>
              </a:r>
              <a:endParaRPr kumimoji="0" lang="es-AR" sz="600" b="0" i="0" u="none" strike="noStrike" kern="0" cap="none" spc="0" normalizeH="0" baseline="0" noProof="0" dirty="0">
                <a:ln>
                  <a:noFill/>
                </a:ln>
                <a:solidFill>
                  <a:srgbClr val="FFFFFF"/>
                </a:solidFill>
                <a:effectLst/>
                <a:uLnTx/>
                <a:uFillTx/>
                <a:latin typeface="Arial" pitchFamily="34" charset="0"/>
                <a:cs typeface="Arial" pitchFamily="34" charset="0"/>
              </a:endParaRPr>
            </a:p>
          </p:txBody>
        </p:sp>
        <p:cxnSp>
          <p:nvCxnSpPr>
            <p:cNvPr id="53" name="52 Conector recto"/>
            <p:cNvCxnSpPr/>
            <p:nvPr/>
          </p:nvCxnSpPr>
          <p:spPr>
            <a:xfrm>
              <a:off x="5096699" y="1354664"/>
              <a:ext cx="287786" cy="223661"/>
            </a:xfrm>
            <a:prstGeom prst="line">
              <a:avLst/>
            </a:prstGeom>
            <a:noFill/>
            <a:ln w="9525" cap="flat" cmpd="sng" algn="ctr">
              <a:solidFill>
                <a:srgbClr val="93A299"/>
              </a:solidFill>
              <a:prstDash val="solid"/>
            </a:ln>
            <a:effectLst/>
          </p:spPr>
        </p:cxnSp>
      </p:gr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Referencia geográfica</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24" name="123 Rectángulo"/>
          <p:cNvSpPr/>
          <p:nvPr/>
        </p:nvSpPr>
        <p:spPr>
          <a:xfrm>
            <a:off x="167392" y="2609617"/>
            <a:ext cx="2676416" cy="1323439"/>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AR" sz="1600" dirty="0">
                <a:solidFill>
                  <a:srgbClr val="1F497D">
                    <a:lumMod val="75000"/>
                  </a:srgbClr>
                </a:solidFill>
                <a:latin typeface="Arial" pitchFamily="34" charset="0"/>
                <a:ea typeface="+mj-ea"/>
                <a:cs typeface="Arial" pitchFamily="34" charset="0"/>
              </a:rPr>
              <a:t>El </a:t>
            </a:r>
            <a:r>
              <a:rPr lang="es-AR" sz="1600" dirty="0" smtClean="0">
                <a:solidFill>
                  <a:srgbClr val="1F497D">
                    <a:lumMod val="75000"/>
                  </a:srgbClr>
                </a:solidFill>
                <a:latin typeface="Arial" pitchFamily="34" charset="0"/>
                <a:ea typeface="+mj-ea"/>
                <a:cs typeface="Arial" pitchFamily="34" charset="0"/>
              </a:rPr>
              <a:t>Servicio </a:t>
            </a:r>
            <a:r>
              <a:rPr lang="es-AR" sz="1600" dirty="0">
                <a:solidFill>
                  <a:srgbClr val="1F497D">
                    <a:lumMod val="75000"/>
                  </a:srgbClr>
                </a:solidFill>
                <a:latin typeface="Arial" pitchFamily="34" charset="0"/>
                <a:ea typeface="+mj-ea"/>
                <a:cs typeface="Arial" pitchFamily="34" charset="0"/>
              </a:rPr>
              <a:t>Penitenciario Federal (SPF) se compone de 28 cárceles y 10 alcaidías distribuidas en todo el territorio nacional</a:t>
            </a:r>
            <a:r>
              <a:rPr lang="es-AR" sz="1600" dirty="0" smtClean="0">
                <a:solidFill>
                  <a:srgbClr val="1F497D">
                    <a:lumMod val="75000"/>
                  </a:srgbClr>
                </a:solidFill>
                <a:latin typeface="Arial" pitchFamily="34" charset="0"/>
                <a:ea typeface="+mj-ea"/>
                <a:cs typeface="Arial" pitchFamily="34" charset="0"/>
              </a:rPr>
              <a:t>.</a:t>
            </a:r>
            <a:endParaRPr lang="es-AR" sz="1600" dirty="0">
              <a:solidFill>
                <a:srgbClr val="1F497D">
                  <a:lumMod val="75000"/>
                </a:srgbClr>
              </a:solidFill>
              <a:latin typeface="Arial" pitchFamily="34" charset="0"/>
              <a:ea typeface="+mj-ea"/>
              <a:cs typeface="Arial" pitchFamily="34" charset="0"/>
            </a:endParaRPr>
          </a:p>
        </p:txBody>
      </p:sp>
      <p:sp>
        <p:nvSpPr>
          <p:cNvPr id="125" name="124 Rectángulo"/>
          <p:cNvSpPr/>
          <p:nvPr/>
        </p:nvSpPr>
        <p:spPr>
          <a:xfrm>
            <a:off x="179512" y="4994012"/>
            <a:ext cx="3470510"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MX" sz="1400" dirty="0">
                <a:solidFill>
                  <a:srgbClr val="1F497D">
                    <a:lumMod val="75000"/>
                  </a:srgbClr>
                </a:solidFill>
                <a:latin typeface="Arial" pitchFamily="34" charset="0"/>
                <a:ea typeface="+mj-ea"/>
                <a:cs typeface="Arial" pitchFamily="34" charset="0"/>
              </a:rPr>
              <a:t>Se referencian geográficamente las unidades incluidas en los partes del SPF.</a:t>
            </a:r>
            <a:endParaRPr lang="es-AR" sz="1400" dirty="0">
              <a:solidFill>
                <a:srgbClr val="1F497D">
                  <a:lumMod val="75000"/>
                </a:srgbClr>
              </a:solidFill>
              <a:latin typeface="Arial" pitchFamily="34" charset="0"/>
              <a:ea typeface="+mj-ea"/>
              <a:cs typeface="Arial" pitchFamily="34" charset="0"/>
            </a:endParaRPr>
          </a:p>
        </p:txBody>
      </p:sp>
      <p:sp>
        <p:nvSpPr>
          <p:cNvPr id="126" name="125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128" name="127 Rectángulo"/>
          <p:cNvSpPr/>
          <p:nvPr/>
        </p:nvSpPr>
        <p:spPr>
          <a:xfrm>
            <a:off x="612775" y="6274985"/>
            <a:ext cx="7631633" cy="400110"/>
          </a:xfrm>
          <a:prstGeom prst="rect">
            <a:avLst/>
          </a:prstGeom>
        </p:spPr>
        <p:txBody>
          <a:bodyPr wrap="square">
            <a:spAutoFit/>
          </a:bodyPr>
          <a:lstStyle/>
          <a:p>
            <a:r>
              <a:rPr lang="es-MX" sz="2000" dirty="0" smtClean="0">
                <a:solidFill>
                  <a:schemeClr val="bg1"/>
                </a:solidFill>
                <a:latin typeface="Arial" pitchFamily="34" charset="0"/>
                <a:cs typeface="Arial" pitchFamily="34" charset="0"/>
              </a:rPr>
              <a:t>A continuación se detalla la población alojada en cada unidad…</a:t>
            </a:r>
            <a:endParaRPr lang="es-AR" sz="2000" dirty="0">
              <a:solidFill>
                <a:schemeClr val="bg1"/>
              </a:solidFill>
              <a:latin typeface="Arial" pitchFamily="34" charset="0"/>
              <a:cs typeface="Arial" pitchFamily="34" charset="0"/>
            </a:endParaRPr>
          </a:p>
        </p:txBody>
      </p:sp>
      <p:sp>
        <p:nvSpPr>
          <p:cNvPr id="2" name="1 Rectángulo"/>
          <p:cNvSpPr/>
          <p:nvPr/>
        </p:nvSpPr>
        <p:spPr>
          <a:xfrm>
            <a:off x="167392" y="5733256"/>
            <a:ext cx="2822475" cy="300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885091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Población alojada por Unidad</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20" name="11 Marcador de contenido"/>
          <p:cNvGraphicFramePr>
            <a:graphicFrameLocks/>
          </p:cNvGraphicFramePr>
          <p:nvPr>
            <p:extLst>
              <p:ext uri="{D42A27DB-BD31-4B8C-83A1-F6EECF244321}">
                <p14:modId xmlns:p14="http://schemas.microsoft.com/office/powerpoint/2010/main" val="1235091360"/>
              </p:ext>
            </p:extLst>
          </p:nvPr>
        </p:nvGraphicFramePr>
        <p:xfrm>
          <a:off x="334704" y="3521754"/>
          <a:ext cx="8229600" cy="1963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11 Marcador de contenido"/>
          <p:cNvGraphicFramePr>
            <a:graphicFrameLocks/>
          </p:cNvGraphicFramePr>
          <p:nvPr>
            <p:extLst>
              <p:ext uri="{D42A27DB-BD31-4B8C-83A1-F6EECF244321}">
                <p14:modId xmlns:p14="http://schemas.microsoft.com/office/powerpoint/2010/main" val="3418898330"/>
              </p:ext>
            </p:extLst>
          </p:nvPr>
        </p:nvGraphicFramePr>
        <p:xfrm>
          <a:off x="262696" y="1534789"/>
          <a:ext cx="8424936" cy="1804011"/>
        </p:xfrm>
        <a:graphic>
          <a:graphicData uri="http://schemas.openxmlformats.org/drawingml/2006/chart">
            <c:chart xmlns:c="http://schemas.openxmlformats.org/drawingml/2006/chart" xmlns:r="http://schemas.openxmlformats.org/officeDocument/2006/relationships" r:id="rId4"/>
          </a:graphicData>
        </a:graphic>
      </p:graphicFrame>
      <p:sp>
        <p:nvSpPr>
          <p:cNvPr id="22" name="21 Llamada con línea 1"/>
          <p:cNvSpPr/>
          <p:nvPr/>
        </p:nvSpPr>
        <p:spPr>
          <a:xfrm>
            <a:off x="398844" y="1237486"/>
            <a:ext cx="711067" cy="327309"/>
          </a:xfrm>
          <a:prstGeom prst="borderCallout1">
            <a:avLst>
              <a:gd name="adj1" fmla="val 111344"/>
              <a:gd name="adj2" fmla="val 51540"/>
              <a:gd name="adj3" fmla="val 160120"/>
              <a:gd name="adj4" fmla="val 5078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000" dirty="0" smtClean="0">
                <a:latin typeface="Arial" pitchFamily="34" charset="0"/>
                <a:cs typeface="Arial" pitchFamily="34" charset="0"/>
              </a:rPr>
              <a:t>19% del total</a:t>
            </a:r>
            <a:endParaRPr lang="es-AR" sz="1000" dirty="0">
              <a:latin typeface="Arial" pitchFamily="34" charset="0"/>
              <a:cs typeface="Arial" pitchFamily="34" charset="0"/>
            </a:endParaRPr>
          </a:p>
        </p:txBody>
      </p:sp>
      <p:sp>
        <p:nvSpPr>
          <p:cNvPr id="23" name="22 Llamada con línea 1"/>
          <p:cNvSpPr/>
          <p:nvPr/>
        </p:nvSpPr>
        <p:spPr>
          <a:xfrm>
            <a:off x="1198800" y="1453129"/>
            <a:ext cx="648072" cy="319687"/>
          </a:xfrm>
          <a:prstGeom prst="borderCallout1">
            <a:avLst>
              <a:gd name="adj1" fmla="val 103405"/>
              <a:gd name="adj2" fmla="val 49558"/>
              <a:gd name="adj3" fmla="val 161497"/>
              <a:gd name="adj4" fmla="val 3287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latin typeface="Arial" pitchFamily="34" charset="0"/>
                <a:cs typeface="Arial" pitchFamily="34" charset="0"/>
              </a:rPr>
              <a:t>15% del total</a:t>
            </a:r>
            <a:endParaRPr lang="es-AR" sz="900" dirty="0">
              <a:latin typeface="Arial" pitchFamily="34" charset="0"/>
              <a:cs typeface="Arial" pitchFamily="34" charset="0"/>
            </a:endParaRPr>
          </a:p>
        </p:txBody>
      </p:sp>
      <p:sp>
        <p:nvSpPr>
          <p:cNvPr id="24" name="23 Llamada con línea 1"/>
          <p:cNvSpPr/>
          <p:nvPr/>
        </p:nvSpPr>
        <p:spPr>
          <a:xfrm>
            <a:off x="2422936" y="1417125"/>
            <a:ext cx="648072" cy="319687"/>
          </a:xfrm>
          <a:prstGeom prst="borderCallout1">
            <a:avLst>
              <a:gd name="adj1" fmla="val 103405"/>
              <a:gd name="adj2" fmla="val 49558"/>
              <a:gd name="adj3" fmla="val 161497"/>
              <a:gd name="adj4" fmla="val 32872"/>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latin typeface="Arial" pitchFamily="34" charset="0"/>
                <a:cs typeface="Arial" pitchFamily="34" charset="0"/>
              </a:rPr>
              <a:t>17% del total</a:t>
            </a:r>
            <a:endParaRPr lang="es-AR" sz="900" dirty="0">
              <a:latin typeface="Arial" pitchFamily="34" charset="0"/>
              <a:cs typeface="Arial" pitchFamily="34" charset="0"/>
            </a:endParaRPr>
          </a:p>
        </p:txBody>
      </p:sp>
      <p:sp>
        <p:nvSpPr>
          <p:cNvPr id="32" name="31 Llamada con línea 1"/>
          <p:cNvSpPr/>
          <p:nvPr/>
        </p:nvSpPr>
        <p:spPr>
          <a:xfrm>
            <a:off x="6311368" y="3895517"/>
            <a:ext cx="576064" cy="319687"/>
          </a:xfrm>
          <a:prstGeom prst="borderCallout1">
            <a:avLst>
              <a:gd name="adj1" fmla="val 103405"/>
              <a:gd name="adj2" fmla="val 49558"/>
              <a:gd name="adj3" fmla="val 161497"/>
              <a:gd name="adj4" fmla="val -8281"/>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900" dirty="0" smtClean="0">
                <a:latin typeface="Arial" pitchFamily="34" charset="0"/>
                <a:cs typeface="Arial" pitchFamily="34" charset="0"/>
              </a:rPr>
              <a:t>5% del total</a:t>
            </a:r>
            <a:endParaRPr lang="es-AR" sz="900" dirty="0">
              <a:latin typeface="Arial" pitchFamily="34" charset="0"/>
              <a:cs typeface="Arial" pitchFamily="34" charset="0"/>
            </a:endParaRPr>
          </a:p>
        </p:txBody>
      </p:sp>
      <p:sp>
        <p:nvSpPr>
          <p:cNvPr id="42" name="41 Rectángulo"/>
          <p:cNvSpPr/>
          <p:nvPr/>
        </p:nvSpPr>
        <p:spPr>
          <a:xfrm>
            <a:off x="1579467" y="3321157"/>
            <a:ext cx="532101"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Salta</a:t>
            </a:r>
            <a:endParaRPr lang="es-AR" sz="700" dirty="0">
              <a:latin typeface="Arial" pitchFamily="34" charset="0"/>
              <a:cs typeface="Arial" pitchFamily="34" charset="0"/>
            </a:endParaRPr>
          </a:p>
        </p:txBody>
      </p:sp>
      <p:sp>
        <p:nvSpPr>
          <p:cNvPr id="43" name="42 Rectángulo"/>
          <p:cNvSpPr/>
          <p:nvPr/>
        </p:nvSpPr>
        <p:spPr>
          <a:xfrm>
            <a:off x="2163730" y="3292582"/>
            <a:ext cx="585311"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CABA</a:t>
            </a:r>
            <a:endParaRPr lang="es-AR" sz="700" dirty="0">
              <a:latin typeface="Arial" pitchFamily="34" charset="0"/>
              <a:cs typeface="Arial" pitchFamily="34" charset="0"/>
            </a:endParaRPr>
          </a:p>
        </p:txBody>
      </p:sp>
      <p:sp>
        <p:nvSpPr>
          <p:cNvPr id="44" name="43 Rectángulo"/>
          <p:cNvSpPr/>
          <p:nvPr/>
        </p:nvSpPr>
        <p:spPr>
          <a:xfrm>
            <a:off x="3362454"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Sta. Rosa</a:t>
            </a:r>
            <a:endParaRPr lang="es-AR" sz="700" dirty="0">
              <a:latin typeface="Arial" pitchFamily="34" charset="0"/>
              <a:cs typeface="Arial" pitchFamily="34" charset="0"/>
            </a:endParaRPr>
          </a:p>
        </p:txBody>
      </p:sp>
      <p:sp>
        <p:nvSpPr>
          <p:cNvPr id="45" name="44 Rectángulo"/>
          <p:cNvSpPr/>
          <p:nvPr/>
        </p:nvSpPr>
        <p:spPr>
          <a:xfrm>
            <a:off x="3925223"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Gral. Roca</a:t>
            </a:r>
            <a:endParaRPr lang="es-AR" sz="700" dirty="0">
              <a:latin typeface="Arial" pitchFamily="34" charset="0"/>
              <a:cs typeface="Arial" pitchFamily="34" charset="0"/>
            </a:endParaRPr>
          </a:p>
        </p:txBody>
      </p:sp>
      <p:sp>
        <p:nvSpPr>
          <p:cNvPr id="46" name="45 Rectángulo"/>
          <p:cNvSpPr/>
          <p:nvPr/>
        </p:nvSpPr>
        <p:spPr>
          <a:xfrm>
            <a:off x="4551263"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Rawson</a:t>
            </a:r>
            <a:endParaRPr lang="es-AR" sz="700" dirty="0">
              <a:latin typeface="Arial" pitchFamily="34" charset="0"/>
              <a:cs typeface="Arial" pitchFamily="34" charset="0"/>
            </a:endParaRPr>
          </a:p>
        </p:txBody>
      </p:sp>
      <p:sp>
        <p:nvSpPr>
          <p:cNvPr id="47" name="46 Rectángulo"/>
          <p:cNvSpPr/>
          <p:nvPr/>
        </p:nvSpPr>
        <p:spPr>
          <a:xfrm>
            <a:off x="5120479"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 dirty="0" smtClean="0">
                <a:latin typeface="Arial" pitchFamily="34" charset="0"/>
                <a:cs typeface="Arial" pitchFamily="34" charset="0"/>
              </a:rPr>
              <a:t>Resistencia</a:t>
            </a:r>
            <a:endParaRPr lang="es-AR" sz="600" dirty="0">
              <a:latin typeface="Arial" pitchFamily="34" charset="0"/>
              <a:cs typeface="Arial" pitchFamily="34" charset="0"/>
            </a:endParaRPr>
          </a:p>
        </p:txBody>
      </p:sp>
      <p:sp>
        <p:nvSpPr>
          <p:cNvPr id="48" name="47 Rectángulo"/>
          <p:cNvSpPr/>
          <p:nvPr/>
        </p:nvSpPr>
        <p:spPr>
          <a:xfrm>
            <a:off x="5735845"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Jujuy</a:t>
            </a:r>
            <a:endParaRPr lang="es-AR" sz="700" dirty="0">
              <a:latin typeface="Arial" pitchFamily="34" charset="0"/>
              <a:cs typeface="Arial" pitchFamily="34" charset="0"/>
            </a:endParaRPr>
          </a:p>
        </p:txBody>
      </p:sp>
      <p:sp>
        <p:nvSpPr>
          <p:cNvPr id="49" name="48 Rectángulo"/>
          <p:cNvSpPr/>
          <p:nvPr/>
        </p:nvSpPr>
        <p:spPr>
          <a:xfrm>
            <a:off x="6341856"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Neuquén</a:t>
            </a:r>
            <a:endParaRPr lang="es-AR" sz="700" dirty="0">
              <a:latin typeface="Arial" pitchFamily="34" charset="0"/>
              <a:cs typeface="Arial" pitchFamily="34" charset="0"/>
            </a:endParaRPr>
          </a:p>
        </p:txBody>
      </p:sp>
      <p:sp>
        <p:nvSpPr>
          <p:cNvPr id="50" name="49 Rectángulo"/>
          <p:cNvSpPr/>
          <p:nvPr/>
        </p:nvSpPr>
        <p:spPr>
          <a:xfrm>
            <a:off x="6952166"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Formosa</a:t>
            </a:r>
            <a:endParaRPr lang="es-AR" sz="700" dirty="0">
              <a:latin typeface="Arial" pitchFamily="34" charset="0"/>
              <a:cs typeface="Arial" pitchFamily="34" charset="0"/>
            </a:endParaRPr>
          </a:p>
        </p:txBody>
      </p:sp>
      <p:sp>
        <p:nvSpPr>
          <p:cNvPr id="53" name="52 Rectángulo"/>
          <p:cNvSpPr/>
          <p:nvPr/>
        </p:nvSpPr>
        <p:spPr>
          <a:xfrm>
            <a:off x="7517709"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R. S. Peña</a:t>
            </a:r>
            <a:endParaRPr lang="es-AR" sz="700" dirty="0">
              <a:latin typeface="Arial" pitchFamily="34" charset="0"/>
              <a:cs typeface="Arial" pitchFamily="34" charset="0"/>
            </a:endParaRPr>
          </a:p>
        </p:txBody>
      </p:sp>
      <p:sp>
        <p:nvSpPr>
          <p:cNvPr id="54" name="53 Rectángulo"/>
          <p:cNvSpPr/>
          <p:nvPr/>
        </p:nvSpPr>
        <p:spPr>
          <a:xfrm>
            <a:off x="8130827"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Viedma</a:t>
            </a:r>
            <a:endParaRPr lang="es-AR" sz="700" dirty="0">
              <a:latin typeface="Arial" pitchFamily="34" charset="0"/>
              <a:cs typeface="Arial" pitchFamily="34" charset="0"/>
            </a:endParaRPr>
          </a:p>
        </p:txBody>
      </p:sp>
      <p:sp>
        <p:nvSpPr>
          <p:cNvPr id="55" name="54 Rectángulo"/>
          <p:cNvSpPr/>
          <p:nvPr/>
        </p:nvSpPr>
        <p:spPr>
          <a:xfrm>
            <a:off x="459334" y="530042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Sta. Rosa</a:t>
            </a:r>
            <a:endParaRPr lang="es-AR" sz="700" dirty="0">
              <a:latin typeface="Arial" pitchFamily="34" charset="0"/>
              <a:cs typeface="Arial" pitchFamily="34" charset="0"/>
            </a:endParaRPr>
          </a:p>
        </p:txBody>
      </p:sp>
      <p:sp>
        <p:nvSpPr>
          <p:cNvPr id="56" name="55 Rectángulo"/>
          <p:cNvSpPr/>
          <p:nvPr/>
        </p:nvSpPr>
        <p:spPr>
          <a:xfrm>
            <a:off x="1025900"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err="1" smtClean="0">
                <a:latin typeface="Arial" pitchFamily="34" charset="0"/>
                <a:cs typeface="Arial" pitchFamily="34" charset="0"/>
              </a:rPr>
              <a:t>Esquel</a:t>
            </a:r>
            <a:endParaRPr lang="es-AR" sz="700" dirty="0">
              <a:latin typeface="Arial" pitchFamily="34" charset="0"/>
              <a:cs typeface="Arial" pitchFamily="34" charset="0"/>
            </a:endParaRPr>
          </a:p>
        </p:txBody>
      </p:sp>
      <p:sp>
        <p:nvSpPr>
          <p:cNvPr id="57" name="56 Rectángulo"/>
          <p:cNvSpPr/>
          <p:nvPr/>
        </p:nvSpPr>
        <p:spPr>
          <a:xfrm>
            <a:off x="1555795" y="530042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R. Gallegos</a:t>
            </a:r>
            <a:endParaRPr lang="es-AR" sz="700" dirty="0">
              <a:latin typeface="Arial" pitchFamily="34" charset="0"/>
              <a:cs typeface="Arial" pitchFamily="34" charset="0"/>
            </a:endParaRPr>
          </a:p>
        </p:txBody>
      </p:sp>
      <p:sp>
        <p:nvSpPr>
          <p:cNvPr id="58" name="57 Rectángulo"/>
          <p:cNvSpPr/>
          <p:nvPr/>
        </p:nvSpPr>
        <p:spPr>
          <a:xfrm>
            <a:off x="2116962"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Salta</a:t>
            </a:r>
            <a:endParaRPr lang="es-AR" sz="700" dirty="0">
              <a:latin typeface="Arial" pitchFamily="34" charset="0"/>
              <a:cs typeface="Arial" pitchFamily="34" charset="0"/>
            </a:endParaRPr>
          </a:p>
        </p:txBody>
      </p:sp>
      <p:sp>
        <p:nvSpPr>
          <p:cNvPr id="59" name="58 Rectángulo"/>
          <p:cNvSpPr/>
          <p:nvPr/>
        </p:nvSpPr>
        <p:spPr>
          <a:xfrm>
            <a:off x="2643847"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Cande </a:t>
            </a:r>
            <a:r>
              <a:rPr lang="es-MX" sz="700" dirty="0" err="1" smtClean="0">
                <a:latin typeface="Arial" pitchFamily="34" charset="0"/>
                <a:cs typeface="Arial" pitchFamily="34" charset="0"/>
              </a:rPr>
              <a:t>laria</a:t>
            </a:r>
            <a:endParaRPr lang="es-AR" sz="700" dirty="0">
              <a:latin typeface="Arial" pitchFamily="34" charset="0"/>
              <a:cs typeface="Arial" pitchFamily="34" charset="0"/>
            </a:endParaRPr>
          </a:p>
        </p:txBody>
      </p:sp>
      <p:sp>
        <p:nvSpPr>
          <p:cNvPr id="60" name="59 Rectángulo"/>
          <p:cNvSpPr/>
          <p:nvPr/>
        </p:nvSpPr>
        <p:spPr>
          <a:xfrm>
            <a:off x="3177381" y="5300422"/>
            <a:ext cx="535596" cy="312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 dirty="0" smtClean="0">
                <a:latin typeface="Arial" pitchFamily="34" charset="0"/>
                <a:cs typeface="Arial" pitchFamily="34" charset="0"/>
              </a:rPr>
              <a:t>Pre egreso.</a:t>
            </a:r>
          </a:p>
          <a:p>
            <a:pPr algn="ctr"/>
            <a:r>
              <a:rPr lang="es-MX" sz="600" dirty="0" smtClean="0">
                <a:latin typeface="Arial" pitchFamily="34" charset="0"/>
                <a:cs typeface="Arial" pitchFamily="34" charset="0"/>
              </a:rPr>
              <a:t>CABA</a:t>
            </a:r>
            <a:endParaRPr lang="es-AR" sz="600" dirty="0">
              <a:latin typeface="Arial" pitchFamily="34" charset="0"/>
              <a:cs typeface="Arial" pitchFamily="34" charset="0"/>
            </a:endParaRPr>
          </a:p>
        </p:txBody>
      </p:sp>
      <p:sp>
        <p:nvSpPr>
          <p:cNvPr id="61" name="60 Rectángulo"/>
          <p:cNvSpPr/>
          <p:nvPr/>
        </p:nvSpPr>
        <p:spPr>
          <a:xfrm>
            <a:off x="3742408"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62" name="61 Rectángulo"/>
          <p:cNvSpPr/>
          <p:nvPr/>
        </p:nvSpPr>
        <p:spPr>
          <a:xfrm>
            <a:off x="4272770"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CABA</a:t>
            </a:r>
            <a:endParaRPr lang="es-AR" sz="700" dirty="0">
              <a:latin typeface="Arial" pitchFamily="34" charset="0"/>
              <a:cs typeface="Arial" pitchFamily="34" charset="0"/>
            </a:endParaRPr>
          </a:p>
        </p:txBody>
      </p:sp>
      <p:sp>
        <p:nvSpPr>
          <p:cNvPr id="63" name="62 Rectángulo"/>
          <p:cNvSpPr/>
          <p:nvPr/>
        </p:nvSpPr>
        <p:spPr>
          <a:xfrm>
            <a:off x="4819259"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Jujuy</a:t>
            </a:r>
            <a:endParaRPr lang="es-AR" sz="700" dirty="0">
              <a:latin typeface="Arial" pitchFamily="34" charset="0"/>
              <a:cs typeface="Arial" pitchFamily="34" charset="0"/>
            </a:endParaRPr>
          </a:p>
        </p:txBody>
      </p:sp>
      <p:sp>
        <p:nvSpPr>
          <p:cNvPr id="64" name="63 Rectángulo"/>
          <p:cNvSpPr/>
          <p:nvPr/>
        </p:nvSpPr>
        <p:spPr>
          <a:xfrm>
            <a:off x="5344400"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Salta</a:t>
            </a:r>
            <a:endParaRPr lang="es-AR" sz="700" dirty="0">
              <a:latin typeface="Arial" pitchFamily="34" charset="0"/>
              <a:cs typeface="Arial" pitchFamily="34" charset="0"/>
            </a:endParaRPr>
          </a:p>
        </p:txBody>
      </p:sp>
      <p:sp>
        <p:nvSpPr>
          <p:cNvPr id="65" name="64 Rectángulo"/>
          <p:cNvSpPr/>
          <p:nvPr/>
        </p:nvSpPr>
        <p:spPr>
          <a:xfrm>
            <a:off x="5866190" y="5513204"/>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Marcos Paz</a:t>
            </a:r>
            <a:endParaRPr lang="es-AR" sz="700" dirty="0">
              <a:latin typeface="Arial" pitchFamily="34" charset="0"/>
              <a:cs typeface="Arial" pitchFamily="34" charset="0"/>
            </a:endParaRPr>
          </a:p>
        </p:txBody>
      </p:sp>
      <p:sp>
        <p:nvSpPr>
          <p:cNvPr id="66" name="65 Rectángulo"/>
          <p:cNvSpPr/>
          <p:nvPr/>
        </p:nvSpPr>
        <p:spPr>
          <a:xfrm>
            <a:off x="6422638" y="5296359"/>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Gral. Pico</a:t>
            </a:r>
            <a:endParaRPr lang="es-AR" sz="700" dirty="0">
              <a:latin typeface="Arial" pitchFamily="34" charset="0"/>
              <a:cs typeface="Arial" pitchFamily="34" charset="0"/>
            </a:endParaRPr>
          </a:p>
        </p:txBody>
      </p:sp>
      <p:sp>
        <p:nvSpPr>
          <p:cNvPr id="67" name="66 Rectángulo"/>
          <p:cNvSpPr/>
          <p:nvPr/>
        </p:nvSpPr>
        <p:spPr>
          <a:xfrm>
            <a:off x="6998375" y="5299273"/>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Sta. Rosa</a:t>
            </a:r>
            <a:endParaRPr lang="es-AR" sz="700" dirty="0">
              <a:latin typeface="Arial" pitchFamily="34" charset="0"/>
              <a:cs typeface="Arial" pitchFamily="34" charset="0"/>
            </a:endParaRPr>
          </a:p>
        </p:txBody>
      </p:sp>
      <p:sp>
        <p:nvSpPr>
          <p:cNvPr id="68" name="67 Rectángulo"/>
          <p:cNvSpPr/>
          <p:nvPr/>
        </p:nvSpPr>
        <p:spPr>
          <a:xfrm>
            <a:off x="7534253" y="5300180"/>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69" name="68 Rectángulo"/>
          <p:cNvSpPr/>
          <p:nvPr/>
        </p:nvSpPr>
        <p:spPr>
          <a:xfrm>
            <a:off x="8060309" y="5300180"/>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S. Estero</a:t>
            </a:r>
            <a:endParaRPr lang="es-AR" sz="700" dirty="0">
              <a:latin typeface="Arial" pitchFamily="34" charset="0"/>
              <a:cs typeface="Arial" pitchFamily="34" charset="0"/>
            </a:endParaRPr>
          </a:p>
        </p:txBody>
      </p:sp>
      <p:sp>
        <p:nvSpPr>
          <p:cNvPr id="70" name="69 Rectángulo"/>
          <p:cNvSpPr/>
          <p:nvPr/>
        </p:nvSpPr>
        <p:spPr>
          <a:xfrm>
            <a:off x="459167" y="329258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71" name="70 Rectángulo"/>
          <p:cNvSpPr/>
          <p:nvPr/>
        </p:nvSpPr>
        <p:spPr>
          <a:xfrm>
            <a:off x="989684"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Marcos Paz</a:t>
            </a:r>
            <a:endParaRPr lang="es-AR" sz="700" dirty="0">
              <a:latin typeface="Arial" pitchFamily="34" charset="0"/>
              <a:cs typeface="Arial" pitchFamily="34" charset="0"/>
            </a:endParaRPr>
          </a:p>
        </p:txBody>
      </p:sp>
      <p:sp>
        <p:nvSpPr>
          <p:cNvPr id="72" name="71 Rectángulo"/>
          <p:cNvSpPr/>
          <p:nvPr/>
        </p:nvSpPr>
        <p:spPr>
          <a:xfrm>
            <a:off x="2787122"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latin typeface="Arial" pitchFamily="34" charset="0"/>
                <a:cs typeface="Arial" pitchFamily="34" charset="0"/>
              </a:rPr>
              <a:t>Ezeiza</a:t>
            </a:r>
            <a:endParaRPr lang="es-AR" sz="700" dirty="0">
              <a:latin typeface="Arial" pitchFamily="34" charset="0"/>
              <a:cs typeface="Arial" pitchFamily="34" charset="0"/>
            </a:endParaRPr>
          </a:p>
        </p:txBody>
      </p:sp>
      <p:sp>
        <p:nvSpPr>
          <p:cNvPr id="75" name="2 Marcador de contenido"/>
          <p:cNvSpPr txBox="1">
            <a:spLocks/>
          </p:cNvSpPr>
          <p:nvPr/>
        </p:nvSpPr>
        <p:spPr>
          <a:xfrm>
            <a:off x="4099940" y="1207293"/>
            <a:ext cx="4645395" cy="63753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r>
              <a:rPr lang="es-MX" sz="1400" dirty="0" smtClean="0">
                <a:latin typeface="Arial" pitchFamily="34" charset="0"/>
                <a:cs typeface="Arial" pitchFamily="34" charset="0"/>
              </a:rPr>
              <a:t>Expresada en números absolutos</a:t>
            </a:r>
          </a:p>
          <a:p>
            <a:pPr algn="ctr"/>
            <a:r>
              <a:rPr lang="es-MX" sz="1400" dirty="0" smtClean="0">
                <a:latin typeface="Arial" pitchFamily="34" charset="0"/>
                <a:cs typeface="Arial" pitchFamily="34" charset="0"/>
              </a:rPr>
              <a:t>Población penal al 28/11/2014: </a:t>
            </a:r>
            <a:r>
              <a:rPr lang="es-MX" sz="1400" b="1" dirty="0" smtClean="0">
                <a:solidFill>
                  <a:schemeClr val="accent6">
                    <a:lumMod val="75000"/>
                  </a:schemeClr>
                </a:solidFill>
                <a:latin typeface="Arial" pitchFamily="34" charset="0"/>
                <a:cs typeface="Arial" pitchFamily="34" charset="0"/>
              </a:rPr>
              <a:t>10.519 </a:t>
            </a:r>
            <a:r>
              <a:rPr lang="es-MX" sz="1400" dirty="0" smtClean="0">
                <a:latin typeface="Arial" pitchFamily="34" charset="0"/>
                <a:cs typeface="Arial" pitchFamily="34" charset="0"/>
              </a:rPr>
              <a:t>personas</a:t>
            </a:r>
            <a:r>
              <a:rPr lang="es-MX" sz="1100" dirty="0" smtClean="0">
                <a:latin typeface="Arial" pitchFamily="34" charset="0"/>
                <a:cs typeface="Arial" pitchFamily="34" charset="0"/>
              </a:rPr>
              <a:t> </a:t>
            </a:r>
            <a:endParaRPr lang="es-AR" sz="1200" dirty="0">
              <a:latin typeface="Arial" pitchFamily="34" charset="0"/>
              <a:cs typeface="Arial" pitchFamily="34" charset="0"/>
            </a:endParaRPr>
          </a:p>
        </p:txBody>
      </p:sp>
      <p:sp>
        <p:nvSpPr>
          <p:cNvPr id="76" name="16 CuadroTexto"/>
          <p:cNvSpPr txBox="1"/>
          <p:nvPr/>
        </p:nvSpPr>
        <p:spPr>
          <a:xfrm>
            <a:off x="100367" y="5805844"/>
            <a:ext cx="3163045"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Noviembre 2014.</a:t>
            </a:r>
            <a:endParaRPr lang="es-AR" sz="800" dirty="0">
              <a:latin typeface="Arial" pitchFamily="34" charset="0"/>
              <a:cs typeface="Arial" pitchFamily="34" charset="0"/>
            </a:endParaRPr>
          </a:p>
        </p:txBody>
      </p:sp>
      <p:sp>
        <p:nvSpPr>
          <p:cNvPr id="73" name="73 CuadroTexto"/>
          <p:cNvSpPr txBox="1"/>
          <p:nvPr/>
        </p:nvSpPr>
        <p:spPr>
          <a:xfrm>
            <a:off x="251769" y="6118493"/>
            <a:ext cx="8640711" cy="646331"/>
          </a:xfrm>
          <a:prstGeom prst="rect">
            <a:avLst/>
          </a:prstGeom>
          <a:noFill/>
        </p:spPr>
        <p:txBody>
          <a:bodyPr wrap="square" rtlCol="0">
            <a:spAutoFit/>
          </a:bodyPr>
          <a:lstStyle/>
          <a:p>
            <a:r>
              <a:rPr lang="es-MX" dirty="0" smtClean="0">
                <a:solidFill>
                  <a:schemeClr val="bg1"/>
                </a:solidFill>
                <a:latin typeface="Arial" pitchFamily="34" charset="0"/>
                <a:cs typeface="Arial" pitchFamily="34" charset="0"/>
              </a:rPr>
              <a:t>Los complejos penitenciarios de AMBA siguen concentrando más de la mitad de la población alojada en dependencias del SPF. </a:t>
            </a:r>
            <a:endParaRPr lang="es-AR"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197227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Población alojada por Unidad</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20" name="11 Marcador de contenido"/>
          <p:cNvGraphicFramePr>
            <a:graphicFrameLocks/>
          </p:cNvGraphicFramePr>
          <p:nvPr>
            <p:extLst>
              <p:ext uri="{D42A27DB-BD31-4B8C-83A1-F6EECF244321}">
                <p14:modId xmlns:p14="http://schemas.microsoft.com/office/powerpoint/2010/main" val="4070979683"/>
              </p:ext>
            </p:extLst>
          </p:nvPr>
        </p:nvGraphicFramePr>
        <p:xfrm>
          <a:off x="334704" y="3521754"/>
          <a:ext cx="8229600" cy="19638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11 Marcador de contenido"/>
          <p:cNvGraphicFramePr>
            <a:graphicFrameLocks/>
          </p:cNvGraphicFramePr>
          <p:nvPr>
            <p:extLst>
              <p:ext uri="{D42A27DB-BD31-4B8C-83A1-F6EECF244321}">
                <p14:modId xmlns:p14="http://schemas.microsoft.com/office/powerpoint/2010/main" val="1591775321"/>
              </p:ext>
            </p:extLst>
          </p:nvPr>
        </p:nvGraphicFramePr>
        <p:xfrm>
          <a:off x="262696" y="1412777"/>
          <a:ext cx="8424936" cy="1926024"/>
        </p:xfrm>
        <a:graphic>
          <a:graphicData uri="http://schemas.openxmlformats.org/drawingml/2006/chart">
            <c:chart xmlns:c="http://schemas.openxmlformats.org/drawingml/2006/chart" xmlns:r="http://schemas.openxmlformats.org/officeDocument/2006/relationships" r:id="rId4"/>
          </a:graphicData>
        </a:graphic>
      </p:graphicFrame>
      <p:sp>
        <p:nvSpPr>
          <p:cNvPr id="42" name="41 Rectángulo"/>
          <p:cNvSpPr/>
          <p:nvPr/>
        </p:nvSpPr>
        <p:spPr>
          <a:xfrm>
            <a:off x="1595369" y="3302507"/>
            <a:ext cx="532101"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Salta</a:t>
            </a:r>
            <a:endParaRPr lang="es-AR" sz="700" dirty="0">
              <a:solidFill>
                <a:prstClr val="white"/>
              </a:solidFill>
              <a:latin typeface="Arial" pitchFamily="34" charset="0"/>
              <a:cs typeface="Arial" pitchFamily="34" charset="0"/>
            </a:endParaRPr>
          </a:p>
        </p:txBody>
      </p:sp>
      <p:sp>
        <p:nvSpPr>
          <p:cNvPr id="43" name="42 Rectángulo"/>
          <p:cNvSpPr/>
          <p:nvPr/>
        </p:nvSpPr>
        <p:spPr>
          <a:xfrm>
            <a:off x="2171681" y="3292582"/>
            <a:ext cx="585311"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CABA</a:t>
            </a:r>
            <a:endParaRPr lang="es-AR" sz="700" dirty="0">
              <a:solidFill>
                <a:prstClr val="white"/>
              </a:solidFill>
              <a:latin typeface="Arial" pitchFamily="34" charset="0"/>
              <a:cs typeface="Arial" pitchFamily="34" charset="0"/>
            </a:endParaRPr>
          </a:p>
        </p:txBody>
      </p:sp>
      <p:sp>
        <p:nvSpPr>
          <p:cNvPr id="44" name="43 Rectángulo"/>
          <p:cNvSpPr/>
          <p:nvPr/>
        </p:nvSpPr>
        <p:spPr>
          <a:xfrm>
            <a:off x="3362454"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Sta. Rosa</a:t>
            </a:r>
            <a:endParaRPr lang="es-AR" sz="700" dirty="0">
              <a:solidFill>
                <a:prstClr val="white"/>
              </a:solidFill>
              <a:latin typeface="Arial" pitchFamily="34" charset="0"/>
              <a:cs typeface="Arial" pitchFamily="34" charset="0"/>
            </a:endParaRPr>
          </a:p>
        </p:txBody>
      </p:sp>
      <p:sp>
        <p:nvSpPr>
          <p:cNvPr id="45" name="44 Rectángulo"/>
          <p:cNvSpPr/>
          <p:nvPr/>
        </p:nvSpPr>
        <p:spPr>
          <a:xfrm>
            <a:off x="3941125"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Gral. Roca</a:t>
            </a:r>
            <a:endParaRPr lang="es-AR" sz="700" dirty="0">
              <a:solidFill>
                <a:prstClr val="white"/>
              </a:solidFill>
              <a:latin typeface="Arial" pitchFamily="34" charset="0"/>
              <a:cs typeface="Arial" pitchFamily="34" charset="0"/>
            </a:endParaRPr>
          </a:p>
        </p:txBody>
      </p:sp>
      <p:sp>
        <p:nvSpPr>
          <p:cNvPr id="46" name="45 Rectángulo"/>
          <p:cNvSpPr/>
          <p:nvPr/>
        </p:nvSpPr>
        <p:spPr>
          <a:xfrm>
            <a:off x="4559214"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Rawson</a:t>
            </a:r>
            <a:endParaRPr lang="es-AR" sz="700" dirty="0">
              <a:solidFill>
                <a:prstClr val="white"/>
              </a:solidFill>
              <a:latin typeface="Arial" pitchFamily="34" charset="0"/>
              <a:cs typeface="Arial" pitchFamily="34" charset="0"/>
            </a:endParaRPr>
          </a:p>
        </p:txBody>
      </p:sp>
      <p:sp>
        <p:nvSpPr>
          <p:cNvPr id="47" name="46 Rectángulo"/>
          <p:cNvSpPr/>
          <p:nvPr/>
        </p:nvSpPr>
        <p:spPr>
          <a:xfrm>
            <a:off x="5120479"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 dirty="0" smtClean="0">
                <a:solidFill>
                  <a:prstClr val="white"/>
                </a:solidFill>
                <a:latin typeface="Arial" pitchFamily="34" charset="0"/>
                <a:cs typeface="Arial" pitchFamily="34" charset="0"/>
              </a:rPr>
              <a:t>Resistencia</a:t>
            </a:r>
            <a:endParaRPr lang="es-AR" sz="600" dirty="0">
              <a:solidFill>
                <a:prstClr val="white"/>
              </a:solidFill>
              <a:latin typeface="Arial" pitchFamily="34" charset="0"/>
              <a:cs typeface="Arial" pitchFamily="34" charset="0"/>
            </a:endParaRPr>
          </a:p>
        </p:txBody>
      </p:sp>
      <p:sp>
        <p:nvSpPr>
          <p:cNvPr id="48" name="47 Rectángulo"/>
          <p:cNvSpPr/>
          <p:nvPr/>
        </p:nvSpPr>
        <p:spPr>
          <a:xfrm>
            <a:off x="5735845"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Jujuy</a:t>
            </a:r>
            <a:endParaRPr lang="es-AR" sz="700" dirty="0">
              <a:solidFill>
                <a:prstClr val="white"/>
              </a:solidFill>
              <a:latin typeface="Arial" pitchFamily="34" charset="0"/>
              <a:cs typeface="Arial" pitchFamily="34" charset="0"/>
            </a:endParaRPr>
          </a:p>
        </p:txBody>
      </p:sp>
      <p:sp>
        <p:nvSpPr>
          <p:cNvPr id="49" name="48 Rectángulo"/>
          <p:cNvSpPr/>
          <p:nvPr/>
        </p:nvSpPr>
        <p:spPr>
          <a:xfrm>
            <a:off x="6341856"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Neuquén</a:t>
            </a:r>
            <a:endParaRPr lang="es-AR" sz="700" dirty="0">
              <a:solidFill>
                <a:prstClr val="white"/>
              </a:solidFill>
              <a:latin typeface="Arial" pitchFamily="34" charset="0"/>
              <a:cs typeface="Arial" pitchFamily="34" charset="0"/>
            </a:endParaRPr>
          </a:p>
        </p:txBody>
      </p:sp>
      <p:sp>
        <p:nvSpPr>
          <p:cNvPr id="50" name="49 Rectángulo"/>
          <p:cNvSpPr/>
          <p:nvPr/>
        </p:nvSpPr>
        <p:spPr>
          <a:xfrm>
            <a:off x="6952166"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Formosa</a:t>
            </a:r>
            <a:endParaRPr lang="es-AR" sz="700" dirty="0">
              <a:solidFill>
                <a:prstClr val="white"/>
              </a:solidFill>
              <a:latin typeface="Arial" pitchFamily="34" charset="0"/>
              <a:cs typeface="Arial" pitchFamily="34" charset="0"/>
            </a:endParaRPr>
          </a:p>
        </p:txBody>
      </p:sp>
      <p:sp>
        <p:nvSpPr>
          <p:cNvPr id="53" name="52 Rectángulo"/>
          <p:cNvSpPr/>
          <p:nvPr/>
        </p:nvSpPr>
        <p:spPr>
          <a:xfrm>
            <a:off x="7517709" y="3292582"/>
            <a:ext cx="58915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R. S. Peña</a:t>
            </a:r>
            <a:endParaRPr lang="es-AR" sz="700" dirty="0">
              <a:solidFill>
                <a:prstClr val="white"/>
              </a:solidFill>
              <a:latin typeface="Arial" pitchFamily="34" charset="0"/>
              <a:cs typeface="Arial" pitchFamily="34" charset="0"/>
            </a:endParaRPr>
          </a:p>
        </p:txBody>
      </p:sp>
      <p:sp>
        <p:nvSpPr>
          <p:cNvPr id="54" name="53 Rectángulo"/>
          <p:cNvSpPr/>
          <p:nvPr/>
        </p:nvSpPr>
        <p:spPr>
          <a:xfrm>
            <a:off x="8130827"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Viedma</a:t>
            </a:r>
            <a:endParaRPr lang="es-AR" sz="700" dirty="0">
              <a:solidFill>
                <a:prstClr val="white"/>
              </a:solidFill>
              <a:latin typeface="Arial" pitchFamily="34" charset="0"/>
              <a:cs typeface="Arial" pitchFamily="34" charset="0"/>
            </a:endParaRPr>
          </a:p>
        </p:txBody>
      </p:sp>
      <p:sp>
        <p:nvSpPr>
          <p:cNvPr id="55" name="54 Rectángulo"/>
          <p:cNvSpPr/>
          <p:nvPr/>
        </p:nvSpPr>
        <p:spPr>
          <a:xfrm>
            <a:off x="459334" y="530042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Sta. Rosa</a:t>
            </a:r>
            <a:endParaRPr lang="es-AR" sz="700" dirty="0">
              <a:solidFill>
                <a:prstClr val="white"/>
              </a:solidFill>
              <a:latin typeface="Arial" pitchFamily="34" charset="0"/>
              <a:cs typeface="Arial" pitchFamily="34" charset="0"/>
            </a:endParaRPr>
          </a:p>
        </p:txBody>
      </p:sp>
      <p:sp>
        <p:nvSpPr>
          <p:cNvPr id="56" name="55 Rectángulo"/>
          <p:cNvSpPr/>
          <p:nvPr/>
        </p:nvSpPr>
        <p:spPr>
          <a:xfrm>
            <a:off x="1036533"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err="1" smtClean="0">
                <a:solidFill>
                  <a:prstClr val="white"/>
                </a:solidFill>
                <a:latin typeface="Arial" pitchFamily="34" charset="0"/>
                <a:cs typeface="Arial" pitchFamily="34" charset="0"/>
              </a:rPr>
              <a:t>Esquel</a:t>
            </a:r>
            <a:endParaRPr lang="es-AR" sz="700" dirty="0">
              <a:solidFill>
                <a:prstClr val="white"/>
              </a:solidFill>
              <a:latin typeface="Arial" pitchFamily="34" charset="0"/>
              <a:cs typeface="Arial" pitchFamily="34" charset="0"/>
            </a:endParaRPr>
          </a:p>
        </p:txBody>
      </p:sp>
      <p:sp>
        <p:nvSpPr>
          <p:cNvPr id="57" name="56 Rectángulo"/>
          <p:cNvSpPr/>
          <p:nvPr/>
        </p:nvSpPr>
        <p:spPr>
          <a:xfrm>
            <a:off x="1555795" y="530042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Río</a:t>
            </a:r>
          </a:p>
          <a:p>
            <a:pPr algn="ctr"/>
            <a:r>
              <a:rPr lang="es-MX" sz="700" dirty="0" smtClean="0">
                <a:solidFill>
                  <a:prstClr val="white"/>
                </a:solidFill>
                <a:latin typeface="Arial" pitchFamily="34" charset="0"/>
                <a:cs typeface="Arial" pitchFamily="34" charset="0"/>
              </a:rPr>
              <a:t>Gallegos</a:t>
            </a:r>
            <a:endParaRPr lang="es-AR" sz="700" dirty="0">
              <a:solidFill>
                <a:prstClr val="white"/>
              </a:solidFill>
              <a:latin typeface="Arial" pitchFamily="34" charset="0"/>
              <a:cs typeface="Arial" pitchFamily="34" charset="0"/>
            </a:endParaRPr>
          </a:p>
        </p:txBody>
      </p:sp>
      <p:sp>
        <p:nvSpPr>
          <p:cNvPr id="58" name="57 Rectángulo"/>
          <p:cNvSpPr/>
          <p:nvPr/>
        </p:nvSpPr>
        <p:spPr>
          <a:xfrm>
            <a:off x="2116962"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Salta</a:t>
            </a:r>
            <a:endParaRPr lang="es-AR" sz="700" dirty="0">
              <a:solidFill>
                <a:prstClr val="white"/>
              </a:solidFill>
              <a:latin typeface="Arial" pitchFamily="34" charset="0"/>
              <a:cs typeface="Arial" pitchFamily="34" charset="0"/>
            </a:endParaRPr>
          </a:p>
        </p:txBody>
      </p:sp>
      <p:sp>
        <p:nvSpPr>
          <p:cNvPr id="59" name="58 Rectángulo"/>
          <p:cNvSpPr/>
          <p:nvPr/>
        </p:nvSpPr>
        <p:spPr>
          <a:xfrm>
            <a:off x="2637799" y="5300423"/>
            <a:ext cx="528472" cy="194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600" dirty="0" smtClean="0">
                <a:solidFill>
                  <a:prstClr val="white"/>
                </a:solidFill>
                <a:latin typeface="Arial" pitchFamily="34" charset="0"/>
                <a:cs typeface="Arial" pitchFamily="34" charset="0"/>
              </a:rPr>
              <a:t>Candela-</a:t>
            </a:r>
            <a:r>
              <a:rPr lang="es-MX" sz="600" dirty="0" err="1" smtClean="0">
                <a:solidFill>
                  <a:prstClr val="white"/>
                </a:solidFill>
                <a:latin typeface="Arial" pitchFamily="34" charset="0"/>
                <a:cs typeface="Arial" pitchFamily="34" charset="0"/>
              </a:rPr>
              <a:t>ria</a:t>
            </a:r>
            <a:endParaRPr lang="es-AR" sz="600" dirty="0">
              <a:solidFill>
                <a:prstClr val="white"/>
              </a:solidFill>
              <a:latin typeface="Arial" pitchFamily="34" charset="0"/>
              <a:cs typeface="Arial" pitchFamily="34" charset="0"/>
            </a:endParaRPr>
          </a:p>
        </p:txBody>
      </p:sp>
      <p:sp>
        <p:nvSpPr>
          <p:cNvPr id="60" name="59 Rectángulo"/>
          <p:cNvSpPr/>
          <p:nvPr/>
        </p:nvSpPr>
        <p:spPr>
          <a:xfrm>
            <a:off x="3205360" y="5300422"/>
            <a:ext cx="574552" cy="194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Alcaidía Judicial</a:t>
            </a:r>
          </a:p>
        </p:txBody>
      </p:sp>
      <p:sp>
        <p:nvSpPr>
          <p:cNvPr id="61" name="60 Rectángulo"/>
          <p:cNvSpPr/>
          <p:nvPr/>
        </p:nvSpPr>
        <p:spPr>
          <a:xfrm>
            <a:off x="3751933"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62" name="61 Rectángulo"/>
          <p:cNvSpPr/>
          <p:nvPr/>
        </p:nvSpPr>
        <p:spPr>
          <a:xfrm>
            <a:off x="4272770"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CABA</a:t>
            </a:r>
            <a:endParaRPr lang="es-AR" sz="700" dirty="0">
              <a:solidFill>
                <a:prstClr val="white"/>
              </a:solidFill>
              <a:latin typeface="Arial" pitchFamily="34" charset="0"/>
              <a:cs typeface="Arial" pitchFamily="34" charset="0"/>
            </a:endParaRPr>
          </a:p>
        </p:txBody>
      </p:sp>
      <p:sp>
        <p:nvSpPr>
          <p:cNvPr id="63" name="62 Rectángulo"/>
          <p:cNvSpPr/>
          <p:nvPr/>
        </p:nvSpPr>
        <p:spPr>
          <a:xfrm>
            <a:off x="4809734"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Jujuy</a:t>
            </a:r>
            <a:endParaRPr lang="es-AR" sz="700" dirty="0">
              <a:solidFill>
                <a:prstClr val="white"/>
              </a:solidFill>
              <a:latin typeface="Arial" pitchFamily="34" charset="0"/>
              <a:cs typeface="Arial" pitchFamily="34" charset="0"/>
            </a:endParaRPr>
          </a:p>
        </p:txBody>
      </p:sp>
      <p:sp>
        <p:nvSpPr>
          <p:cNvPr id="64" name="63 Rectángulo"/>
          <p:cNvSpPr/>
          <p:nvPr/>
        </p:nvSpPr>
        <p:spPr>
          <a:xfrm>
            <a:off x="5344400" y="530042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Salta</a:t>
            </a:r>
            <a:endParaRPr lang="es-AR" sz="700" dirty="0">
              <a:solidFill>
                <a:prstClr val="white"/>
              </a:solidFill>
              <a:latin typeface="Arial" pitchFamily="34" charset="0"/>
              <a:cs typeface="Arial" pitchFamily="34" charset="0"/>
            </a:endParaRPr>
          </a:p>
        </p:txBody>
      </p:sp>
      <p:sp>
        <p:nvSpPr>
          <p:cNvPr id="65" name="64 Rectángulo"/>
          <p:cNvSpPr/>
          <p:nvPr/>
        </p:nvSpPr>
        <p:spPr>
          <a:xfrm>
            <a:off x="5866190" y="5513204"/>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Marcos Paz</a:t>
            </a:r>
            <a:endParaRPr lang="es-AR" sz="700" dirty="0">
              <a:solidFill>
                <a:prstClr val="white"/>
              </a:solidFill>
              <a:latin typeface="Arial" pitchFamily="34" charset="0"/>
              <a:cs typeface="Arial" pitchFamily="34" charset="0"/>
            </a:endParaRPr>
          </a:p>
        </p:txBody>
      </p:sp>
      <p:sp>
        <p:nvSpPr>
          <p:cNvPr id="66" name="65 Rectángulo"/>
          <p:cNvSpPr/>
          <p:nvPr/>
        </p:nvSpPr>
        <p:spPr>
          <a:xfrm>
            <a:off x="6422638" y="5296359"/>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Gral. Pico</a:t>
            </a:r>
            <a:endParaRPr lang="es-AR" sz="700" dirty="0">
              <a:solidFill>
                <a:prstClr val="white"/>
              </a:solidFill>
              <a:latin typeface="Arial" pitchFamily="34" charset="0"/>
              <a:cs typeface="Arial" pitchFamily="34" charset="0"/>
            </a:endParaRPr>
          </a:p>
        </p:txBody>
      </p:sp>
      <p:sp>
        <p:nvSpPr>
          <p:cNvPr id="67" name="66 Rectángulo"/>
          <p:cNvSpPr/>
          <p:nvPr/>
        </p:nvSpPr>
        <p:spPr>
          <a:xfrm>
            <a:off x="6987742" y="5299273"/>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Sta. Rosa</a:t>
            </a:r>
            <a:endParaRPr lang="es-AR" sz="700" dirty="0">
              <a:solidFill>
                <a:prstClr val="white"/>
              </a:solidFill>
              <a:latin typeface="Arial" pitchFamily="34" charset="0"/>
              <a:cs typeface="Arial" pitchFamily="34" charset="0"/>
            </a:endParaRPr>
          </a:p>
        </p:txBody>
      </p:sp>
      <p:sp>
        <p:nvSpPr>
          <p:cNvPr id="68" name="67 Rectángulo"/>
          <p:cNvSpPr/>
          <p:nvPr/>
        </p:nvSpPr>
        <p:spPr>
          <a:xfrm>
            <a:off x="7499274" y="5300180"/>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69" name="68 Rectángulo"/>
          <p:cNvSpPr/>
          <p:nvPr/>
        </p:nvSpPr>
        <p:spPr>
          <a:xfrm>
            <a:off x="8060309" y="5300180"/>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S. Estero</a:t>
            </a:r>
            <a:endParaRPr lang="es-AR" sz="700" dirty="0">
              <a:solidFill>
                <a:prstClr val="white"/>
              </a:solidFill>
              <a:latin typeface="Arial" pitchFamily="34" charset="0"/>
              <a:cs typeface="Arial" pitchFamily="34" charset="0"/>
            </a:endParaRPr>
          </a:p>
        </p:txBody>
      </p:sp>
      <p:sp>
        <p:nvSpPr>
          <p:cNvPr id="70" name="69 Rectángulo"/>
          <p:cNvSpPr/>
          <p:nvPr/>
        </p:nvSpPr>
        <p:spPr>
          <a:xfrm>
            <a:off x="459167" y="3292582"/>
            <a:ext cx="486905"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71" name="70 Rectángulo"/>
          <p:cNvSpPr/>
          <p:nvPr/>
        </p:nvSpPr>
        <p:spPr>
          <a:xfrm>
            <a:off x="1005586" y="3284984"/>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Marcos Paz</a:t>
            </a:r>
            <a:endParaRPr lang="es-AR" sz="700" dirty="0">
              <a:solidFill>
                <a:prstClr val="white"/>
              </a:solidFill>
              <a:latin typeface="Arial" pitchFamily="34" charset="0"/>
              <a:cs typeface="Arial" pitchFamily="34" charset="0"/>
            </a:endParaRPr>
          </a:p>
        </p:txBody>
      </p:sp>
      <p:sp>
        <p:nvSpPr>
          <p:cNvPr id="72" name="71 Rectángulo"/>
          <p:cNvSpPr/>
          <p:nvPr/>
        </p:nvSpPr>
        <p:spPr>
          <a:xfrm>
            <a:off x="2795073" y="3292582"/>
            <a:ext cx="535596" cy="198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700" dirty="0" smtClean="0">
                <a:solidFill>
                  <a:prstClr val="white"/>
                </a:solidFill>
                <a:latin typeface="Arial" pitchFamily="34" charset="0"/>
                <a:cs typeface="Arial" pitchFamily="34" charset="0"/>
              </a:rPr>
              <a:t>Ezeiza</a:t>
            </a:r>
            <a:endParaRPr lang="es-AR" sz="700" dirty="0">
              <a:solidFill>
                <a:prstClr val="white"/>
              </a:solidFill>
              <a:latin typeface="Arial" pitchFamily="34" charset="0"/>
              <a:cs typeface="Arial" pitchFamily="34" charset="0"/>
            </a:endParaRPr>
          </a:p>
        </p:txBody>
      </p:sp>
      <p:sp>
        <p:nvSpPr>
          <p:cNvPr id="77" name="76 CuadroTexto"/>
          <p:cNvSpPr txBox="1"/>
          <p:nvPr/>
        </p:nvSpPr>
        <p:spPr>
          <a:xfrm>
            <a:off x="96327" y="6093296"/>
            <a:ext cx="9044199" cy="615553"/>
          </a:xfrm>
          <a:prstGeom prst="rect">
            <a:avLst/>
          </a:prstGeom>
          <a:noFill/>
        </p:spPr>
        <p:txBody>
          <a:bodyPr wrap="square" rtlCol="0">
            <a:spAutoFit/>
          </a:bodyPr>
          <a:lstStyle/>
          <a:p>
            <a:pPr algn="just"/>
            <a:r>
              <a:rPr lang="es-MX" sz="1700" dirty="0" smtClean="0">
                <a:solidFill>
                  <a:schemeClr val="bg1"/>
                </a:solidFill>
                <a:latin typeface="Arial" pitchFamily="34" charset="0"/>
                <a:cs typeface="Arial" pitchFamily="34" charset="0"/>
              </a:rPr>
              <a:t>Los </a:t>
            </a:r>
            <a:r>
              <a:rPr lang="es-MX" sz="1700" dirty="0" smtClean="0">
                <a:solidFill>
                  <a:schemeClr val="bg1"/>
                </a:solidFill>
                <a:latin typeface="Arial" pitchFamily="34" charset="0"/>
                <a:cs typeface="Arial" pitchFamily="34" charset="0"/>
              </a:rPr>
              <a:t>tres complejos con </a:t>
            </a:r>
            <a:r>
              <a:rPr lang="es-MX" sz="1700" dirty="0" smtClean="0">
                <a:solidFill>
                  <a:schemeClr val="bg1"/>
                </a:solidFill>
                <a:latin typeface="Arial" pitchFamily="34" charset="0"/>
                <a:cs typeface="Arial" pitchFamily="34" charset="0"/>
              </a:rPr>
              <a:t>mayor participación de en la distribución de personas encarceladas (I, II y CABA) muestran un numero de detenidos similar </a:t>
            </a:r>
            <a:r>
              <a:rPr lang="es-MX" sz="1700" dirty="0" smtClean="0">
                <a:solidFill>
                  <a:schemeClr val="bg1"/>
                </a:solidFill>
                <a:latin typeface="Arial" pitchFamily="34" charset="0"/>
                <a:cs typeface="Arial" pitchFamily="34" charset="0"/>
              </a:rPr>
              <a:t>al registro de </a:t>
            </a:r>
            <a:r>
              <a:rPr lang="es-MX" sz="1700" dirty="0" smtClean="0">
                <a:solidFill>
                  <a:schemeClr val="bg1"/>
                </a:solidFill>
                <a:latin typeface="Arial" pitchFamily="34" charset="0"/>
                <a:cs typeface="Arial" pitchFamily="34" charset="0"/>
              </a:rPr>
              <a:t>la medición anterior. </a:t>
            </a:r>
            <a:endParaRPr lang="es-AR" sz="1700" dirty="0">
              <a:solidFill>
                <a:schemeClr val="bg1"/>
              </a:solidFill>
              <a:latin typeface="Arial" pitchFamily="34" charset="0"/>
              <a:cs typeface="Arial" pitchFamily="34" charset="0"/>
            </a:endParaRPr>
          </a:p>
        </p:txBody>
      </p:sp>
      <p:sp>
        <p:nvSpPr>
          <p:cNvPr id="78" name="2 Marcador de contenido"/>
          <p:cNvSpPr txBox="1">
            <a:spLocks/>
          </p:cNvSpPr>
          <p:nvPr/>
        </p:nvSpPr>
        <p:spPr>
          <a:xfrm>
            <a:off x="4099940" y="1014021"/>
            <a:ext cx="4645395" cy="637531"/>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ctr"/>
            <a:r>
              <a:rPr lang="es-MX" sz="1400" dirty="0" smtClean="0">
                <a:latin typeface="Arial" pitchFamily="34" charset="0"/>
                <a:cs typeface="Arial" pitchFamily="34" charset="0"/>
              </a:rPr>
              <a:t>Evolución respecto al mes anterior</a:t>
            </a:r>
            <a:endParaRPr lang="es-AR" sz="1200" dirty="0">
              <a:latin typeface="Arial" pitchFamily="34" charset="0"/>
              <a:cs typeface="Arial" pitchFamily="34" charset="0"/>
            </a:endParaRPr>
          </a:p>
        </p:txBody>
      </p:sp>
      <p:sp>
        <p:nvSpPr>
          <p:cNvPr id="2" name="1 CuadroTexto"/>
          <p:cNvSpPr txBox="1"/>
          <p:nvPr/>
        </p:nvSpPr>
        <p:spPr>
          <a:xfrm>
            <a:off x="182205" y="1124744"/>
            <a:ext cx="1091179" cy="461665"/>
          </a:xfrm>
          <a:prstGeom prst="rect">
            <a:avLst/>
          </a:prstGeom>
          <a:noFill/>
          <a:ln>
            <a:solidFill>
              <a:schemeClr val="bg1">
                <a:lumMod val="65000"/>
              </a:schemeClr>
            </a:solidFill>
          </a:ln>
        </p:spPr>
        <p:txBody>
          <a:bodyPr wrap="square" rtlCol="0" anchor="ctr">
            <a:spAutoFit/>
          </a:bodyPr>
          <a:lstStyle/>
          <a:p>
            <a:pPr algn="ctr"/>
            <a:r>
              <a:rPr lang="es-MX" sz="800" dirty="0" smtClean="0">
                <a:latin typeface="Arial" panose="020B0604020202020204" pitchFamily="34" charset="0"/>
                <a:cs typeface="Arial" panose="020B0604020202020204" pitchFamily="34" charset="0"/>
              </a:rPr>
              <a:t>Septiembre: 1976</a:t>
            </a:r>
          </a:p>
          <a:p>
            <a:pPr algn="ctr"/>
            <a:r>
              <a:rPr lang="es-MX" sz="800" dirty="0" smtClean="0">
                <a:latin typeface="Arial" panose="020B0604020202020204" pitchFamily="34" charset="0"/>
                <a:cs typeface="Arial" panose="020B0604020202020204" pitchFamily="34" charset="0"/>
              </a:rPr>
              <a:t>Agosto: 1984</a:t>
            </a:r>
          </a:p>
          <a:p>
            <a:pPr algn="ctr"/>
            <a:r>
              <a:rPr lang="es-MX" sz="800" dirty="0" smtClean="0">
                <a:latin typeface="Arial" panose="020B0604020202020204" pitchFamily="34" charset="0"/>
                <a:cs typeface="Arial" panose="020B0604020202020204" pitchFamily="34" charset="0"/>
              </a:rPr>
              <a:t>Julio: 1949</a:t>
            </a:r>
          </a:p>
        </p:txBody>
      </p:sp>
      <p:sp>
        <p:nvSpPr>
          <p:cNvPr id="74" name="73 Llamada con línea 1"/>
          <p:cNvSpPr/>
          <p:nvPr/>
        </p:nvSpPr>
        <p:spPr>
          <a:xfrm>
            <a:off x="6790529" y="3627042"/>
            <a:ext cx="2001858" cy="856634"/>
          </a:xfrm>
          <a:prstGeom prst="borderCallout1">
            <a:avLst>
              <a:gd name="adj1" fmla="val 103405"/>
              <a:gd name="adj2" fmla="val 49558"/>
              <a:gd name="adj3" fmla="val 121815"/>
              <a:gd name="adj4" fmla="val 53610"/>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dirty="0" smtClean="0">
                <a:solidFill>
                  <a:prstClr val="white"/>
                </a:solidFill>
                <a:latin typeface="Arial" pitchFamily="34" charset="0"/>
                <a:cs typeface="Arial" pitchFamily="34" charset="0"/>
              </a:rPr>
              <a:t>Resolución del 7/05 habilita traslado de detenidos por crímenes de Lesa humanidad a la Unidad 31 de mujeres.                          La composición actual  es de 93 mujeres y 100 “adultos mayores”, tal como los denomina el SPF en el parte.</a:t>
            </a:r>
            <a:endParaRPr lang="es-AR" sz="800" dirty="0">
              <a:solidFill>
                <a:prstClr val="white"/>
              </a:solidFill>
              <a:latin typeface="Arial" pitchFamily="34" charset="0"/>
              <a:cs typeface="Arial" pitchFamily="34" charset="0"/>
            </a:endParaRPr>
          </a:p>
        </p:txBody>
      </p:sp>
      <p:sp>
        <p:nvSpPr>
          <p:cNvPr id="76" name="75 CuadroTexto"/>
          <p:cNvSpPr txBox="1"/>
          <p:nvPr/>
        </p:nvSpPr>
        <p:spPr>
          <a:xfrm>
            <a:off x="5624805" y="3822611"/>
            <a:ext cx="1020043" cy="439350"/>
          </a:xfrm>
          <a:prstGeom prst="rect">
            <a:avLst/>
          </a:prstGeom>
          <a:noFill/>
          <a:ln>
            <a:solidFill>
              <a:schemeClr val="bg1">
                <a:lumMod val="65000"/>
              </a:schemeClr>
            </a:solidFill>
          </a:ln>
        </p:spPr>
        <p:txBody>
          <a:bodyPr wrap="square" rtlCol="0" anchor="ctr">
            <a:spAutoFit/>
          </a:bodyPr>
          <a:lstStyle/>
          <a:p>
            <a:pPr algn="ctr"/>
            <a:r>
              <a:rPr lang="es-MX" sz="800" dirty="0" smtClean="0">
                <a:latin typeface="Arial" panose="020B0604020202020204" pitchFamily="34" charset="0"/>
                <a:cs typeface="Arial" panose="020B0604020202020204" pitchFamily="34" charset="0"/>
              </a:rPr>
              <a:t>Septiembre: 570 </a:t>
            </a:r>
          </a:p>
          <a:p>
            <a:pPr algn="ctr"/>
            <a:r>
              <a:rPr lang="es-MX" sz="800" dirty="0" smtClean="0">
                <a:latin typeface="Arial" panose="020B0604020202020204" pitchFamily="34" charset="0"/>
                <a:cs typeface="Arial" panose="020B0604020202020204" pitchFamily="34" charset="0"/>
              </a:rPr>
              <a:t>Agosto: 562</a:t>
            </a:r>
          </a:p>
          <a:p>
            <a:pPr algn="ctr"/>
            <a:r>
              <a:rPr lang="es-MX" sz="800" dirty="0" smtClean="0">
                <a:latin typeface="Arial" panose="020B0604020202020204" pitchFamily="34" charset="0"/>
                <a:cs typeface="Arial" panose="020B0604020202020204" pitchFamily="34" charset="0"/>
              </a:rPr>
              <a:t>Julio: 526</a:t>
            </a:r>
          </a:p>
        </p:txBody>
      </p:sp>
      <p:sp>
        <p:nvSpPr>
          <p:cNvPr id="79" name="78 CuadroTexto"/>
          <p:cNvSpPr txBox="1"/>
          <p:nvPr/>
        </p:nvSpPr>
        <p:spPr>
          <a:xfrm>
            <a:off x="96328" y="5805844"/>
            <a:ext cx="3182281" cy="215444"/>
          </a:xfrm>
          <a:prstGeom prst="rect">
            <a:avLst/>
          </a:prstGeom>
          <a:noFill/>
        </p:spPr>
        <p:txBody>
          <a:bodyPr wrap="none" rtlCol="0">
            <a:spAutoFit/>
          </a:bodyPr>
          <a:lstStyle/>
          <a:p>
            <a:r>
              <a:rPr lang="es-MX" sz="800" dirty="0" smtClean="0">
                <a:latin typeface="Arial" pitchFamily="34" charset="0"/>
                <a:cs typeface="Arial" pitchFamily="34" charset="0"/>
              </a:rPr>
              <a:t>Fuente: Partes semanales enviados por el SPF. Julio, Junio 2014</a:t>
            </a:r>
            <a:endParaRPr lang="es-AR" sz="800" dirty="0">
              <a:latin typeface="Arial" pitchFamily="34" charset="0"/>
              <a:cs typeface="Arial" pitchFamily="34" charset="0"/>
            </a:endParaRPr>
          </a:p>
        </p:txBody>
      </p:sp>
      <p:sp>
        <p:nvSpPr>
          <p:cNvPr id="73" name="16 CuadroTexto"/>
          <p:cNvSpPr txBox="1"/>
          <p:nvPr/>
        </p:nvSpPr>
        <p:spPr>
          <a:xfrm>
            <a:off x="100367" y="5805844"/>
            <a:ext cx="3679545" cy="215444"/>
          </a:xfrm>
          <a:prstGeom prst="rect">
            <a:avLst/>
          </a:prstGeom>
          <a:solidFill>
            <a:schemeClr val="bg1"/>
          </a:solidFill>
        </p:spPr>
        <p:txBody>
          <a:bodyPr wrap="square" rtlCol="0">
            <a:spAutoFit/>
          </a:bodyPr>
          <a:lstStyle/>
          <a:p>
            <a:r>
              <a:rPr lang="es-MX" sz="800" dirty="0" smtClean="0">
                <a:latin typeface="Arial" pitchFamily="34" charset="0"/>
                <a:cs typeface="Arial" pitchFamily="34" charset="0"/>
              </a:rPr>
              <a:t>Fuente: Partes semanales enviados por el SPF. </a:t>
            </a:r>
            <a:endParaRPr lang="es-AR" sz="800" dirty="0">
              <a:latin typeface="Arial" pitchFamily="34" charset="0"/>
              <a:cs typeface="Arial" pitchFamily="34" charset="0"/>
            </a:endParaRPr>
          </a:p>
        </p:txBody>
      </p:sp>
    </p:spTree>
    <p:extLst>
      <p:ext uri="{BB962C8B-B14F-4D97-AF65-F5344CB8AC3E}">
        <p14:creationId xmlns:p14="http://schemas.microsoft.com/office/powerpoint/2010/main" val="35467410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7" name="11 Marcador de contenido"/>
          <p:cNvGraphicFramePr>
            <a:graphicFrameLocks/>
          </p:cNvGraphicFramePr>
          <p:nvPr>
            <p:extLst>
              <p:ext uri="{D42A27DB-BD31-4B8C-83A1-F6EECF244321}">
                <p14:modId xmlns:p14="http://schemas.microsoft.com/office/powerpoint/2010/main" val="3552535626"/>
              </p:ext>
            </p:extLst>
          </p:nvPr>
        </p:nvGraphicFramePr>
        <p:xfrm>
          <a:off x="4932040" y="2963337"/>
          <a:ext cx="3807990" cy="1987544"/>
        </p:xfrm>
        <a:graphic>
          <a:graphicData uri="http://schemas.openxmlformats.org/drawingml/2006/chart">
            <c:chart xmlns:c="http://schemas.openxmlformats.org/drawingml/2006/chart" xmlns:r="http://schemas.openxmlformats.org/officeDocument/2006/relationships" r:id="rId3"/>
          </a:graphicData>
        </a:graphic>
      </p:graphicFrame>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población femenina</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73" name="11 Marcador de contenido"/>
          <p:cNvGraphicFramePr>
            <a:graphicFrameLocks/>
          </p:cNvGraphicFramePr>
          <p:nvPr>
            <p:extLst>
              <p:ext uri="{D42A27DB-BD31-4B8C-83A1-F6EECF244321}">
                <p14:modId xmlns:p14="http://schemas.microsoft.com/office/powerpoint/2010/main" val="915524864"/>
              </p:ext>
            </p:extLst>
          </p:nvPr>
        </p:nvGraphicFramePr>
        <p:xfrm>
          <a:off x="755575" y="3087087"/>
          <a:ext cx="3879775" cy="1811611"/>
        </p:xfrm>
        <a:graphic>
          <a:graphicData uri="http://schemas.openxmlformats.org/drawingml/2006/chart">
            <c:chart xmlns:c="http://schemas.openxmlformats.org/drawingml/2006/chart" xmlns:r="http://schemas.openxmlformats.org/officeDocument/2006/relationships" r:id="rId4"/>
          </a:graphicData>
        </a:graphic>
      </p:graphicFrame>
      <p:sp>
        <p:nvSpPr>
          <p:cNvPr id="75" name="74 CuadroTexto"/>
          <p:cNvSpPr txBox="1"/>
          <p:nvPr/>
        </p:nvSpPr>
        <p:spPr>
          <a:xfrm>
            <a:off x="1748830" y="5368151"/>
            <a:ext cx="1296144" cy="200055"/>
          </a:xfrm>
          <a:prstGeom prst="rect">
            <a:avLst/>
          </a:prstGeom>
          <a:noFill/>
        </p:spPr>
        <p:txBody>
          <a:bodyPr wrap="square" rtlCol="0">
            <a:spAutoFit/>
          </a:bodyPr>
          <a:lstStyle/>
          <a:p>
            <a:pPr algn="ctr"/>
            <a:r>
              <a:rPr lang="es-MX" sz="700" dirty="0" smtClean="0">
                <a:latin typeface="Arial" pitchFamily="34" charset="0"/>
                <a:cs typeface="Arial" pitchFamily="34" charset="0"/>
              </a:rPr>
              <a:t>Base: 746 mujeres</a:t>
            </a:r>
            <a:endParaRPr lang="es-AR" sz="700" dirty="0">
              <a:latin typeface="Arial" pitchFamily="34" charset="0"/>
              <a:cs typeface="Arial" pitchFamily="34" charset="0"/>
            </a:endParaRPr>
          </a:p>
        </p:txBody>
      </p:sp>
      <p:graphicFrame>
        <p:nvGraphicFramePr>
          <p:cNvPr id="79" name="78 Tabla"/>
          <p:cNvGraphicFramePr>
            <a:graphicFrameLocks noGrp="1"/>
          </p:cNvGraphicFramePr>
          <p:nvPr>
            <p:extLst>
              <p:ext uri="{D42A27DB-BD31-4B8C-83A1-F6EECF244321}">
                <p14:modId xmlns:p14="http://schemas.microsoft.com/office/powerpoint/2010/main" val="1591219364"/>
              </p:ext>
            </p:extLst>
          </p:nvPr>
        </p:nvGraphicFramePr>
        <p:xfrm>
          <a:off x="974516" y="4976415"/>
          <a:ext cx="7056777" cy="783471"/>
        </p:xfrm>
        <a:graphic>
          <a:graphicData uri="http://schemas.openxmlformats.org/drawingml/2006/table">
            <a:tbl>
              <a:tblPr firstRow="1" bandRow="1">
                <a:tableStyleId>{5C22544A-7EE6-4342-B048-85BDC9FD1C3A}</a:tableStyleId>
              </a:tblPr>
              <a:tblGrid>
                <a:gridCol w="542829"/>
                <a:gridCol w="542829"/>
                <a:gridCol w="542829"/>
                <a:gridCol w="542829"/>
                <a:gridCol w="542829"/>
                <a:gridCol w="542829"/>
                <a:gridCol w="542829"/>
                <a:gridCol w="542829"/>
                <a:gridCol w="542829"/>
                <a:gridCol w="542829"/>
                <a:gridCol w="542829"/>
                <a:gridCol w="542829"/>
                <a:gridCol w="542829"/>
              </a:tblGrid>
              <a:tr h="237288">
                <a:tc gridSpan="13">
                  <a:txBody>
                    <a:bodyPr/>
                    <a:lstStyle/>
                    <a:p>
                      <a:pPr algn="ctr"/>
                      <a:r>
                        <a:rPr lang="es-MX" sz="1000" dirty="0" smtClean="0">
                          <a:latin typeface="Arial" panose="020B0604020202020204" pitchFamily="34" charset="0"/>
                          <a:cs typeface="Arial" panose="020B0604020202020204" pitchFamily="34" charset="0"/>
                        </a:rPr>
                        <a:t>Mujeres  encarceladas preventivamente</a:t>
                      </a: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800" dirty="0"/>
                    </a:p>
                  </a:txBody>
                  <a:tcPr/>
                </a:tc>
                <a:tc hMerge="1">
                  <a:txBody>
                    <a:bodyPr/>
                    <a:lstStyle/>
                    <a:p>
                      <a:pPr algn="ctr"/>
                      <a:endParaRPr lang="es-AR" sz="800" dirty="0"/>
                    </a:p>
                  </a:txBody>
                  <a:tcPr/>
                </a:tc>
                <a:tc hMerge="1">
                  <a:txBody>
                    <a:bodyPr/>
                    <a:lstStyle/>
                    <a:p>
                      <a:endParaRPr lang="es-AR"/>
                    </a:p>
                  </a:txBody>
                  <a:tcPr/>
                </a:tc>
                <a:tc hMerge="1">
                  <a:txBody>
                    <a:bodyPr/>
                    <a:lstStyle/>
                    <a:p>
                      <a:pPr algn="ctr"/>
                      <a:endParaRPr lang="es-AR" sz="1050" dirty="0"/>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c hMerge="1">
                  <a:txBody>
                    <a:bodyPr/>
                    <a:lstStyle/>
                    <a:p>
                      <a:pPr algn="ctr"/>
                      <a:endParaRPr lang="es-AR" sz="1000" dirty="0">
                        <a:latin typeface="Arial" panose="020B0604020202020204" pitchFamily="34" charset="0"/>
                        <a:cs typeface="Arial" panose="020B0604020202020204" pitchFamily="34" charset="0"/>
                      </a:endParaRPr>
                    </a:p>
                  </a:txBody>
                  <a:tcPr anchor="ctr"/>
                </a:tc>
              </a:tr>
              <a:tr h="326271">
                <a:tc>
                  <a:txBody>
                    <a:bodyPr/>
                    <a:lstStyle/>
                    <a:p>
                      <a:pPr algn="ctr"/>
                      <a:r>
                        <a:rPr lang="es-MX" sz="800" dirty="0" smtClean="0">
                          <a:latin typeface="Arial" panose="020B0604020202020204" pitchFamily="34" charset="0"/>
                          <a:cs typeface="Arial" panose="020B0604020202020204" pitchFamily="34" charset="0"/>
                        </a:rPr>
                        <a:t>Oct</a:t>
                      </a:r>
                      <a:r>
                        <a:rPr lang="es-MX" sz="800" baseline="0" dirty="0" smtClean="0">
                          <a:latin typeface="Arial" panose="020B0604020202020204" pitchFamily="34" charset="0"/>
                          <a:cs typeface="Arial" panose="020B0604020202020204" pitchFamily="34" charset="0"/>
                        </a:rPr>
                        <a:t> ’13</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Nov ‘13</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Dic ’13</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Ene ‘14 </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Feb ’14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Mar ’14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Abr ‘14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May</a:t>
                      </a:r>
                      <a:r>
                        <a:rPr lang="es-MX" sz="800" baseline="0" dirty="0" smtClean="0">
                          <a:latin typeface="Arial" panose="020B0604020202020204" pitchFamily="34" charset="0"/>
                          <a:cs typeface="Arial" panose="020B0604020202020204" pitchFamily="34" charset="0"/>
                        </a:rPr>
                        <a:t>’14</a:t>
                      </a:r>
                      <a:r>
                        <a:rPr lang="es-MX" sz="800" dirty="0" smtClean="0">
                          <a:latin typeface="Arial" panose="020B0604020202020204" pitchFamily="34" charset="0"/>
                          <a:cs typeface="Arial" panose="020B0604020202020204" pitchFamily="34" charset="0"/>
                        </a:rPr>
                        <a:t> </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Jun’14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Jul’14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Ago</a:t>
                      </a:r>
                      <a:r>
                        <a:rPr lang="es-MX" sz="800" baseline="0" dirty="0" smtClean="0">
                          <a:latin typeface="Arial" panose="020B0604020202020204" pitchFamily="34" charset="0"/>
                          <a:cs typeface="Arial" panose="020B0604020202020204" pitchFamily="34" charset="0"/>
                        </a:rPr>
                        <a:t>‘14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Sep’14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Oct´14</a:t>
                      </a:r>
                      <a:endParaRPr lang="es-AR" sz="800" dirty="0">
                        <a:latin typeface="Arial" panose="020B0604020202020204" pitchFamily="34" charset="0"/>
                        <a:cs typeface="Arial" panose="020B0604020202020204" pitchFamily="34" charset="0"/>
                      </a:endParaRPr>
                    </a:p>
                  </a:txBody>
                  <a:tcPr anchor="ctr"/>
                </a:tc>
              </a:tr>
              <a:tr h="207627">
                <a:tc>
                  <a:txBody>
                    <a:bodyPr/>
                    <a:lstStyle/>
                    <a:p>
                      <a:pPr algn="ctr"/>
                      <a:r>
                        <a:rPr lang="es-MX" sz="800" dirty="0" smtClean="0">
                          <a:latin typeface="Arial" panose="020B0604020202020204" pitchFamily="34" charset="0"/>
                          <a:cs typeface="Arial" panose="020B0604020202020204" pitchFamily="34" charset="0"/>
                        </a:rPr>
                        <a:t>61%</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62%</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62%</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65%</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65%</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67%</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66%</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64,3%</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66%</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66%</a:t>
                      </a:r>
                      <a:endParaRPr lang="es-AR" sz="800" dirty="0">
                        <a:latin typeface="Arial" panose="020B0604020202020204" pitchFamily="34" charset="0"/>
                        <a:cs typeface="Arial" panose="020B0604020202020204" pitchFamily="34" charset="0"/>
                      </a:endParaRPr>
                    </a:p>
                  </a:txBody>
                  <a:tcPr anchor="ctr"/>
                </a:tc>
              </a:tr>
            </a:tbl>
          </a:graphicData>
        </a:graphic>
      </p:graphicFrame>
      <p:graphicFrame>
        <p:nvGraphicFramePr>
          <p:cNvPr id="82" name="81 Gráfico"/>
          <p:cNvGraphicFramePr/>
          <p:nvPr>
            <p:extLst>
              <p:ext uri="{D42A27DB-BD31-4B8C-83A1-F6EECF244321}">
                <p14:modId xmlns:p14="http://schemas.microsoft.com/office/powerpoint/2010/main" val="2203835178"/>
              </p:ext>
            </p:extLst>
          </p:nvPr>
        </p:nvGraphicFramePr>
        <p:xfrm>
          <a:off x="2663081" y="1421120"/>
          <a:ext cx="5941367" cy="999768"/>
        </p:xfrm>
        <a:graphic>
          <a:graphicData uri="http://schemas.openxmlformats.org/drawingml/2006/chart">
            <c:chart xmlns:c="http://schemas.openxmlformats.org/drawingml/2006/chart" xmlns:r="http://schemas.openxmlformats.org/officeDocument/2006/relationships" r:id="rId5"/>
          </a:graphicData>
        </a:graphic>
      </p:graphicFrame>
      <p:sp>
        <p:nvSpPr>
          <p:cNvPr id="83" name="82 CuadroTexto"/>
          <p:cNvSpPr txBox="1"/>
          <p:nvPr/>
        </p:nvSpPr>
        <p:spPr>
          <a:xfrm>
            <a:off x="3759915" y="1095922"/>
            <a:ext cx="4368041" cy="246221"/>
          </a:xfrm>
          <a:prstGeom prst="rect">
            <a:avLst/>
          </a:prstGeom>
          <a:noFill/>
        </p:spPr>
        <p:txBody>
          <a:bodyPr wrap="square" rtlCol="0">
            <a:spAutoFit/>
          </a:bodyPr>
          <a:lstStyle/>
          <a:p>
            <a:pPr algn="ctr"/>
            <a:r>
              <a:rPr lang="es-MX" sz="1000" b="1" dirty="0" smtClean="0">
                <a:solidFill>
                  <a:schemeClr val="tx2"/>
                </a:solidFill>
                <a:latin typeface="Arial" pitchFamily="34" charset="0"/>
                <a:cs typeface="Arial" pitchFamily="34" charset="0"/>
              </a:rPr>
              <a:t>Evolución de cantidad de detenidas. Octubre 2013 – Noviembre 2014</a:t>
            </a:r>
          </a:p>
        </p:txBody>
      </p:sp>
      <p:sp>
        <p:nvSpPr>
          <p:cNvPr id="84" name="83 CuadroTexto"/>
          <p:cNvSpPr txBox="1"/>
          <p:nvPr/>
        </p:nvSpPr>
        <p:spPr>
          <a:xfrm>
            <a:off x="1033508" y="2583909"/>
            <a:ext cx="3154069" cy="400110"/>
          </a:xfrm>
          <a:prstGeom prst="rect">
            <a:avLst/>
          </a:prstGeom>
          <a:noFill/>
        </p:spPr>
        <p:txBody>
          <a:bodyPr wrap="square" rtlCol="0" anchor="ctr">
            <a:spAutoFit/>
          </a:bodyPr>
          <a:lstStyle/>
          <a:p>
            <a:pPr algn="ctr"/>
            <a:r>
              <a:rPr lang="es-MX" sz="1000" b="1" dirty="0">
                <a:solidFill>
                  <a:schemeClr val="tx2">
                    <a:lumMod val="75000"/>
                  </a:schemeClr>
                </a:solidFill>
                <a:latin typeface="Arial" pitchFamily="34" charset="0"/>
                <a:cs typeface="Arial" pitchFamily="34" charset="0"/>
              </a:rPr>
              <a:t>Situación procesal general  vs.                                            Situación procesal detenidas</a:t>
            </a:r>
          </a:p>
        </p:txBody>
      </p:sp>
      <p:sp>
        <p:nvSpPr>
          <p:cNvPr id="85" name="1 Título"/>
          <p:cNvSpPr txBox="1">
            <a:spLocks/>
          </p:cNvSpPr>
          <p:nvPr/>
        </p:nvSpPr>
        <p:spPr>
          <a:xfrm>
            <a:off x="398229" y="1196752"/>
            <a:ext cx="1941523" cy="948491"/>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s-MX" sz="1400" b="1" spc="0" dirty="0" smtClean="0">
                <a:solidFill>
                  <a:srgbClr val="1F497D">
                    <a:lumMod val="75000"/>
                  </a:srgbClr>
                </a:solidFill>
                <a:latin typeface="Arial" pitchFamily="34" charset="0"/>
                <a:cs typeface="Arial" pitchFamily="34" charset="0"/>
              </a:rPr>
              <a:t>Son 751 las mujeres alojadas en unidades del </a:t>
            </a:r>
            <a:r>
              <a:rPr lang="es-MX" sz="1400" b="1" spc="0" dirty="0">
                <a:solidFill>
                  <a:srgbClr val="1F497D">
                    <a:lumMod val="75000"/>
                  </a:srgbClr>
                </a:solidFill>
                <a:latin typeface="Arial" pitchFamily="34" charset="0"/>
                <a:cs typeface="Arial" pitchFamily="34" charset="0"/>
              </a:rPr>
              <a:t>SPF.</a:t>
            </a:r>
            <a:endParaRPr lang="es-AR" sz="1400" b="1" spc="0" dirty="0">
              <a:solidFill>
                <a:srgbClr val="1F497D">
                  <a:lumMod val="75000"/>
                </a:srgbClr>
              </a:solidFill>
              <a:latin typeface="Arial" pitchFamily="34" charset="0"/>
              <a:cs typeface="Arial" pitchFamily="34" charset="0"/>
            </a:endParaRPr>
          </a:p>
        </p:txBody>
      </p:sp>
      <p:sp>
        <p:nvSpPr>
          <p:cNvPr id="86" name="85 Rectángulo"/>
          <p:cNvSpPr/>
          <p:nvPr/>
        </p:nvSpPr>
        <p:spPr>
          <a:xfrm>
            <a:off x="7992678" y="1342143"/>
            <a:ext cx="446058" cy="9627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latin typeface="Arial" pitchFamily="34" charset="0"/>
              <a:cs typeface="Arial" pitchFamily="34" charset="0"/>
            </a:endParaRPr>
          </a:p>
        </p:txBody>
      </p:sp>
      <p:sp>
        <p:nvSpPr>
          <p:cNvPr id="88" name="87 CuadroTexto"/>
          <p:cNvSpPr txBox="1"/>
          <p:nvPr/>
        </p:nvSpPr>
        <p:spPr>
          <a:xfrm>
            <a:off x="5873428" y="2492896"/>
            <a:ext cx="2157868" cy="400110"/>
          </a:xfrm>
          <a:prstGeom prst="rect">
            <a:avLst/>
          </a:prstGeom>
          <a:noFill/>
        </p:spPr>
        <p:txBody>
          <a:bodyPr wrap="square" rtlCol="0" anchor="ctr">
            <a:spAutoFit/>
          </a:bodyPr>
          <a:lstStyle/>
          <a:p>
            <a:pPr algn="ctr"/>
            <a:r>
              <a:rPr lang="es-MX" sz="1000" b="1" dirty="0">
                <a:solidFill>
                  <a:schemeClr val="tx2">
                    <a:lumMod val="75000"/>
                  </a:schemeClr>
                </a:solidFill>
                <a:latin typeface="Arial" pitchFamily="34" charset="0"/>
                <a:cs typeface="Arial" pitchFamily="34" charset="0"/>
              </a:rPr>
              <a:t>Jurisdicción general vs.                    Jurisdicción detenidas</a:t>
            </a:r>
          </a:p>
        </p:txBody>
      </p:sp>
      <p:sp>
        <p:nvSpPr>
          <p:cNvPr id="17" name="16 CuadroTexto"/>
          <p:cNvSpPr txBox="1"/>
          <p:nvPr/>
        </p:nvSpPr>
        <p:spPr>
          <a:xfrm>
            <a:off x="100367" y="5805844"/>
            <a:ext cx="3134191"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Noviembre 2014</a:t>
            </a:r>
            <a:endParaRPr lang="es-AR" sz="800" dirty="0">
              <a:latin typeface="Arial" pitchFamily="34" charset="0"/>
              <a:cs typeface="Arial" pitchFamily="34" charset="0"/>
            </a:endParaRPr>
          </a:p>
        </p:txBody>
      </p:sp>
      <p:sp>
        <p:nvSpPr>
          <p:cNvPr id="18" name="25 CuadroTexto"/>
          <p:cNvSpPr txBox="1"/>
          <p:nvPr/>
        </p:nvSpPr>
        <p:spPr>
          <a:xfrm>
            <a:off x="72008" y="6021288"/>
            <a:ext cx="8820472" cy="830997"/>
          </a:xfrm>
          <a:prstGeom prst="rect">
            <a:avLst/>
          </a:prstGeom>
          <a:noFill/>
        </p:spPr>
        <p:txBody>
          <a:bodyPr wrap="square" rtlCol="0">
            <a:spAutoFit/>
          </a:bodyPr>
          <a:lstStyle/>
          <a:p>
            <a:pPr algn="just"/>
            <a:r>
              <a:rPr lang="es-MX" sz="1600" dirty="0" smtClean="0">
                <a:solidFill>
                  <a:schemeClr val="bg1"/>
                </a:solidFill>
                <a:latin typeface="Arial" pitchFamily="34" charset="0"/>
                <a:cs typeface="Arial" pitchFamily="34" charset="0"/>
              </a:rPr>
              <a:t>La población femenina representa el 7% del total de la población del SPF, sin variaciones a lo largo del año. Casi 7 de cada 10 se encuentran encarceladas de manera preventiva, superando el promedio general de personas detenidas en esta condición.</a:t>
            </a:r>
            <a:endParaRPr lang="es-AR"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135030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22 Rectángulo redondeado"/>
          <p:cNvSpPr/>
          <p:nvPr/>
        </p:nvSpPr>
        <p:spPr>
          <a:xfrm>
            <a:off x="2267744" y="2890227"/>
            <a:ext cx="6264696" cy="830997"/>
          </a:xfrm>
          <a:prstGeom prst="roundRect">
            <a:avLst/>
          </a:prstGeom>
          <a:no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23 Rectángulo redondeado"/>
          <p:cNvSpPr/>
          <p:nvPr/>
        </p:nvSpPr>
        <p:spPr>
          <a:xfrm>
            <a:off x="2123728" y="4420165"/>
            <a:ext cx="3744416" cy="914097"/>
          </a:xfrm>
          <a:prstGeom prst="roundRect">
            <a:avLst/>
          </a:prstGeom>
          <a:no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 name="4 Rectángulo redondeado"/>
          <p:cNvSpPr/>
          <p:nvPr/>
        </p:nvSpPr>
        <p:spPr>
          <a:xfrm>
            <a:off x="2411760" y="1412776"/>
            <a:ext cx="6092007" cy="830997"/>
          </a:xfrm>
          <a:prstGeom prst="roundRect">
            <a:avLst/>
          </a:prstGeom>
          <a:noFill/>
          <a:ln>
            <a:solidFill>
              <a:srgbClr val="4F8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población femenina</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7" name="16 CuadroTexto"/>
          <p:cNvSpPr txBox="1"/>
          <p:nvPr/>
        </p:nvSpPr>
        <p:spPr>
          <a:xfrm>
            <a:off x="100367" y="6597352"/>
            <a:ext cx="3134191"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Noviembre 2014</a:t>
            </a:r>
            <a:endParaRPr lang="es-AR" sz="800" dirty="0">
              <a:latin typeface="Arial" pitchFamily="34" charset="0"/>
              <a:cs typeface="Arial" pitchFamily="34" charset="0"/>
            </a:endParaRPr>
          </a:p>
        </p:txBody>
      </p:sp>
      <p:sp>
        <p:nvSpPr>
          <p:cNvPr id="16" name="CuadroTexto 15"/>
          <p:cNvSpPr txBox="1"/>
          <p:nvPr/>
        </p:nvSpPr>
        <p:spPr>
          <a:xfrm>
            <a:off x="2613138" y="1412776"/>
            <a:ext cx="5775286" cy="83099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defPPr>
              <a:defRPr lang="es-AR"/>
            </a:defPPr>
            <a:lvl1pPr algn="just">
              <a:defRPr sz="1600" b="1">
                <a:latin typeface="Arial" panose="020B0604020202020204" pitchFamily="34" charset="0"/>
                <a:cs typeface="Arial" panose="020B0604020202020204" pitchFamily="34" charset="0"/>
              </a:defRPr>
            </a:lvl1pPr>
          </a:lstStyle>
          <a:p>
            <a:r>
              <a:rPr lang="es-MX" b="0" dirty="0" smtClean="0">
                <a:solidFill>
                  <a:srgbClr val="4F81BD"/>
                </a:solidFill>
              </a:rPr>
              <a:t>18 </a:t>
            </a:r>
            <a:r>
              <a:rPr lang="es-MX" b="0" dirty="0">
                <a:solidFill>
                  <a:srgbClr val="4F81BD"/>
                </a:solidFill>
              </a:rPr>
              <a:t>de ellas se encuentran en la Unidad </a:t>
            </a:r>
            <a:r>
              <a:rPr lang="es-MX" b="0" dirty="0" smtClean="0">
                <a:solidFill>
                  <a:srgbClr val="4F81BD"/>
                </a:solidFill>
              </a:rPr>
              <a:t>31 de Ezeiza </a:t>
            </a:r>
            <a:r>
              <a:rPr lang="es-MX" b="0" dirty="0">
                <a:solidFill>
                  <a:srgbClr val="4F81BD"/>
                </a:solidFill>
              </a:rPr>
              <a:t>y </a:t>
            </a:r>
            <a:r>
              <a:rPr lang="es-MX" b="0" dirty="0" smtClean="0">
                <a:solidFill>
                  <a:srgbClr val="4F81BD"/>
                </a:solidFill>
              </a:rPr>
              <a:t>una </a:t>
            </a:r>
            <a:r>
              <a:rPr lang="es-MX" b="0" dirty="0" smtClean="0">
                <a:solidFill>
                  <a:srgbClr val="4F81BD"/>
                </a:solidFill>
              </a:rPr>
              <a:t>en </a:t>
            </a:r>
            <a:r>
              <a:rPr lang="es-MX" b="0" dirty="0">
                <a:solidFill>
                  <a:srgbClr val="4F81BD"/>
                </a:solidFill>
              </a:rPr>
              <a:t>el CPF </a:t>
            </a:r>
            <a:r>
              <a:rPr lang="es-MX" b="0" dirty="0" smtClean="0">
                <a:solidFill>
                  <a:srgbClr val="4F81BD"/>
                </a:solidFill>
              </a:rPr>
              <a:t>III de Salta (NOA). </a:t>
            </a:r>
            <a:endParaRPr lang="es-MX" b="0" dirty="0">
              <a:solidFill>
                <a:srgbClr val="4F81BD"/>
              </a:solidFill>
            </a:endParaRPr>
          </a:p>
          <a:p>
            <a:r>
              <a:rPr lang="es-MX" dirty="0" smtClean="0">
                <a:solidFill>
                  <a:srgbClr val="4F81BD"/>
                </a:solidFill>
              </a:rPr>
              <a:t>Representan </a:t>
            </a:r>
            <a:r>
              <a:rPr lang="es-MX" dirty="0">
                <a:solidFill>
                  <a:srgbClr val="4F81BD"/>
                </a:solidFill>
              </a:rPr>
              <a:t>el </a:t>
            </a:r>
            <a:r>
              <a:rPr lang="es-MX" dirty="0" smtClean="0">
                <a:solidFill>
                  <a:srgbClr val="4F81BD"/>
                </a:solidFill>
              </a:rPr>
              <a:t>2% </a:t>
            </a:r>
            <a:r>
              <a:rPr lang="es-MX" b="0" dirty="0">
                <a:solidFill>
                  <a:srgbClr val="4F81BD"/>
                </a:solidFill>
              </a:rPr>
              <a:t>de la población </a:t>
            </a:r>
            <a:r>
              <a:rPr lang="es-MX" b="0" dirty="0" smtClean="0">
                <a:solidFill>
                  <a:srgbClr val="4F81BD"/>
                </a:solidFill>
              </a:rPr>
              <a:t>penal </a:t>
            </a:r>
            <a:r>
              <a:rPr lang="es-MX" b="0" dirty="0">
                <a:solidFill>
                  <a:srgbClr val="4F81BD"/>
                </a:solidFill>
              </a:rPr>
              <a:t>femenina. </a:t>
            </a:r>
            <a:endParaRPr lang="es-AR" b="0" dirty="0">
              <a:solidFill>
                <a:srgbClr val="4F81BD"/>
              </a:solidFill>
            </a:endParaRPr>
          </a:p>
        </p:txBody>
      </p:sp>
      <p:sp>
        <p:nvSpPr>
          <p:cNvPr id="40" name="CuadroTexto 39"/>
          <p:cNvSpPr txBox="1"/>
          <p:nvPr/>
        </p:nvSpPr>
        <p:spPr>
          <a:xfrm>
            <a:off x="2541130" y="2911115"/>
            <a:ext cx="5974256" cy="830997"/>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just"/>
            <a:r>
              <a:rPr lang="es-MX" sz="1600" dirty="0" smtClean="0">
                <a:solidFill>
                  <a:srgbClr val="4F81BD"/>
                </a:solidFill>
                <a:latin typeface="Arial" panose="020B0604020202020204" pitchFamily="34" charset="0"/>
                <a:cs typeface="Arial" panose="020B0604020202020204" pitchFamily="34" charset="0"/>
              </a:rPr>
              <a:t>29 </a:t>
            </a:r>
            <a:r>
              <a:rPr lang="es-MX" sz="1600" dirty="0">
                <a:solidFill>
                  <a:srgbClr val="4F81BD"/>
                </a:solidFill>
                <a:latin typeface="Arial" panose="020B0604020202020204" pitchFamily="34" charset="0"/>
                <a:cs typeface="Arial" panose="020B0604020202020204" pitchFamily="34" charset="0"/>
              </a:rPr>
              <a:t>se encuentran en la Unidad 31 de Ezeiza y </a:t>
            </a:r>
            <a:r>
              <a:rPr lang="es-MX" sz="1600" dirty="0" smtClean="0">
                <a:solidFill>
                  <a:srgbClr val="4F81BD"/>
                </a:solidFill>
                <a:latin typeface="Arial" panose="020B0604020202020204" pitchFamily="34" charset="0"/>
                <a:cs typeface="Arial" panose="020B0604020202020204" pitchFamily="34" charset="0"/>
              </a:rPr>
              <a:t>13 </a:t>
            </a:r>
            <a:r>
              <a:rPr lang="es-MX" sz="1600" dirty="0">
                <a:solidFill>
                  <a:srgbClr val="4F81BD"/>
                </a:solidFill>
                <a:latin typeface="Arial" panose="020B0604020202020204" pitchFamily="34" charset="0"/>
                <a:cs typeface="Arial" panose="020B0604020202020204" pitchFamily="34" charset="0"/>
              </a:rPr>
              <a:t>en el CPF III de Salta (NOA). </a:t>
            </a:r>
            <a:r>
              <a:rPr lang="es-MX" sz="1600" dirty="0" smtClean="0">
                <a:solidFill>
                  <a:srgbClr val="4F81BD"/>
                </a:solidFill>
                <a:latin typeface="Arial" panose="020B0604020202020204" pitchFamily="34" charset="0"/>
                <a:cs typeface="Arial" panose="020B0604020202020204" pitchFamily="34" charset="0"/>
              </a:rPr>
              <a:t>Representan </a:t>
            </a:r>
            <a:r>
              <a:rPr lang="es-MX" sz="1600" dirty="0">
                <a:solidFill>
                  <a:srgbClr val="4F81BD"/>
                </a:solidFill>
                <a:latin typeface="Arial" panose="020B0604020202020204" pitchFamily="34" charset="0"/>
                <a:cs typeface="Arial" panose="020B0604020202020204" pitchFamily="34" charset="0"/>
              </a:rPr>
              <a:t>el </a:t>
            </a:r>
            <a:r>
              <a:rPr lang="es-MX" sz="1600" dirty="0" smtClean="0">
                <a:solidFill>
                  <a:srgbClr val="4F81BD"/>
                </a:solidFill>
                <a:latin typeface="Arial" panose="020B0604020202020204" pitchFamily="34" charset="0"/>
                <a:cs typeface="Arial" panose="020B0604020202020204" pitchFamily="34" charset="0"/>
              </a:rPr>
              <a:t>6% </a:t>
            </a:r>
            <a:r>
              <a:rPr lang="es-MX" sz="1600" dirty="0">
                <a:solidFill>
                  <a:srgbClr val="4F81BD"/>
                </a:solidFill>
                <a:latin typeface="Arial" panose="020B0604020202020204" pitchFamily="34" charset="0"/>
                <a:cs typeface="Arial" panose="020B0604020202020204" pitchFamily="34" charset="0"/>
              </a:rPr>
              <a:t>del total de la población penal femenina. </a:t>
            </a:r>
            <a:endParaRPr lang="es-AR" sz="1600" dirty="0">
              <a:solidFill>
                <a:srgbClr val="4F81BD"/>
              </a:solidFill>
              <a:latin typeface="Arial" panose="020B0604020202020204" pitchFamily="34" charset="0"/>
              <a:cs typeface="Arial" panose="020B0604020202020204" pitchFamily="34" charset="0"/>
            </a:endParaRPr>
          </a:p>
        </p:txBody>
      </p:sp>
      <p:graphicFrame>
        <p:nvGraphicFramePr>
          <p:cNvPr id="41" name="24 Gráfico"/>
          <p:cNvGraphicFramePr/>
          <p:nvPr>
            <p:extLst>
              <p:ext uri="{D42A27DB-BD31-4B8C-83A1-F6EECF244321}">
                <p14:modId xmlns:p14="http://schemas.microsoft.com/office/powerpoint/2010/main" val="2234715717"/>
              </p:ext>
            </p:extLst>
          </p:nvPr>
        </p:nvGraphicFramePr>
        <p:xfrm>
          <a:off x="5850049" y="4138846"/>
          <a:ext cx="3079918"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ángulo 18"/>
          <p:cNvSpPr/>
          <p:nvPr/>
        </p:nvSpPr>
        <p:spPr>
          <a:xfrm>
            <a:off x="6353520" y="3887470"/>
            <a:ext cx="2476961"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 </a:t>
            </a:r>
            <a:r>
              <a:rPr lang="es-MX" sz="1100" b="1" dirty="0" smtClean="0">
                <a:solidFill>
                  <a:schemeClr val="tx2"/>
                </a:solidFill>
                <a:latin typeface="Arial" pitchFamily="34" charset="0"/>
                <a:cs typeface="Arial" pitchFamily="34" charset="0"/>
              </a:rPr>
              <a:t>etaria de los niños/as</a:t>
            </a:r>
            <a:endParaRPr lang="es-AR" sz="1100" b="1" dirty="0">
              <a:solidFill>
                <a:schemeClr val="tx2"/>
              </a:solidFill>
              <a:latin typeface="Arial" pitchFamily="34" charset="0"/>
              <a:cs typeface="Arial" pitchFamily="34" charset="0"/>
            </a:endParaRPr>
          </a:p>
        </p:txBody>
      </p:sp>
      <p:sp>
        <p:nvSpPr>
          <p:cNvPr id="43" name="16 CuadroTexto"/>
          <p:cNvSpPr txBox="1"/>
          <p:nvPr/>
        </p:nvSpPr>
        <p:spPr>
          <a:xfrm>
            <a:off x="107504" y="5805264"/>
            <a:ext cx="2838628" cy="215444"/>
          </a:xfrm>
          <a:prstGeom prst="rect">
            <a:avLst/>
          </a:prstGeom>
          <a:solidFill>
            <a:schemeClr val="bg1"/>
          </a:solidFill>
        </p:spPr>
        <p:txBody>
          <a:bodyPr wrap="square" rtlCol="0">
            <a:spAutoFit/>
          </a:bodyPr>
          <a:lstStyle/>
          <a:p>
            <a:endParaRPr lang="es-AR" sz="800" dirty="0">
              <a:latin typeface="Arial" pitchFamily="34" charset="0"/>
              <a:cs typeface="Arial" pitchFamily="34" charset="0"/>
            </a:endParaRPr>
          </a:p>
        </p:txBody>
      </p:sp>
      <p:sp>
        <p:nvSpPr>
          <p:cNvPr id="11" name="10 CuadroTexto"/>
          <p:cNvSpPr txBox="1"/>
          <p:nvPr/>
        </p:nvSpPr>
        <p:spPr>
          <a:xfrm>
            <a:off x="6282187" y="6453916"/>
            <a:ext cx="2619628"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Base: 46 niños alojados en establecimientos del SPF</a:t>
            </a:r>
            <a:endParaRPr lang="es-AR" sz="800" dirty="0">
              <a:latin typeface="Arial" pitchFamily="34" charset="0"/>
              <a:cs typeface="Arial" pitchFamily="34" charset="0"/>
            </a:endParaRPr>
          </a:p>
        </p:txBody>
      </p:sp>
      <p:sp>
        <p:nvSpPr>
          <p:cNvPr id="2" name="1 Elipse"/>
          <p:cNvSpPr/>
          <p:nvPr/>
        </p:nvSpPr>
        <p:spPr>
          <a:xfrm>
            <a:off x="456299" y="1124744"/>
            <a:ext cx="2150323" cy="135965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MX" sz="1600" dirty="0" smtClean="0">
                <a:latin typeface="Arial" pitchFamily="34" charset="0"/>
                <a:cs typeface="Arial" pitchFamily="34" charset="0"/>
              </a:rPr>
              <a:t>19 mujeres embarazadas en el SPF</a:t>
            </a:r>
            <a:endParaRPr lang="es-AR" sz="1600" dirty="0">
              <a:latin typeface="Arial" pitchFamily="34" charset="0"/>
              <a:cs typeface="Arial" pitchFamily="34" charset="0"/>
            </a:endParaRPr>
          </a:p>
        </p:txBody>
      </p:sp>
      <p:sp>
        <p:nvSpPr>
          <p:cNvPr id="20" name="19 Elipse"/>
          <p:cNvSpPr/>
          <p:nvPr/>
        </p:nvSpPr>
        <p:spPr>
          <a:xfrm>
            <a:off x="456298" y="2631579"/>
            <a:ext cx="2125877" cy="135965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MX" sz="1600" dirty="0" smtClean="0">
                <a:latin typeface="Arial" pitchFamily="34" charset="0"/>
                <a:cs typeface="Arial" pitchFamily="34" charset="0"/>
              </a:rPr>
              <a:t>42 mujeres viven con alguno de sus </a:t>
            </a:r>
            <a:r>
              <a:rPr lang="es-MX" sz="1600" dirty="0" smtClean="0">
                <a:latin typeface="Arial" pitchFamily="34" charset="0"/>
                <a:cs typeface="Arial" pitchFamily="34" charset="0"/>
              </a:rPr>
              <a:t>hijos/as </a:t>
            </a:r>
            <a:r>
              <a:rPr lang="es-MX" sz="1600" dirty="0" smtClean="0">
                <a:latin typeface="Arial" pitchFamily="34" charset="0"/>
                <a:cs typeface="Arial" pitchFamily="34" charset="0"/>
              </a:rPr>
              <a:t>en el SPF</a:t>
            </a:r>
            <a:endParaRPr lang="es-AR" sz="1600" dirty="0">
              <a:latin typeface="Arial" pitchFamily="34" charset="0"/>
              <a:cs typeface="Arial" pitchFamily="34" charset="0"/>
            </a:endParaRPr>
          </a:p>
        </p:txBody>
      </p:sp>
      <p:sp>
        <p:nvSpPr>
          <p:cNvPr id="21" name="20 Elipse"/>
          <p:cNvSpPr/>
          <p:nvPr/>
        </p:nvSpPr>
        <p:spPr>
          <a:xfrm>
            <a:off x="434028" y="4149080"/>
            <a:ext cx="2150323" cy="1359656"/>
          </a:xfrm>
          <a:prstGeom prst="ellipse">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MX" sz="1600" dirty="0" smtClean="0">
                <a:latin typeface="Arial" pitchFamily="34" charset="0"/>
                <a:cs typeface="Arial" pitchFamily="34" charset="0"/>
              </a:rPr>
              <a:t>Hay 46 niños/as viviendo en la cárcel </a:t>
            </a:r>
            <a:endParaRPr lang="es-AR" sz="1600" dirty="0">
              <a:latin typeface="Arial" pitchFamily="34" charset="0"/>
              <a:cs typeface="Arial" pitchFamily="34" charset="0"/>
            </a:endParaRPr>
          </a:p>
        </p:txBody>
      </p:sp>
      <p:sp>
        <p:nvSpPr>
          <p:cNvPr id="3" name="2 Rectángulo"/>
          <p:cNvSpPr/>
          <p:nvPr/>
        </p:nvSpPr>
        <p:spPr>
          <a:xfrm>
            <a:off x="2555776" y="4461715"/>
            <a:ext cx="3312368" cy="830997"/>
          </a:xfrm>
          <a:prstGeom prst="rect">
            <a:avLst/>
          </a:prstGeom>
        </p:spPr>
        <p:txBody>
          <a:bodyPr wrap="square">
            <a:spAutoFit/>
          </a:bodyPr>
          <a:lstStyle/>
          <a:p>
            <a:r>
              <a:rPr lang="es-AR" sz="1600" dirty="0">
                <a:solidFill>
                  <a:srgbClr val="4F81BD"/>
                </a:solidFill>
                <a:latin typeface="Arial" panose="020B0604020202020204" pitchFamily="34" charset="0"/>
                <a:cs typeface="Arial" panose="020B0604020202020204" pitchFamily="34" charset="0"/>
              </a:rPr>
              <a:t>32 </a:t>
            </a:r>
            <a:r>
              <a:rPr lang="es-AR" sz="1600" dirty="0" smtClean="0">
                <a:solidFill>
                  <a:srgbClr val="4F81BD"/>
                </a:solidFill>
                <a:latin typeface="Arial" panose="020B0604020202020204" pitchFamily="34" charset="0"/>
                <a:cs typeface="Arial" panose="020B0604020202020204" pitchFamily="34" charset="0"/>
              </a:rPr>
              <a:t>son alojados con sus madres en </a:t>
            </a:r>
            <a:r>
              <a:rPr lang="es-AR" sz="1600" dirty="0">
                <a:solidFill>
                  <a:srgbClr val="4F81BD"/>
                </a:solidFill>
                <a:latin typeface="Arial" panose="020B0604020202020204" pitchFamily="34" charset="0"/>
                <a:cs typeface="Arial" panose="020B0604020202020204" pitchFamily="34" charset="0"/>
              </a:rPr>
              <a:t>la Unidad 31 (Ezeiza</a:t>
            </a:r>
            <a:r>
              <a:rPr lang="es-AR" sz="1600" dirty="0" smtClean="0">
                <a:solidFill>
                  <a:srgbClr val="4F81BD"/>
                </a:solidFill>
                <a:latin typeface="Arial" panose="020B0604020202020204" pitchFamily="34" charset="0"/>
                <a:cs typeface="Arial" panose="020B0604020202020204" pitchFamily="34" charset="0"/>
              </a:rPr>
              <a:t>) </a:t>
            </a:r>
            <a:r>
              <a:rPr lang="es-AR" sz="1600" dirty="0">
                <a:solidFill>
                  <a:srgbClr val="4F81BD"/>
                </a:solidFill>
                <a:latin typeface="Arial" panose="020B0604020202020204" pitchFamily="34" charset="0"/>
                <a:cs typeface="Arial" panose="020B0604020202020204" pitchFamily="34" charset="0"/>
              </a:rPr>
              <a:t>y 14 en el CPF III (NOA). </a:t>
            </a:r>
          </a:p>
        </p:txBody>
      </p:sp>
      <p:pic>
        <p:nvPicPr>
          <p:cNvPr id="1026" name="Picture 2" descr="http://cdns2.freepik.com/foto-gratis/ninos-pareja_318-59520.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38783" y="4686951"/>
            <a:ext cx="688207" cy="5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8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7 Rectángulo"/>
          <p:cNvSpPr/>
          <p:nvPr/>
        </p:nvSpPr>
        <p:spPr>
          <a:xfrm>
            <a:off x="539552" y="4179415"/>
            <a:ext cx="8208912" cy="58382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latin typeface="Arial" pitchFamily="34" charset="0"/>
              <a:cs typeface="Arial" pitchFamily="34" charset="0"/>
            </a:endParaRPr>
          </a:p>
        </p:txBody>
      </p:sp>
      <p:sp>
        <p:nvSpPr>
          <p:cNvPr id="25" name="24 Rectángulo"/>
          <p:cNvSpPr/>
          <p:nvPr/>
        </p:nvSpPr>
        <p:spPr>
          <a:xfrm>
            <a:off x="539552" y="1484784"/>
            <a:ext cx="8208912" cy="113771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latin typeface="Arial" pitchFamily="34" charset="0"/>
              <a:cs typeface="Arial" pitchFamily="34" charset="0"/>
            </a:endParaRPr>
          </a:p>
        </p:txBody>
      </p:sp>
      <p:sp>
        <p:nvSpPr>
          <p:cNvPr id="6" name="5 Rectángulo"/>
          <p:cNvSpPr/>
          <p:nvPr/>
        </p:nvSpPr>
        <p:spPr>
          <a:xfrm>
            <a:off x="539552" y="5293443"/>
            <a:ext cx="8208912" cy="58382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latin typeface="Arial" pitchFamily="34" charset="0"/>
              <a:cs typeface="Arial" pitchFamily="34" charset="0"/>
            </a:endParaRPr>
          </a:p>
        </p:txBody>
      </p:sp>
      <p:sp>
        <p:nvSpPr>
          <p:cNvPr id="7" name="6 Rectángulo"/>
          <p:cNvSpPr/>
          <p:nvPr/>
        </p:nvSpPr>
        <p:spPr>
          <a:xfrm>
            <a:off x="539552" y="3107060"/>
            <a:ext cx="8208912" cy="583829"/>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a:cs typeface="Arial"/>
              </a:rPr>
              <a:t>Población “</a:t>
            </a:r>
            <a:r>
              <a:rPr lang="es-MX" sz="2400" dirty="0" err="1" smtClean="0">
                <a:solidFill>
                  <a:srgbClr val="1F497D">
                    <a:lumMod val="75000"/>
                  </a:srgbClr>
                </a:solidFill>
                <a:latin typeface="Arial"/>
                <a:cs typeface="Arial"/>
              </a:rPr>
              <a:t>Transgénero</a:t>
            </a:r>
            <a:r>
              <a:rPr lang="es-MX" sz="2400" dirty="0" smtClean="0">
                <a:solidFill>
                  <a:srgbClr val="1F497D">
                    <a:lumMod val="75000"/>
                  </a:srgbClr>
                </a:solidFill>
                <a:latin typeface="Arial"/>
                <a:cs typeface="Arial"/>
              </a:rPr>
              <a:t>”</a:t>
            </a:r>
            <a:endParaRPr lang="es-AR" sz="2400" dirty="0">
              <a:solidFill>
                <a:srgbClr val="1F497D">
                  <a:lumMod val="75000"/>
                </a:srgbClr>
              </a:solidFill>
              <a:latin typeface="Arial"/>
              <a:cs typeface="Arial"/>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7" name="1 Título"/>
          <p:cNvSpPr txBox="1">
            <a:spLocks/>
          </p:cNvSpPr>
          <p:nvPr/>
        </p:nvSpPr>
        <p:spPr>
          <a:xfrm>
            <a:off x="539552" y="2924944"/>
            <a:ext cx="8352928" cy="144016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s-MX" sz="1800" b="1" spc="0" dirty="0" smtClean="0">
                <a:solidFill>
                  <a:schemeClr val="bg1"/>
                </a:solidFill>
                <a:latin typeface="Arial" pitchFamily="34" charset="0"/>
                <a:cs typeface="Arial" pitchFamily="34" charset="0"/>
              </a:rPr>
              <a:t>En noviembre de 2014 se encuentran alojadas bajo esta denominación un total de 20 personas en el SPF, específicamente en el Módulo VI del Complejo Penitenciario Federal I de Ezeiza. </a:t>
            </a:r>
          </a:p>
          <a:p>
            <a:endParaRPr lang="es-MX" sz="1800" b="1" spc="0" dirty="0" smtClean="0">
              <a:solidFill>
                <a:schemeClr val="bg1"/>
              </a:solidFill>
              <a:latin typeface="Arial" pitchFamily="34" charset="0"/>
              <a:cs typeface="Arial" pitchFamily="34" charset="0"/>
            </a:endParaRPr>
          </a:p>
          <a:p>
            <a:pPr marL="342900" indent="-342900">
              <a:buFont typeface="Arial" pitchFamily="34" charset="0"/>
              <a:buChar char="•"/>
            </a:pPr>
            <a:endParaRPr lang="es-MX" sz="1800" b="1" spc="0" dirty="0" smtClean="0">
              <a:solidFill>
                <a:schemeClr val="bg1"/>
              </a:solidFill>
              <a:latin typeface="Arial" pitchFamily="34" charset="0"/>
              <a:cs typeface="Arial" pitchFamily="34" charset="0"/>
            </a:endParaRPr>
          </a:p>
          <a:p>
            <a:pPr marL="342900" indent="-342900">
              <a:buFont typeface="Arial" pitchFamily="34" charset="0"/>
              <a:buChar char="•"/>
            </a:pPr>
            <a:endParaRPr lang="es-MX" sz="1800" b="1" spc="0" dirty="0">
              <a:solidFill>
                <a:schemeClr val="bg1"/>
              </a:solidFill>
              <a:latin typeface="Arial" pitchFamily="34" charset="0"/>
              <a:cs typeface="Arial" pitchFamily="34" charset="0"/>
            </a:endParaRPr>
          </a:p>
          <a:p>
            <a:r>
              <a:rPr lang="es-MX" sz="1800" b="1" spc="0" dirty="0" smtClean="0">
                <a:solidFill>
                  <a:schemeClr val="bg1"/>
                </a:solidFill>
                <a:latin typeface="Arial" pitchFamily="34" charset="0"/>
                <a:cs typeface="Arial" pitchFamily="34" charset="0"/>
              </a:rPr>
              <a:t>Respecto del mes anterior, esa población sumó 2 personas.</a:t>
            </a:r>
            <a:endParaRPr lang="es-MX" sz="1800" b="1" spc="0" dirty="0">
              <a:solidFill>
                <a:schemeClr val="bg1"/>
              </a:solidFill>
              <a:latin typeface="Arial" pitchFamily="34" charset="0"/>
              <a:cs typeface="Arial" pitchFamily="34" charset="0"/>
            </a:endParaRPr>
          </a:p>
          <a:p>
            <a:pPr marL="342900" indent="-342900">
              <a:buFont typeface="Arial" pitchFamily="34" charset="0"/>
              <a:buChar char="•"/>
            </a:pPr>
            <a:endParaRPr lang="es-MX" sz="1800" b="1" spc="0" dirty="0" smtClean="0">
              <a:solidFill>
                <a:schemeClr val="bg1"/>
              </a:solidFill>
              <a:latin typeface="Arial" pitchFamily="34" charset="0"/>
              <a:cs typeface="Arial" pitchFamily="34" charset="0"/>
            </a:endParaRPr>
          </a:p>
          <a:p>
            <a:pPr marL="342900" indent="-342900">
              <a:buFont typeface="Arial" pitchFamily="34" charset="0"/>
              <a:buChar char="•"/>
            </a:pPr>
            <a:endParaRPr lang="es-MX" sz="1800" b="1" spc="0" dirty="0" smtClean="0">
              <a:solidFill>
                <a:schemeClr val="bg1"/>
              </a:solidFill>
              <a:latin typeface="Arial" pitchFamily="34" charset="0"/>
              <a:cs typeface="Arial" pitchFamily="34" charset="0"/>
            </a:endParaRPr>
          </a:p>
          <a:p>
            <a:pPr marL="342900" indent="-342900">
              <a:buFont typeface="Arial" pitchFamily="34" charset="0"/>
              <a:buChar char="•"/>
            </a:pPr>
            <a:endParaRPr lang="es-MX" sz="1800" b="1" spc="0" dirty="0">
              <a:solidFill>
                <a:schemeClr val="bg1"/>
              </a:solidFill>
              <a:latin typeface="Arial" pitchFamily="34" charset="0"/>
              <a:cs typeface="Arial" pitchFamily="34" charset="0"/>
            </a:endParaRPr>
          </a:p>
          <a:p>
            <a:r>
              <a:rPr lang="es-MX" sz="1800" b="1" spc="0" dirty="0" smtClean="0">
                <a:solidFill>
                  <a:schemeClr val="bg1"/>
                </a:solidFill>
                <a:latin typeface="Arial" pitchFamily="34" charset="0"/>
                <a:cs typeface="Arial" pitchFamily="34" charset="0"/>
              </a:rPr>
              <a:t>De este conjunto,  solo una persona cuentan con condena firme.   </a:t>
            </a:r>
          </a:p>
          <a:p>
            <a:r>
              <a:rPr lang="es-MX" sz="1800" b="1" spc="0" dirty="0" smtClean="0">
                <a:solidFill>
                  <a:schemeClr val="bg1"/>
                </a:solidFill>
                <a:latin typeface="Arial" pitchFamily="34" charset="0"/>
                <a:cs typeface="Arial" pitchFamily="34" charset="0"/>
              </a:rPr>
              <a:t>            </a:t>
            </a:r>
          </a:p>
          <a:p>
            <a:pPr marL="342900" indent="-342900">
              <a:buFont typeface="Arial" pitchFamily="34" charset="0"/>
              <a:buChar char="•"/>
            </a:pPr>
            <a:endParaRPr lang="es-MX" sz="1800" b="1" spc="0" dirty="0" smtClean="0">
              <a:solidFill>
                <a:schemeClr val="bg1"/>
              </a:solidFill>
              <a:latin typeface="Arial" pitchFamily="34" charset="0"/>
              <a:cs typeface="Arial" pitchFamily="34" charset="0"/>
            </a:endParaRPr>
          </a:p>
          <a:p>
            <a:pPr marL="342900" indent="-342900">
              <a:buFont typeface="Arial" pitchFamily="34" charset="0"/>
              <a:buChar char="•"/>
            </a:pPr>
            <a:endParaRPr lang="es-MX" sz="1800" b="1" spc="0" dirty="0" smtClean="0">
              <a:solidFill>
                <a:schemeClr val="bg1"/>
              </a:solidFill>
              <a:latin typeface="Arial" pitchFamily="34" charset="0"/>
              <a:cs typeface="Arial" pitchFamily="34" charset="0"/>
            </a:endParaRPr>
          </a:p>
          <a:p>
            <a:r>
              <a:rPr lang="es-MX" sz="1800" b="1" spc="0" dirty="0" smtClean="0">
                <a:solidFill>
                  <a:schemeClr val="bg1"/>
                </a:solidFill>
                <a:latin typeface="Arial" pitchFamily="34" charset="0"/>
                <a:cs typeface="Arial" pitchFamily="34" charset="0"/>
              </a:rPr>
              <a:t>Todas las personas </a:t>
            </a:r>
            <a:r>
              <a:rPr lang="es-MX" sz="1800" b="1" spc="0" dirty="0" err="1" smtClean="0">
                <a:solidFill>
                  <a:schemeClr val="bg1"/>
                </a:solidFill>
                <a:latin typeface="Arial" pitchFamily="34" charset="0"/>
                <a:cs typeface="Arial" pitchFamily="34" charset="0"/>
              </a:rPr>
              <a:t>transgénero</a:t>
            </a:r>
            <a:r>
              <a:rPr lang="es-MX" sz="1800" b="1" spc="0" dirty="0" smtClean="0">
                <a:solidFill>
                  <a:schemeClr val="bg1"/>
                </a:solidFill>
                <a:latin typeface="Arial" pitchFamily="34" charset="0"/>
                <a:cs typeface="Arial" pitchFamily="34" charset="0"/>
              </a:rPr>
              <a:t> son mayores de 21 años</a:t>
            </a:r>
            <a:r>
              <a:rPr lang="es-MX" sz="1800" b="1" dirty="0" smtClean="0">
                <a:solidFill>
                  <a:schemeClr val="bg1"/>
                </a:solidFill>
                <a:latin typeface="Arial" pitchFamily="34" charset="0"/>
                <a:cs typeface="Arial" pitchFamily="34" charset="0"/>
              </a:rPr>
              <a:t>. </a:t>
            </a:r>
            <a:endParaRPr lang="es-AR" sz="1800" b="1"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3516355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1 Título"/>
          <p:cNvSpPr txBox="1">
            <a:spLocks/>
          </p:cNvSpPr>
          <p:nvPr/>
        </p:nvSpPr>
        <p:spPr>
          <a:xfrm>
            <a:off x="683568" y="256385"/>
            <a:ext cx="78243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b="1" dirty="0">
                <a:solidFill>
                  <a:schemeClr val="bg1"/>
                </a:solidFill>
                <a:latin typeface="Arial"/>
                <a:ea typeface="+mn-ea"/>
                <a:cs typeface="Arial"/>
              </a:rPr>
              <a:t>Introducción</a:t>
            </a:r>
            <a:endParaRPr lang="es-AR" sz="4000" b="1" dirty="0">
              <a:solidFill>
                <a:schemeClr val="bg1"/>
              </a:solidFill>
              <a:latin typeface="Arial"/>
              <a:ea typeface="+mn-ea"/>
              <a:cs typeface="Arial"/>
            </a:endParaRPr>
          </a:p>
        </p:txBody>
      </p:sp>
      <p:sp>
        <p:nvSpPr>
          <p:cNvPr id="4" name="2 Marcador de contenido"/>
          <p:cNvSpPr txBox="1">
            <a:spLocks/>
          </p:cNvSpPr>
          <p:nvPr/>
        </p:nvSpPr>
        <p:spPr>
          <a:xfrm>
            <a:off x="683568" y="2060848"/>
            <a:ext cx="7931224" cy="39498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MX" sz="2000" dirty="0">
                <a:solidFill>
                  <a:schemeClr val="tx2">
                    <a:lumMod val="75000"/>
                  </a:schemeClr>
                </a:solidFill>
                <a:latin typeface="Arial" pitchFamily="34" charset="0"/>
                <a:cs typeface="Arial" pitchFamily="34" charset="0"/>
              </a:rPr>
              <a:t>La información contenida en el presente reporte es producto de la sistematización de los partes semanales enviados por el Servicio Penitenciario Federal (SPF) a PROCUVIN. </a:t>
            </a:r>
          </a:p>
          <a:p>
            <a:pPr algn="just"/>
            <a:endParaRPr lang="es-MX" sz="2000" dirty="0">
              <a:solidFill>
                <a:schemeClr val="tx2">
                  <a:lumMod val="75000"/>
                </a:schemeClr>
              </a:solidFill>
              <a:latin typeface="Arial" pitchFamily="34" charset="0"/>
              <a:cs typeface="Arial" pitchFamily="34" charset="0"/>
            </a:endParaRPr>
          </a:p>
          <a:p>
            <a:pPr algn="just"/>
            <a:r>
              <a:rPr lang="es-MX" sz="2000" dirty="0">
                <a:solidFill>
                  <a:schemeClr val="tx2">
                    <a:lumMod val="75000"/>
                  </a:schemeClr>
                </a:solidFill>
                <a:latin typeface="Arial" pitchFamily="34" charset="0"/>
                <a:cs typeface="Arial" pitchFamily="34" charset="0"/>
              </a:rPr>
              <a:t>La Procuraduría posee la facultad de requerir información a las distintas agencias penales a fin de conocer y caracterizar el universo sobre el que interviene.</a:t>
            </a:r>
          </a:p>
          <a:p>
            <a:pPr algn="just"/>
            <a:endParaRPr lang="es-MX" sz="2000" dirty="0">
              <a:solidFill>
                <a:schemeClr val="tx2">
                  <a:lumMod val="75000"/>
                </a:schemeClr>
              </a:solidFill>
              <a:latin typeface="Arial" pitchFamily="34" charset="0"/>
              <a:cs typeface="Arial" pitchFamily="34" charset="0"/>
            </a:endParaRPr>
          </a:p>
          <a:p>
            <a:pPr algn="just"/>
            <a:r>
              <a:rPr lang="es-MX" sz="2000" dirty="0">
                <a:solidFill>
                  <a:schemeClr val="tx2">
                    <a:lumMod val="75000"/>
                  </a:schemeClr>
                </a:solidFill>
                <a:latin typeface="Arial" pitchFamily="34" charset="0"/>
                <a:cs typeface="Arial" pitchFamily="34" charset="0"/>
              </a:rPr>
              <a:t>El área de Registro y Bases de Datos recibe esta información como insumo estadístico </a:t>
            </a:r>
            <a:r>
              <a:rPr lang="es-MX" sz="2000" dirty="0" smtClean="0">
                <a:solidFill>
                  <a:schemeClr val="tx2">
                    <a:lumMod val="75000"/>
                  </a:schemeClr>
                </a:solidFill>
                <a:latin typeface="Arial" pitchFamily="34" charset="0"/>
                <a:cs typeface="Arial" pitchFamily="34" charset="0"/>
              </a:rPr>
              <a:t>descriptivo, pero </a:t>
            </a:r>
            <a:r>
              <a:rPr lang="es-MX" sz="2000" dirty="0">
                <a:solidFill>
                  <a:schemeClr val="tx2">
                    <a:lumMod val="75000"/>
                  </a:schemeClr>
                </a:solidFill>
                <a:latin typeface="Arial" pitchFamily="34" charset="0"/>
                <a:cs typeface="Arial" pitchFamily="34" charset="0"/>
              </a:rPr>
              <a:t>también como herramienta de análisis del sistema carcelario</a:t>
            </a:r>
            <a:r>
              <a:rPr lang="es-MX" sz="2400" dirty="0" smtClean="0">
                <a:latin typeface="Arial" pitchFamily="34" charset="0"/>
                <a:cs typeface="Arial" pitchFamily="34" charset="0"/>
              </a:rPr>
              <a:t>. </a:t>
            </a:r>
            <a:endParaRPr lang="es-AR" sz="2400" dirty="0">
              <a:latin typeface="Arial" pitchFamily="34" charset="0"/>
              <a:cs typeface="Arial" pitchFamily="34" charset="0"/>
            </a:endParaRPr>
          </a:p>
        </p:txBody>
      </p:sp>
      <p:sp>
        <p:nvSpPr>
          <p:cNvPr id="5" name="4 Rectángulo"/>
          <p:cNvSpPr/>
          <p:nvPr/>
        </p:nvSpPr>
        <p:spPr>
          <a:xfrm>
            <a:off x="107504" y="5733256"/>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Tree>
    <p:extLst>
      <p:ext uri="{BB962C8B-B14F-4D97-AF65-F5344CB8AC3E}">
        <p14:creationId xmlns:p14="http://schemas.microsoft.com/office/powerpoint/2010/main" val="12764178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1237" y="6031921"/>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jóvenes adultos</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9540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graphicFrame>
        <p:nvGraphicFramePr>
          <p:cNvPr id="38" name="37 Gráfico"/>
          <p:cNvGraphicFramePr/>
          <p:nvPr>
            <p:extLst>
              <p:ext uri="{D42A27DB-BD31-4B8C-83A1-F6EECF244321}">
                <p14:modId xmlns:p14="http://schemas.microsoft.com/office/powerpoint/2010/main" val="2010615892"/>
              </p:ext>
            </p:extLst>
          </p:nvPr>
        </p:nvGraphicFramePr>
        <p:xfrm>
          <a:off x="611560" y="1783457"/>
          <a:ext cx="7488832" cy="1501527"/>
        </p:xfrm>
        <a:graphic>
          <a:graphicData uri="http://schemas.openxmlformats.org/drawingml/2006/chart">
            <c:chart xmlns:c="http://schemas.openxmlformats.org/drawingml/2006/chart" xmlns:r="http://schemas.openxmlformats.org/officeDocument/2006/relationships" r:id="rId3"/>
          </a:graphicData>
        </a:graphic>
      </p:graphicFrame>
      <p:sp>
        <p:nvSpPr>
          <p:cNvPr id="40" name="39 CuadroTexto"/>
          <p:cNvSpPr txBox="1"/>
          <p:nvPr/>
        </p:nvSpPr>
        <p:spPr>
          <a:xfrm>
            <a:off x="1884834" y="1124744"/>
            <a:ext cx="5616624" cy="523220"/>
          </a:xfrm>
          <a:prstGeom prst="rect">
            <a:avLst/>
          </a:prstGeom>
          <a:noFill/>
        </p:spPr>
        <p:txBody>
          <a:bodyPr wrap="square" rtlCol="0">
            <a:spAutoFit/>
          </a:bodyPr>
          <a:lstStyle/>
          <a:p>
            <a:pPr algn="ctr"/>
            <a:r>
              <a:rPr lang="es-MX" sz="1600" b="1" dirty="0">
                <a:solidFill>
                  <a:schemeClr val="tx2">
                    <a:lumMod val="75000"/>
                  </a:schemeClr>
                </a:solidFill>
                <a:latin typeface="Arial" pitchFamily="34" charset="0"/>
                <a:cs typeface="Arial" pitchFamily="34" charset="0"/>
              </a:rPr>
              <a:t>Evolución de cantidad de jóvenes </a:t>
            </a:r>
            <a:r>
              <a:rPr lang="es-MX" sz="1600" b="1" dirty="0" smtClean="0">
                <a:solidFill>
                  <a:schemeClr val="tx2">
                    <a:lumMod val="75000"/>
                  </a:schemeClr>
                </a:solidFill>
                <a:latin typeface="Arial" pitchFamily="34" charset="0"/>
                <a:cs typeface="Arial" pitchFamily="34" charset="0"/>
              </a:rPr>
              <a:t>encarcelados/as </a:t>
            </a:r>
            <a:endParaRPr lang="es-MX" sz="1600" b="1" dirty="0">
              <a:solidFill>
                <a:schemeClr val="tx2">
                  <a:lumMod val="75000"/>
                </a:schemeClr>
              </a:solidFill>
              <a:latin typeface="Arial" pitchFamily="34" charset="0"/>
              <a:cs typeface="Arial" pitchFamily="34" charset="0"/>
            </a:endParaRPr>
          </a:p>
          <a:p>
            <a:pPr algn="ctr"/>
            <a:r>
              <a:rPr lang="es-MX" sz="1200" b="1" dirty="0" smtClean="0">
                <a:solidFill>
                  <a:schemeClr val="tx2">
                    <a:lumMod val="75000"/>
                  </a:schemeClr>
                </a:solidFill>
                <a:latin typeface="Arial" pitchFamily="34" charset="0"/>
                <a:cs typeface="Arial" pitchFamily="34" charset="0"/>
              </a:rPr>
              <a:t>octubre 2013 – noviembre 2014</a:t>
            </a:r>
            <a:endParaRPr lang="es-MX" sz="1200" b="1" dirty="0">
              <a:solidFill>
                <a:schemeClr val="tx2">
                  <a:lumMod val="75000"/>
                </a:schemeClr>
              </a:solidFill>
              <a:latin typeface="Arial" pitchFamily="34" charset="0"/>
              <a:cs typeface="Arial" pitchFamily="34" charset="0"/>
            </a:endParaRPr>
          </a:p>
        </p:txBody>
      </p:sp>
      <p:sp>
        <p:nvSpPr>
          <p:cNvPr id="44" name="43 CuadroTexto"/>
          <p:cNvSpPr txBox="1"/>
          <p:nvPr/>
        </p:nvSpPr>
        <p:spPr>
          <a:xfrm>
            <a:off x="203252" y="6156593"/>
            <a:ext cx="8473204" cy="338554"/>
          </a:xfrm>
          <a:prstGeom prst="rect">
            <a:avLst/>
          </a:prstGeom>
          <a:noFill/>
        </p:spPr>
        <p:txBody>
          <a:bodyPr wrap="square" rtlCol="0">
            <a:spAutoFit/>
          </a:bodyPr>
          <a:lstStyle/>
          <a:p>
            <a:pPr algn="just"/>
            <a:r>
              <a:rPr lang="es-MX" sz="1600" dirty="0" smtClean="0">
                <a:solidFill>
                  <a:schemeClr val="bg1"/>
                </a:solidFill>
                <a:latin typeface="Arial" pitchFamily="34" charset="0"/>
                <a:cs typeface="Arial" pitchFamily="34" charset="0"/>
              </a:rPr>
              <a:t>Se mantienen estables las variables vinculadas a los jóvenes en prisión. </a:t>
            </a:r>
            <a:endParaRPr lang="es-AR" sz="1600" dirty="0">
              <a:solidFill>
                <a:schemeClr val="bg1"/>
              </a:solidFill>
              <a:latin typeface="Arial" pitchFamily="34" charset="0"/>
              <a:cs typeface="Arial" pitchFamily="34" charset="0"/>
            </a:endParaRPr>
          </a:p>
        </p:txBody>
      </p:sp>
      <p:sp>
        <p:nvSpPr>
          <p:cNvPr id="2" name="1 Elipse"/>
          <p:cNvSpPr/>
          <p:nvPr/>
        </p:nvSpPr>
        <p:spPr>
          <a:xfrm>
            <a:off x="7236296" y="1815359"/>
            <a:ext cx="576064" cy="5601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aphicFrame>
        <p:nvGraphicFramePr>
          <p:cNvPr id="24" name="23 Gráfico"/>
          <p:cNvGraphicFramePr/>
          <p:nvPr>
            <p:extLst>
              <p:ext uri="{D42A27DB-BD31-4B8C-83A1-F6EECF244321}">
                <p14:modId xmlns:p14="http://schemas.microsoft.com/office/powerpoint/2010/main" val="2611817268"/>
              </p:ext>
            </p:extLst>
          </p:nvPr>
        </p:nvGraphicFramePr>
        <p:xfrm>
          <a:off x="971600" y="3381445"/>
          <a:ext cx="3336032" cy="24904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40 Gráfico"/>
          <p:cNvGraphicFramePr/>
          <p:nvPr>
            <p:extLst>
              <p:ext uri="{D42A27DB-BD31-4B8C-83A1-F6EECF244321}">
                <p14:modId xmlns:p14="http://schemas.microsoft.com/office/powerpoint/2010/main" val="3513815754"/>
              </p:ext>
            </p:extLst>
          </p:nvPr>
        </p:nvGraphicFramePr>
        <p:xfrm>
          <a:off x="5124400" y="3386802"/>
          <a:ext cx="3336032" cy="2490470"/>
        </p:xfrm>
        <a:graphic>
          <a:graphicData uri="http://schemas.openxmlformats.org/drawingml/2006/chart">
            <c:chart xmlns:c="http://schemas.openxmlformats.org/drawingml/2006/chart" xmlns:r="http://schemas.openxmlformats.org/officeDocument/2006/relationships" r:id="rId5"/>
          </a:graphicData>
        </a:graphic>
      </p:graphicFrame>
      <p:sp>
        <p:nvSpPr>
          <p:cNvPr id="45" name="44 CuadroTexto"/>
          <p:cNvSpPr txBox="1"/>
          <p:nvPr/>
        </p:nvSpPr>
        <p:spPr>
          <a:xfrm>
            <a:off x="1088668" y="3440033"/>
            <a:ext cx="2459448" cy="276999"/>
          </a:xfrm>
          <a:prstGeom prst="rect">
            <a:avLst/>
          </a:prstGeom>
          <a:noFill/>
        </p:spPr>
        <p:txBody>
          <a:bodyPr wrap="square" rtlCol="0">
            <a:spAutoFit/>
          </a:bodyPr>
          <a:lstStyle/>
          <a:p>
            <a:pPr algn="r"/>
            <a:r>
              <a:rPr lang="es-MX" sz="1200" b="1" dirty="0">
                <a:solidFill>
                  <a:srgbClr val="1F497D">
                    <a:lumMod val="75000"/>
                  </a:srgbClr>
                </a:solidFill>
                <a:latin typeface="Arial" pitchFamily="34" charset="0"/>
                <a:cs typeface="Arial" pitchFamily="34" charset="0"/>
              </a:rPr>
              <a:t>Distribución según género</a:t>
            </a:r>
            <a:endParaRPr lang="es-AR" sz="1200" b="1" dirty="0">
              <a:solidFill>
                <a:srgbClr val="1F497D">
                  <a:lumMod val="75000"/>
                </a:srgbClr>
              </a:solidFill>
              <a:latin typeface="Arial" pitchFamily="34" charset="0"/>
              <a:cs typeface="Arial" pitchFamily="34" charset="0"/>
            </a:endParaRPr>
          </a:p>
        </p:txBody>
      </p:sp>
      <p:sp>
        <p:nvSpPr>
          <p:cNvPr id="46" name="45 CuadroTexto"/>
          <p:cNvSpPr txBox="1"/>
          <p:nvPr/>
        </p:nvSpPr>
        <p:spPr>
          <a:xfrm>
            <a:off x="5979053" y="5502424"/>
            <a:ext cx="1537600" cy="230832"/>
          </a:xfrm>
          <a:prstGeom prst="rect">
            <a:avLst/>
          </a:prstGeom>
          <a:noFill/>
        </p:spPr>
        <p:txBody>
          <a:bodyPr wrap="none" rtlCol="0">
            <a:spAutoFit/>
          </a:bodyPr>
          <a:lstStyle/>
          <a:p>
            <a:r>
              <a:rPr lang="es-MX" sz="900" dirty="0" smtClean="0">
                <a:solidFill>
                  <a:prstClr val="black"/>
                </a:solidFill>
                <a:latin typeface="Arial" pitchFamily="34" charset="0"/>
                <a:cs typeface="Arial" pitchFamily="34" charset="0"/>
              </a:rPr>
              <a:t>Base: 444 jóvenes adultos</a:t>
            </a:r>
            <a:endParaRPr lang="es-AR" sz="900" dirty="0">
              <a:solidFill>
                <a:prstClr val="black"/>
              </a:solidFill>
              <a:latin typeface="Arial" pitchFamily="34" charset="0"/>
              <a:cs typeface="Arial" pitchFamily="34" charset="0"/>
            </a:endParaRPr>
          </a:p>
        </p:txBody>
      </p:sp>
      <p:sp>
        <p:nvSpPr>
          <p:cNvPr id="47" name="46 CuadroTexto"/>
          <p:cNvSpPr txBox="1"/>
          <p:nvPr/>
        </p:nvSpPr>
        <p:spPr>
          <a:xfrm>
            <a:off x="1691680" y="5502424"/>
            <a:ext cx="1537600" cy="230832"/>
          </a:xfrm>
          <a:prstGeom prst="rect">
            <a:avLst/>
          </a:prstGeom>
          <a:noFill/>
        </p:spPr>
        <p:txBody>
          <a:bodyPr wrap="none" rtlCol="0">
            <a:spAutoFit/>
          </a:bodyPr>
          <a:lstStyle/>
          <a:p>
            <a:r>
              <a:rPr lang="es-MX" sz="900" dirty="0" smtClean="0">
                <a:solidFill>
                  <a:prstClr val="black"/>
                </a:solidFill>
                <a:latin typeface="Arial" pitchFamily="34" charset="0"/>
                <a:cs typeface="Arial" pitchFamily="34" charset="0"/>
              </a:rPr>
              <a:t>Base: 444 jóvenes adultos</a:t>
            </a:r>
            <a:endParaRPr lang="es-AR" sz="900" dirty="0">
              <a:solidFill>
                <a:prstClr val="black"/>
              </a:solidFill>
              <a:latin typeface="Arial" pitchFamily="34" charset="0"/>
              <a:cs typeface="Arial" pitchFamily="34" charset="0"/>
            </a:endParaRPr>
          </a:p>
        </p:txBody>
      </p:sp>
      <p:sp>
        <p:nvSpPr>
          <p:cNvPr id="48" name="47 CuadroTexto"/>
          <p:cNvSpPr txBox="1"/>
          <p:nvPr/>
        </p:nvSpPr>
        <p:spPr>
          <a:xfrm>
            <a:off x="4788024" y="3430589"/>
            <a:ext cx="3249756" cy="276999"/>
          </a:xfrm>
          <a:prstGeom prst="rect">
            <a:avLst/>
          </a:prstGeom>
          <a:noFill/>
        </p:spPr>
        <p:txBody>
          <a:bodyPr wrap="square" rtlCol="0">
            <a:spAutoFit/>
          </a:bodyPr>
          <a:lstStyle/>
          <a:p>
            <a:pPr algn="r"/>
            <a:r>
              <a:rPr lang="es-MX" sz="1200" b="1" dirty="0">
                <a:solidFill>
                  <a:srgbClr val="1F497D">
                    <a:lumMod val="75000"/>
                  </a:srgbClr>
                </a:solidFill>
                <a:latin typeface="Arial" pitchFamily="34" charset="0"/>
                <a:cs typeface="Arial" pitchFamily="34" charset="0"/>
              </a:rPr>
              <a:t>Unidades en las que están alojados</a:t>
            </a:r>
            <a:endParaRPr lang="es-AR" sz="1200" b="1" dirty="0">
              <a:solidFill>
                <a:srgbClr val="1F497D">
                  <a:lumMod val="75000"/>
                </a:srgbClr>
              </a:solidFill>
              <a:latin typeface="Arial" pitchFamily="34" charset="0"/>
              <a:cs typeface="Arial" pitchFamily="34" charset="0"/>
            </a:endParaRPr>
          </a:p>
        </p:txBody>
      </p:sp>
      <p:sp>
        <p:nvSpPr>
          <p:cNvPr id="18" name="17 CuadroTexto"/>
          <p:cNvSpPr txBox="1"/>
          <p:nvPr/>
        </p:nvSpPr>
        <p:spPr>
          <a:xfrm>
            <a:off x="96328" y="5805844"/>
            <a:ext cx="2877711" cy="215444"/>
          </a:xfrm>
          <a:prstGeom prst="rect">
            <a:avLst/>
          </a:prstGeom>
          <a:noFill/>
        </p:spPr>
        <p:txBody>
          <a:bodyPr wrap="none" rtlCol="0">
            <a:spAutoFit/>
          </a:bodyPr>
          <a:lstStyle/>
          <a:p>
            <a:r>
              <a:rPr lang="es-MX" sz="800" dirty="0" smtClean="0">
                <a:latin typeface="Arial" pitchFamily="34" charset="0"/>
                <a:cs typeface="Arial" pitchFamily="34" charset="0"/>
              </a:rPr>
              <a:t>Fuente: Partes semanales enviados por el SPF. Julio 2014</a:t>
            </a:r>
            <a:endParaRPr lang="es-AR" sz="800" dirty="0">
              <a:latin typeface="Arial" pitchFamily="34" charset="0"/>
              <a:cs typeface="Arial" pitchFamily="34" charset="0"/>
            </a:endParaRPr>
          </a:p>
        </p:txBody>
      </p:sp>
      <p:sp>
        <p:nvSpPr>
          <p:cNvPr id="16" name="16 CuadroTexto"/>
          <p:cNvSpPr txBox="1"/>
          <p:nvPr/>
        </p:nvSpPr>
        <p:spPr>
          <a:xfrm>
            <a:off x="100367" y="5805844"/>
            <a:ext cx="3163045"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Noviembre 2014.</a:t>
            </a:r>
            <a:endParaRPr lang="es-AR" sz="800" dirty="0">
              <a:latin typeface="Arial" pitchFamily="34" charset="0"/>
              <a:cs typeface="Arial" pitchFamily="34" charset="0"/>
            </a:endParaRPr>
          </a:p>
        </p:txBody>
      </p:sp>
    </p:spTree>
    <p:extLst>
      <p:ext uri="{BB962C8B-B14F-4D97-AF65-F5344CB8AC3E}">
        <p14:creationId xmlns:p14="http://schemas.microsoft.com/office/powerpoint/2010/main" val="2779093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2" name="11 Marcador de contenido"/>
          <p:cNvGraphicFramePr>
            <a:graphicFrameLocks/>
          </p:cNvGraphicFramePr>
          <p:nvPr>
            <p:extLst>
              <p:ext uri="{D42A27DB-BD31-4B8C-83A1-F6EECF244321}">
                <p14:modId xmlns:p14="http://schemas.microsoft.com/office/powerpoint/2010/main" val="2557387421"/>
              </p:ext>
            </p:extLst>
          </p:nvPr>
        </p:nvGraphicFramePr>
        <p:xfrm>
          <a:off x="323528" y="1674386"/>
          <a:ext cx="4248472" cy="2690717"/>
        </p:xfrm>
        <a:graphic>
          <a:graphicData uri="http://schemas.openxmlformats.org/drawingml/2006/chart">
            <c:chart xmlns:c="http://schemas.openxmlformats.org/drawingml/2006/chart" xmlns:r="http://schemas.openxmlformats.org/officeDocument/2006/relationships" r:id="rId3"/>
          </a:graphicData>
        </a:graphic>
      </p:graphicFrame>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latin typeface="Arial" pitchFamily="34" charset="0"/>
              <a:cs typeface="Arial" pitchFamily="34" charset="0"/>
            </a:endParaRPr>
          </a:p>
        </p:txBody>
      </p:sp>
      <p:sp>
        <p:nvSpPr>
          <p:cNvPr id="51" name="1 Título"/>
          <p:cNvSpPr txBox="1">
            <a:spLocks/>
          </p:cNvSpPr>
          <p:nvPr/>
        </p:nvSpPr>
        <p:spPr>
          <a:xfrm>
            <a:off x="254213"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Foco en jóvenes adultos</a:t>
            </a:r>
            <a:endParaRPr lang="es-AR" sz="2400" dirty="0">
              <a:solidFill>
                <a:srgbClr val="1F497D">
                  <a:lumMod val="75000"/>
                </a:srgbClr>
              </a:solidFill>
              <a:latin typeface="Arial" pitchFamily="34" charset="0"/>
              <a:cs typeface="Arial" pitchFamily="34" charset="0"/>
            </a:endParaRPr>
          </a:p>
        </p:txBody>
      </p:sp>
      <p:cxnSp>
        <p:nvCxnSpPr>
          <p:cNvPr id="52" name="Conector recto 8"/>
          <p:cNvCxnSpPr/>
          <p:nvPr/>
        </p:nvCxnSpPr>
        <p:spPr>
          <a:xfrm>
            <a:off x="326221" y="89540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33" name="32 CuadroTexto"/>
          <p:cNvSpPr txBox="1"/>
          <p:nvPr/>
        </p:nvSpPr>
        <p:spPr>
          <a:xfrm>
            <a:off x="995049" y="1206277"/>
            <a:ext cx="2975494" cy="276999"/>
          </a:xfrm>
          <a:prstGeom prst="rect">
            <a:avLst/>
          </a:prstGeom>
          <a:noFill/>
        </p:spPr>
        <p:txBody>
          <a:bodyPr wrap="none" rtlCol="0">
            <a:spAutoFit/>
          </a:bodyPr>
          <a:lstStyle/>
          <a:p>
            <a:pPr algn="ctr"/>
            <a:r>
              <a:rPr lang="es-MX" sz="1200" b="1" dirty="0">
                <a:solidFill>
                  <a:srgbClr val="1F497D">
                    <a:lumMod val="75000"/>
                  </a:srgbClr>
                </a:solidFill>
                <a:latin typeface="Arial" pitchFamily="34" charset="0"/>
                <a:cs typeface="Arial" pitchFamily="34" charset="0"/>
              </a:rPr>
              <a:t>Distribución según situación procesal</a:t>
            </a:r>
            <a:endParaRPr lang="es-AR" sz="1200" b="1" dirty="0">
              <a:solidFill>
                <a:srgbClr val="1F497D">
                  <a:lumMod val="75000"/>
                </a:srgbClr>
              </a:solidFill>
              <a:latin typeface="Arial" pitchFamily="34" charset="0"/>
              <a:cs typeface="Arial" pitchFamily="34" charset="0"/>
            </a:endParaRPr>
          </a:p>
        </p:txBody>
      </p:sp>
      <p:graphicFrame>
        <p:nvGraphicFramePr>
          <p:cNvPr id="35" name="34 Tabla"/>
          <p:cNvGraphicFramePr>
            <a:graphicFrameLocks noGrp="1"/>
          </p:cNvGraphicFramePr>
          <p:nvPr>
            <p:extLst>
              <p:ext uri="{D42A27DB-BD31-4B8C-83A1-F6EECF244321}">
                <p14:modId xmlns:p14="http://schemas.microsoft.com/office/powerpoint/2010/main" val="1491456012"/>
              </p:ext>
            </p:extLst>
          </p:nvPr>
        </p:nvGraphicFramePr>
        <p:xfrm>
          <a:off x="107504" y="4523968"/>
          <a:ext cx="6838065" cy="777240"/>
        </p:xfrm>
        <a:graphic>
          <a:graphicData uri="http://schemas.openxmlformats.org/drawingml/2006/table">
            <a:tbl>
              <a:tblPr firstRow="1" bandRow="1">
                <a:tableStyleId>{5C22544A-7EE6-4342-B048-85BDC9FD1C3A}</a:tableStyleId>
              </a:tblPr>
              <a:tblGrid>
                <a:gridCol w="503922"/>
                <a:gridCol w="503922"/>
                <a:gridCol w="503922"/>
                <a:gridCol w="503922"/>
                <a:gridCol w="503922"/>
                <a:gridCol w="593382"/>
                <a:gridCol w="541829"/>
                <a:gridCol w="554860"/>
                <a:gridCol w="461068"/>
                <a:gridCol w="541829"/>
                <a:gridCol w="541829"/>
                <a:gridCol w="541829"/>
                <a:gridCol w="541829"/>
              </a:tblGrid>
              <a:tr h="210421">
                <a:tc gridSpan="13">
                  <a:txBody>
                    <a:bodyPr/>
                    <a:lstStyle/>
                    <a:p>
                      <a:pPr algn="ctr"/>
                      <a:r>
                        <a:rPr lang="es-MX" sz="900" dirty="0" smtClean="0">
                          <a:latin typeface="Arial" panose="020B0604020202020204" pitchFamily="34" charset="0"/>
                          <a:cs typeface="Arial" panose="020B0604020202020204" pitchFamily="34" charset="0"/>
                        </a:rPr>
                        <a:t>Jóvenes adultos/as</a:t>
                      </a:r>
                      <a:r>
                        <a:rPr lang="es-MX" sz="900" baseline="0" dirty="0" smtClean="0">
                          <a:latin typeface="Arial" panose="020B0604020202020204" pitchFamily="34" charset="0"/>
                          <a:cs typeface="Arial" panose="020B0604020202020204" pitchFamily="34" charset="0"/>
                        </a:rPr>
                        <a:t> </a:t>
                      </a:r>
                      <a:r>
                        <a:rPr lang="es-MX" sz="900" dirty="0" smtClean="0">
                          <a:latin typeface="Arial" panose="020B0604020202020204" pitchFamily="34" charset="0"/>
                          <a:cs typeface="Arial" panose="020B0604020202020204" pitchFamily="34" charset="0"/>
                        </a:rPr>
                        <a:t>encarcelados/as preventivamente</a:t>
                      </a: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700" dirty="0"/>
                    </a:p>
                  </a:txBody>
                  <a:tcPr/>
                </a:tc>
                <a:tc hMerge="1">
                  <a:txBody>
                    <a:bodyPr/>
                    <a:lstStyle/>
                    <a:p>
                      <a:pPr algn="ctr"/>
                      <a:endParaRPr lang="es-AR" sz="800" dirty="0"/>
                    </a:p>
                  </a:txBody>
                  <a:tcPr/>
                </a:tc>
                <a:tc hMerge="1">
                  <a:txBody>
                    <a:bodyPr/>
                    <a:lstStyle/>
                    <a:p>
                      <a:pPr algn="ctr"/>
                      <a:endParaRPr lang="es-AR" sz="1000" dirty="0"/>
                    </a:p>
                  </a:txBody>
                  <a:tcPr/>
                </a:tc>
                <a:tc hMerge="1">
                  <a:txBody>
                    <a:bodyPr/>
                    <a:lstStyle/>
                    <a:p>
                      <a:pPr algn="ctr"/>
                      <a:endParaRPr lang="es-AR" sz="1000" dirty="0"/>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c hMerge="1">
                  <a:txBody>
                    <a:bodyPr/>
                    <a:lstStyle/>
                    <a:p>
                      <a:pPr algn="ctr"/>
                      <a:endParaRPr lang="es-AR" sz="900" dirty="0">
                        <a:latin typeface="Arial" panose="020B0604020202020204" pitchFamily="34" charset="0"/>
                        <a:cs typeface="Arial" panose="020B0604020202020204" pitchFamily="34" charset="0"/>
                      </a:endParaRPr>
                    </a:p>
                  </a:txBody>
                  <a:tcPr/>
                </a:tc>
              </a:tr>
              <a:tr h="198800">
                <a:tc>
                  <a:txBody>
                    <a:bodyPr/>
                    <a:lstStyle/>
                    <a:p>
                      <a:pPr algn="ctr"/>
                      <a:r>
                        <a:rPr lang="es-MX" sz="800" dirty="0" smtClean="0">
                          <a:latin typeface="Arial" panose="020B0604020202020204" pitchFamily="34" charset="0"/>
                          <a:cs typeface="Arial" panose="020B0604020202020204" pitchFamily="34" charset="0"/>
                        </a:rPr>
                        <a:t>Oct</a:t>
                      </a:r>
                      <a:r>
                        <a:rPr lang="es-MX" sz="800" baseline="0" dirty="0" smtClean="0">
                          <a:latin typeface="Arial" panose="020B0604020202020204" pitchFamily="34" charset="0"/>
                          <a:cs typeface="Arial" panose="020B0604020202020204" pitchFamily="34" charset="0"/>
                        </a:rPr>
                        <a:t> ’13</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Nov ‘13</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Dic ’13</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Ene ‘14 </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Feb ´14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Mar ‘14</a:t>
                      </a:r>
                    </a:p>
                  </a:txBody>
                  <a:tcPr anchor="ctr"/>
                </a:tc>
                <a:tc>
                  <a:txBody>
                    <a:bodyPr/>
                    <a:lstStyle/>
                    <a:p>
                      <a:pPr algn="ctr"/>
                      <a:r>
                        <a:rPr lang="es-MX" sz="800" dirty="0" smtClean="0">
                          <a:latin typeface="Arial" panose="020B0604020202020204" pitchFamily="34" charset="0"/>
                          <a:cs typeface="Arial" panose="020B0604020202020204" pitchFamily="34" charset="0"/>
                        </a:rPr>
                        <a:t>Abr ’14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May’14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Jun’14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Jul’14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Ago’14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Sep’14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Oct’14</a:t>
                      </a:r>
                      <a:endParaRPr lang="es-AR" sz="800" dirty="0">
                        <a:latin typeface="Arial" panose="020B0604020202020204" pitchFamily="34" charset="0"/>
                        <a:cs typeface="Arial" panose="020B0604020202020204" pitchFamily="34" charset="0"/>
                      </a:endParaRPr>
                    </a:p>
                  </a:txBody>
                  <a:tcPr anchor="ctr"/>
                </a:tc>
              </a:tr>
              <a:tr h="201464">
                <a:tc>
                  <a:txBody>
                    <a:bodyPr/>
                    <a:lstStyle/>
                    <a:p>
                      <a:pPr algn="ctr"/>
                      <a:r>
                        <a:rPr lang="es-MX" sz="800" dirty="0" smtClean="0">
                          <a:latin typeface="Arial" panose="020B0604020202020204" pitchFamily="34" charset="0"/>
                          <a:cs typeface="Arial" panose="020B0604020202020204" pitchFamily="34" charset="0"/>
                        </a:rPr>
                        <a:t>79%</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77%</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79%</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80%</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81%</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82%</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83%</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82%</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85%</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84%</a:t>
                      </a:r>
                      <a:endParaRPr lang="es-AR" sz="800" dirty="0">
                        <a:latin typeface="Arial" panose="020B0604020202020204" pitchFamily="34" charset="0"/>
                        <a:cs typeface="Arial" panose="020B0604020202020204" pitchFamily="34" charset="0"/>
                      </a:endParaRPr>
                    </a:p>
                  </a:txBody>
                  <a:tcPr anchor="ctr"/>
                </a:tc>
                <a:tc>
                  <a:txBody>
                    <a:bodyPr/>
                    <a:lstStyle/>
                    <a:p>
                      <a:pPr algn="ctr"/>
                      <a:r>
                        <a:rPr lang="es-MX" sz="800" dirty="0" smtClean="0">
                          <a:latin typeface="Arial" panose="020B0604020202020204" pitchFamily="34" charset="0"/>
                          <a:cs typeface="Arial" panose="020B0604020202020204" pitchFamily="34" charset="0"/>
                        </a:rPr>
                        <a:t>82%</a:t>
                      </a:r>
                      <a:endParaRPr lang="es-AR" sz="800" dirty="0">
                        <a:latin typeface="Arial" panose="020B0604020202020204" pitchFamily="34" charset="0"/>
                        <a:cs typeface="Arial" panose="020B0604020202020204" pitchFamily="34" charset="0"/>
                      </a:endParaRPr>
                    </a:p>
                  </a:txBody>
                  <a:tcPr anchor="ctr"/>
                </a:tc>
              </a:tr>
            </a:tbl>
          </a:graphicData>
        </a:graphic>
      </p:graphicFrame>
      <p:sp>
        <p:nvSpPr>
          <p:cNvPr id="36" name="35 Flecha abajo"/>
          <p:cNvSpPr/>
          <p:nvPr/>
        </p:nvSpPr>
        <p:spPr>
          <a:xfrm>
            <a:off x="3338306" y="4145992"/>
            <a:ext cx="421708" cy="291120"/>
          </a:xfrm>
          <a:prstGeom prst="downArrow">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a:solidFill>
                <a:prstClr val="white"/>
              </a:solidFill>
              <a:latin typeface="Arial" pitchFamily="34" charset="0"/>
              <a:cs typeface="Arial" pitchFamily="34" charset="0"/>
            </a:endParaRPr>
          </a:p>
        </p:txBody>
      </p:sp>
      <p:sp>
        <p:nvSpPr>
          <p:cNvPr id="39" name="38 CuadroTexto"/>
          <p:cNvSpPr txBox="1"/>
          <p:nvPr/>
        </p:nvSpPr>
        <p:spPr>
          <a:xfrm>
            <a:off x="5643568" y="1206277"/>
            <a:ext cx="2672848" cy="276999"/>
          </a:xfrm>
          <a:prstGeom prst="rect">
            <a:avLst/>
          </a:prstGeom>
          <a:noFill/>
        </p:spPr>
        <p:txBody>
          <a:bodyPr wrap="square" rtlCol="0">
            <a:spAutoFit/>
          </a:bodyPr>
          <a:lstStyle/>
          <a:p>
            <a:pPr algn="ctr"/>
            <a:r>
              <a:rPr lang="es-MX" sz="1200" b="1" dirty="0">
                <a:solidFill>
                  <a:srgbClr val="1F497D">
                    <a:lumMod val="75000"/>
                  </a:srgbClr>
                </a:solidFill>
                <a:latin typeface="Arial" pitchFamily="34" charset="0"/>
                <a:cs typeface="Arial" pitchFamily="34" charset="0"/>
              </a:rPr>
              <a:t>Distribución según </a:t>
            </a:r>
            <a:r>
              <a:rPr lang="es-MX" sz="1200" b="1" dirty="0" smtClean="0">
                <a:solidFill>
                  <a:srgbClr val="1F497D">
                    <a:lumMod val="75000"/>
                  </a:srgbClr>
                </a:solidFill>
                <a:latin typeface="Arial" pitchFamily="34" charset="0"/>
                <a:cs typeface="Arial" pitchFamily="34" charset="0"/>
              </a:rPr>
              <a:t>jurisdicción</a:t>
            </a:r>
            <a:endParaRPr lang="es-AR" sz="1200" b="1" dirty="0">
              <a:solidFill>
                <a:srgbClr val="1F497D">
                  <a:lumMod val="75000"/>
                </a:srgbClr>
              </a:solidFill>
              <a:latin typeface="Arial" pitchFamily="34" charset="0"/>
              <a:cs typeface="Arial" pitchFamily="34" charset="0"/>
            </a:endParaRPr>
          </a:p>
        </p:txBody>
      </p:sp>
      <p:graphicFrame>
        <p:nvGraphicFramePr>
          <p:cNvPr id="43" name="11 Marcador de contenido"/>
          <p:cNvGraphicFramePr>
            <a:graphicFrameLocks/>
          </p:cNvGraphicFramePr>
          <p:nvPr>
            <p:extLst>
              <p:ext uri="{D42A27DB-BD31-4B8C-83A1-F6EECF244321}">
                <p14:modId xmlns:p14="http://schemas.microsoft.com/office/powerpoint/2010/main" val="1960048264"/>
              </p:ext>
            </p:extLst>
          </p:nvPr>
        </p:nvGraphicFramePr>
        <p:xfrm>
          <a:off x="5004048" y="1674386"/>
          <a:ext cx="4032448" cy="2675646"/>
        </p:xfrm>
        <a:graphic>
          <a:graphicData uri="http://schemas.openxmlformats.org/drawingml/2006/chart">
            <c:chart xmlns:c="http://schemas.openxmlformats.org/drawingml/2006/chart" xmlns:r="http://schemas.openxmlformats.org/officeDocument/2006/relationships" r:id="rId4"/>
          </a:graphicData>
        </a:graphic>
      </p:graphicFrame>
      <p:sp>
        <p:nvSpPr>
          <p:cNvPr id="12" name="16 CuadroTexto"/>
          <p:cNvSpPr txBox="1"/>
          <p:nvPr/>
        </p:nvSpPr>
        <p:spPr>
          <a:xfrm>
            <a:off x="100367" y="5805844"/>
            <a:ext cx="3163045"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Noviembre 2014.</a:t>
            </a:r>
            <a:endParaRPr lang="es-AR" sz="800" dirty="0">
              <a:latin typeface="Arial" pitchFamily="34" charset="0"/>
              <a:cs typeface="Arial" pitchFamily="34" charset="0"/>
            </a:endParaRPr>
          </a:p>
        </p:txBody>
      </p:sp>
      <p:sp>
        <p:nvSpPr>
          <p:cNvPr id="13" name="43 CuadroTexto"/>
          <p:cNvSpPr txBox="1"/>
          <p:nvPr/>
        </p:nvSpPr>
        <p:spPr>
          <a:xfrm>
            <a:off x="125792" y="6101469"/>
            <a:ext cx="8910704" cy="692497"/>
          </a:xfrm>
          <a:prstGeom prst="rect">
            <a:avLst/>
          </a:prstGeom>
          <a:noFill/>
        </p:spPr>
        <p:txBody>
          <a:bodyPr wrap="square" rtlCol="0">
            <a:spAutoFit/>
          </a:bodyPr>
          <a:lstStyle/>
          <a:p>
            <a:pPr algn="just"/>
            <a:r>
              <a:rPr lang="es-MX" sz="1300" dirty="0" smtClean="0">
                <a:solidFill>
                  <a:prstClr val="white"/>
                </a:solidFill>
                <a:latin typeface="Arial" pitchFamily="34" charset="0"/>
                <a:cs typeface="Arial" pitchFamily="34" charset="0"/>
              </a:rPr>
              <a:t>Los jóvenes adultos continúan siendo una de las poblaciones más expuestas a la encarcelación preventiva. Si bien hay ciertas fluctuaciones, la proporción de jóvenes encarcelados en esta condición tiende a mantenerse estable, pudiéndose afirmar que desde octubre de 2013 a la fecha, 8 de cada 10 jóvenes se encuentran en prisión preventiva. </a:t>
            </a:r>
            <a:endParaRPr lang="es-AR" sz="13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998351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a:cs typeface="Arial"/>
              </a:rPr>
              <a:t>Síntesis General</a:t>
            </a:r>
            <a:endParaRPr lang="es-AR" sz="2400" dirty="0">
              <a:solidFill>
                <a:srgbClr val="1F497D">
                  <a:lumMod val="75000"/>
                </a:srgbClr>
              </a:solidFill>
              <a:latin typeface="Arial"/>
              <a:cs typeface="Arial"/>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5" name="4 Rectángulo"/>
          <p:cNvSpPr/>
          <p:nvPr/>
        </p:nvSpPr>
        <p:spPr>
          <a:xfrm>
            <a:off x="107504" y="5733256"/>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3" name="2 Marcador de contenido"/>
          <p:cNvSpPr txBox="1">
            <a:spLocks/>
          </p:cNvSpPr>
          <p:nvPr/>
        </p:nvSpPr>
        <p:spPr>
          <a:xfrm>
            <a:off x="179512" y="1052736"/>
            <a:ext cx="8566259" cy="5400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es-AR" sz="1600" dirty="0" smtClean="0">
                <a:solidFill>
                  <a:schemeClr val="tx2">
                    <a:lumMod val="75000"/>
                  </a:schemeClr>
                </a:solidFill>
                <a:latin typeface="Arial"/>
                <a:cs typeface="Arial"/>
              </a:rPr>
              <a:t>Se mantiene el crecimiento sostenido de la población alojada en establecimientos del SPF, en lo que demuestra ser una tendencia sostenida en políticas de encarcelamiento con bajas chances de revertirse.</a:t>
            </a:r>
          </a:p>
          <a:p>
            <a:pPr algn="just"/>
            <a:endParaRPr lang="es-AR" sz="800" dirty="0">
              <a:solidFill>
                <a:schemeClr val="tx2">
                  <a:lumMod val="75000"/>
                </a:schemeClr>
              </a:solidFill>
              <a:latin typeface="Arial"/>
              <a:cs typeface="Arial"/>
            </a:endParaRPr>
          </a:p>
          <a:p>
            <a:pPr algn="just"/>
            <a:r>
              <a:rPr lang="es-AR" sz="1600" dirty="0" smtClean="0">
                <a:solidFill>
                  <a:schemeClr val="tx2">
                    <a:lumMod val="75000"/>
                  </a:schemeClr>
                </a:solidFill>
                <a:latin typeface="Arial"/>
                <a:cs typeface="Arial"/>
              </a:rPr>
              <a:t>El conjunto de personas encarceladas preventivamente no muestra variación significativa en los últimos tres meses. Sin embargo su crecimiento acumulado fue del 4% respecto del mismo mes de 2013. </a:t>
            </a:r>
          </a:p>
          <a:p>
            <a:pPr algn="just"/>
            <a:endParaRPr lang="es-MX" sz="800" dirty="0">
              <a:solidFill>
                <a:schemeClr val="tx2">
                  <a:lumMod val="75000"/>
                </a:schemeClr>
              </a:solidFill>
              <a:latin typeface="Arial"/>
              <a:cs typeface="Arial"/>
            </a:endParaRPr>
          </a:p>
          <a:p>
            <a:pPr algn="just"/>
            <a:r>
              <a:rPr lang="es-MX" sz="1600" dirty="0" smtClean="0">
                <a:solidFill>
                  <a:schemeClr val="tx2">
                    <a:lumMod val="75000"/>
                  </a:schemeClr>
                </a:solidFill>
                <a:latin typeface="Arial"/>
                <a:cs typeface="Arial"/>
              </a:rPr>
              <a:t>El incremento en la población no fue absorbido por los grandes complejos de AMBA, en esta oportunidad estuvo distribuido entre las diferentes unidades del Interior del país y colonias, sin impacto significativo de ningún establecimiento en particular. </a:t>
            </a:r>
          </a:p>
          <a:p>
            <a:pPr algn="just"/>
            <a:endParaRPr lang="es-MX" sz="800" dirty="0">
              <a:solidFill>
                <a:schemeClr val="tx2">
                  <a:lumMod val="75000"/>
                </a:schemeClr>
              </a:solidFill>
              <a:latin typeface="Arial"/>
              <a:cs typeface="Arial"/>
            </a:endParaRPr>
          </a:p>
          <a:p>
            <a:pPr algn="just"/>
            <a:r>
              <a:rPr lang="es-MX" sz="1600" dirty="0" smtClean="0">
                <a:solidFill>
                  <a:schemeClr val="tx2">
                    <a:lumMod val="75000"/>
                  </a:schemeClr>
                </a:solidFill>
                <a:latin typeface="Arial"/>
                <a:cs typeface="Arial"/>
              </a:rPr>
              <a:t>Entre los indicadores vinculados a las mujeres encarceladas no hay mayores variaciones respecto de meses anteriores, manteniéndose estable el número total así como el conjunto de mujeres con hijos en prisión. </a:t>
            </a:r>
          </a:p>
          <a:p>
            <a:pPr algn="just"/>
            <a:endParaRPr lang="es-MX" sz="800" dirty="0">
              <a:solidFill>
                <a:schemeClr val="tx2">
                  <a:lumMod val="75000"/>
                </a:schemeClr>
              </a:solidFill>
              <a:latin typeface="Arial"/>
              <a:cs typeface="Arial"/>
            </a:endParaRPr>
          </a:p>
          <a:p>
            <a:pPr algn="just"/>
            <a:r>
              <a:rPr lang="es-MX" sz="1600" dirty="0" smtClean="0">
                <a:solidFill>
                  <a:schemeClr val="tx2">
                    <a:lumMod val="75000"/>
                  </a:schemeClr>
                </a:solidFill>
                <a:latin typeface="Arial"/>
                <a:cs typeface="Arial"/>
              </a:rPr>
              <a:t>Respecto de los jóvenes encarcelados sigue siendo preocupante que se constituyan como el colectivo más perjudicado por la aplicación de la prisión preventiva. En noviembre de 2014 el 82% se encuentra en esta situación, mientras que en igual mes del año pasado se veía afectado el 77%. </a:t>
            </a:r>
            <a:endParaRPr lang="es-MX" sz="1600" dirty="0" smtClean="0">
              <a:solidFill>
                <a:schemeClr val="tx2">
                  <a:lumMod val="75000"/>
                </a:schemeClr>
              </a:solidFill>
              <a:latin typeface="Arial"/>
              <a:cs typeface="Arial"/>
            </a:endParaRPr>
          </a:p>
          <a:p>
            <a:pPr algn="just"/>
            <a:endParaRPr lang="es-MX" sz="800" dirty="0" smtClean="0">
              <a:solidFill>
                <a:schemeClr val="tx2">
                  <a:lumMod val="75000"/>
                </a:schemeClr>
              </a:solidFill>
              <a:latin typeface="Arial"/>
              <a:cs typeface="Arial"/>
            </a:endParaRPr>
          </a:p>
          <a:p>
            <a:pPr algn="just"/>
            <a:r>
              <a:rPr lang="es-MX" sz="1600" dirty="0" smtClean="0">
                <a:solidFill>
                  <a:schemeClr val="tx2">
                    <a:lumMod val="75000"/>
                  </a:schemeClr>
                </a:solidFill>
                <a:latin typeface="Arial"/>
                <a:cs typeface="Arial"/>
              </a:rPr>
              <a:t>El nuevo código procesal penal tendrá como desafío el descenso de los indicadores de prisionalización preventiva, ya que si bien no resulta un efecto automático de la nueva legislación, debería constituirse en un punto estratégico de su implementación.</a:t>
            </a:r>
            <a:endParaRPr lang="es-AR" sz="1600" dirty="0" smtClean="0">
              <a:solidFill>
                <a:schemeClr val="tx2">
                  <a:lumMod val="75000"/>
                </a:schemeClr>
              </a:solidFill>
              <a:latin typeface="Arial"/>
              <a:cs typeface="Arial"/>
            </a:endParaRPr>
          </a:p>
          <a:p>
            <a:pPr algn="just"/>
            <a:endParaRPr lang="es-MX" sz="800" dirty="0">
              <a:solidFill>
                <a:schemeClr val="tx2">
                  <a:lumMod val="75000"/>
                </a:schemeClr>
              </a:solidFill>
              <a:latin typeface="Arial"/>
              <a:cs typeface="Arial"/>
            </a:endParaRPr>
          </a:p>
          <a:p>
            <a:pPr algn="just"/>
            <a:endParaRPr lang="es-AR" sz="800" dirty="0" smtClean="0">
              <a:solidFill>
                <a:schemeClr val="tx2">
                  <a:lumMod val="75000"/>
                </a:schemeClr>
              </a:solidFill>
              <a:latin typeface="Arial"/>
              <a:cs typeface="Arial"/>
            </a:endParaRPr>
          </a:p>
          <a:p>
            <a:pPr marL="0" indent="0" algn="just">
              <a:buNone/>
            </a:pPr>
            <a:r>
              <a:rPr lang="es-AR" sz="800" dirty="0" smtClean="0">
                <a:solidFill>
                  <a:schemeClr val="tx2">
                    <a:lumMod val="75000"/>
                  </a:schemeClr>
                </a:solidFill>
                <a:latin typeface="Arial"/>
                <a:cs typeface="Arial"/>
              </a:rPr>
              <a:t> </a:t>
            </a:r>
            <a:endParaRPr lang="es-AR" sz="800" dirty="0">
              <a:solidFill>
                <a:schemeClr val="tx2">
                  <a:lumMod val="75000"/>
                </a:schemeClr>
              </a:solidFill>
              <a:latin typeface="Arial"/>
              <a:cs typeface="Arial"/>
            </a:endParaRPr>
          </a:p>
        </p:txBody>
      </p:sp>
    </p:spTree>
    <p:extLst>
      <p:ext uri="{BB962C8B-B14F-4D97-AF65-F5344CB8AC3E}">
        <p14:creationId xmlns:p14="http://schemas.microsoft.com/office/powerpoint/2010/main" val="6156893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3059832" y="1052736"/>
            <a:ext cx="3281668" cy="584775"/>
          </a:xfrm>
          <a:prstGeom prst="rect">
            <a:avLst/>
          </a:prstGeom>
          <a:noFill/>
        </p:spPr>
        <p:txBody>
          <a:bodyPr wrap="none" rtlCol="0">
            <a:spAutoFit/>
          </a:bodyPr>
          <a:lstStyle/>
          <a:p>
            <a:r>
              <a:rPr lang="es-MX" sz="3200" dirty="0" smtClean="0">
                <a:solidFill>
                  <a:schemeClr val="bg1"/>
                </a:solidFill>
                <a:latin typeface="Arial" pitchFamily="34" charset="0"/>
                <a:cs typeface="Arial" pitchFamily="34" charset="0"/>
              </a:rPr>
              <a:t>Muchas gracias </a:t>
            </a:r>
          </a:p>
        </p:txBody>
      </p:sp>
      <p:sp>
        <p:nvSpPr>
          <p:cNvPr id="3" name="2 Rectángulo"/>
          <p:cNvSpPr/>
          <p:nvPr/>
        </p:nvSpPr>
        <p:spPr>
          <a:xfrm>
            <a:off x="16446" y="5598765"/>
            <a:ext cx="9108504" cy="36004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690009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683568" y="256385"/>
            <a:ext cx="78243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b="1" dirty="0" smtClean="0">
                <a:solidFill>
                  <a:schemeClr val="bg1"/>
                </a:solidFill>
                <a:latin typeface="Arial"/>
                <a:ea typeface="+mn-ea"/>
                <a:cs typeface="Arial"/>
              </a:rPr>
              <a:t>Objetivos</a:t>
            </a:r>
            <a:endParaRPr lang="es-AR" sz="4000" b="1" dirty="0">
              <a:solidFill>
                <a:schemeClr val="bg1"/>
              </a:solidFill>
              <a:latin typeface="Arial"/>
              <a:ea typeface="+mn-ea"/>
              <a:cs typeface="Arial"/>
            </a:endParaRPr>
          </a:p>
        </p:txBody>
      </p:sp>
      <p:sp>
        <p:nvSpPr>
          <p:cNvPr id="8" name="2 Marcador de contenido"/>
          <p:cNvSpPr>
            <a:spLocks noGrp="1"/>
          </p:cNvSpPr>
          <p:nvPr>
            <p:ph idx="1"/>
          </p:nvPr>
        </p:nvSpPr>
        <p:spPr>
          <a:xfrm>
            <a:off x="683568" y="1960240"/>
            <a:ext cx="7704855" cy="4421088"/>
          </a:xfrm>
        </p:spPr>
        <p:txBody>
          <a:bodyPr>
            <a:normAutofit fontScale="70000" lnSpcReduction="20000"/>
          </a:bodyPr>
          <a:lstStyle/>
          <a:p>
            <a:pPr marL="0" indent="0" algn="just">
              <a:buNone/>
            </a:pPr>
            <a:r>
              <a:rPr lang="es-MX" sz="2600" dirty="0">
                <a:solidFill>
                  <a:schemeClr val="tx2">
                    <a:lumMod val="75000"/>
                  </a:schemeClr>
                </a:solidFill>
                <a:latin typeface="Arial"/>
                <a:cs typeface="Arial"/>
              </a:rPr>
              <a:t>Se espera que estos reportes colaboren en la difusión de la información recibida de primera mano por el SPF y sirvan de herramienta de análisis para la Procuraduría. </a:t>
            </a:r>
          </a:p>
          <a:p>
            <a:pPr marL="0" indent="0" algn="just">
              <a:buNone/>
            </a:pPr>
            <a:endParaRPr lang="es-MX" sz="2600" dirty="0">
              <a:solidFill>
                <a:schemeClr val="tx2">
                  <a:lumMod val="75000"/>
                </a:schemeClr>
              </a:solidFill>
              <a:latin typeface="Arial"/>
              <a:cs typeface="Arial"/>
            </a:endParaRPr>
          </a:p>
          <a:p>
            <a:pPr marL="0" indent="0" algn="just">
              <a:buNone/>
            </a:pPr>
            <a:r>
              <a:rPr lang="es-MX" sz="2600" u="sng" dirty="0">
                <a:solidFill>
                  <a:schemeClr val="tx2">
                    <a:lumMod val="75000"/>
                  </a:schemeClr>
                </a:solidFill>
                <a:latin typeface="Arial"/>
                <a:cs typeface="Arial"/>
              </a:rPr>
              <a:t>Objetivos específicos:</a:t>
            </a:r>
          </a:p>
          <a:p>
            <a:pPr marL="0" indent="0" algn="just">
              <a:buNone/>
            </a:pPr>
            <a:endParaRPr lang="es-MX" sz="2600" u="sng"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Difundir la evolución de la población penitenciaria.</a:t>
            </a:r>
          </a:p>
          <a:p>
            <a:pPr algn="just"/>
            <a:endParaRPr lang="es-MX" sz="2600"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Conocer su composición de acuerdo a variables socio-demográficas y relativas a la progresión de la pena.</a:t>
            </a:r>
          </a:p>
          <a:p>
            <a:pPr algn="just"/>
            <a:endParaRPr lang="es-MX" sz="2600"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Observar cómo se plasman algunos criterios judiciales sobre la población encarcelada. </a:t>
            </a:r>
          </a:p>
          <a:p>
            <a:pPr algn="just"/>
            <a:endParaRPr lang="es-MX" sz="2600" dirty="0">
              <a:solidFill>
                <a:schemeClr val="tx2">
                  <a:lumMod val="75000"/>
                </a:schemeClr>
              </a:solidFill>
              <a:latin typeface="Arial"/>
              <a:cs typeface="Arial"/>
            </a:endParaRPr>
          </a:p>
          <a:p>
            <a:pPr algn="just"/>
            <a:r>
              <a:rPr lang="es-MX" sz="2600" dirty="0">
                <a:solidFill>
                  <a:schemeClr val="tx2">
                    <a:lumMod val="75000"/>
                  </a:schemeClr>
                </a:solidFill>
                <a:latin typeface="Arial"/>
                <a:cs typeface="Arial"/>
              </a:rPr>
              <a:t>Focalizar en características específicas de colectivos vulnerables (mujeres-jóvenes adultos).</a:t>
            </a:r>
          </a:p>
          <a:p>
            <a:pPr marL="0" indent="0" algn="just">
              <a:buNone/>
            </a:pPr>
            <a:endParaRPr lang="es-MX" sz="2200" dirty="0" smtClean="0"/>
          </a:p>
        </p:txBody>
      </p:sp>
    </p:spTree>
    <p:extLst>
      <p:ext uri="{BB962C8B-B14F-4D97-AF65-F5344CB8AC3E}">
        <p14:creationId xmlns:p14="http://schemas.microsoft.com/office/powerpoint/2010/main" val="1033577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1 Título"/>
          <p:cNvSpPr txBox="1">
            <a:spLocks/>
          </p:cNvSpPr>
          <p:nvPr/>
        </p:nvSpPr>
        <p:spPr>
          <a:xfrm>
            <a:off x="683568" y="256385"/>
            <a:ext cx="7824349"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4000" b="1" dirty="0" smtClean="0">
                <a:solidFill>
                  <a:prstClr val="white"/>
                </a:solidFill>
                <a:latin typeface="Arial"/>
                <a:cs typeface="Arial"/>
              </a:rPr>
              <a:t>Metodología</a:t>
            </a:r>
            <a:endParaRPr lang="es-AR" sz="4000" b="1" dirty="0">
              <a:solidFill>
                <a:prstClr val="white"/>
              </a:solidFill>
              <a:latin typeface="Arial"/>
              <a:cs typeface="Arial"/>
            </a:endParaRPr>
          </a:p>
        </p:txBody>
      </p:sp>
      <p:sp>
        <p:nvSpPr>
          <p:cNvPr id="4" name="3 Rectángulo"/>
          <p:cNvSpPr/>
          <p:nvPr/>
        </p:nvSpPr>
        <p:spPr>
          <a:xfrm>
            <a:off x="107504" y="5733256"/>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2 Marcador de contenido"/>
          <p:cNvSpPr>
            <a:spLocks noGrp="1"/>
          </p:cNvSpPr>
          <p:nvPr>
            <p:ph idx="1"/>
          </p:nvPr>
        </p:nvSpPr>
        <p:spPr>
          <a:xfrm>
            <a:off x="601216" y="2060848"/>
            <a:ext cx="8003232" cy="4608512"/>
          </a:xfrm>
          <a:prstGeom prst="rect">
            <a:avLst/>
          </a:prstGeom>
        </p:spPr>
        <p:txBody>
          <a:bodyPr>
            <a:noAutofit/>
          </a:bodyPr>
          <a:lstStyle/>
          <a:p>
            <a:pPr algn="just">
              <a:spcBef>
                <a:spcPts val="0"/>
              </a:spcBef>
              <a:defRPr/>
            </a:pPr>
            <a:r>
              <a:rPr lang="es-MX" sz="1300" dirty="0">
                <a:solidFill>
                  <a:schemeClr val="tx2">
                    <a:lumMod val="75000"/>
                  </a:schemeClr>
                </a:solidFill>
                <a:latin typeface="Arial"/>
                <a:cs typeface="Arial"/>
              </a:rPr>
              <a:t>La información contenida en estos reportes toma como fuente los partes semanales enviados por el SPF a PROCUVIN y es sistematizada y procesada por el Área de Registro y Bases de Datos</a:t>
            </a:r>
            <a:r>
              <a:rPr lang="es-MX" sz="1300" dirty="0" smtClean="0">
                <a:solidFill>
                  <a:schemeClr val="tx2">
                    <a:lumMod val="75000"/>
                  </a:schemeClr>
                </a:solidFill>
                <a:latin typeface="Arial"/>
                <a:cs typeface="Arial"/>
              </a:rPr>
              <a:t>.</a:t>
            </a:r>
          </a:p>
          <a:p>
            <a:pPr algn="just">
              <a:spcBef>
                <a:spcPts val="0"/>
              </a:spcBef>
              <a:defRPr/>
            </a:pPr>
            <a:endParaRPr lang="es-MX" sz="1300" dirty="0">
              <a:solidFill>
                <a:schemeClr val="tx2">
                  <a:lumMod val="75000"/>
                </a:schemeClr>
              </a:solidFill>
              <a:latin typeface="Arial"/>
              <a:cs typeface="Arial"/>
            </a:endParaRPr>
          </a:p>
          <a:p>
            <a:pPr algn="just">
              <a:spcBef>
                <a:spcPts val="0"/>
              </a:spcBef>
              <a:defRPr/>
            </a:pPr>
            <a:r>
              <a:rPr lang="es-MX" sz="1300" dirty="0" smtClean="0">
                <a:solidFill>
                  <a:schemeClr val="tx2">
                    <a:lumMod val="75000"/>
                  </a:schemeClr>
                </a:solidFill>
                <a:latin typeface="Arial"/>
                <a:cs typeface="Arial"/>
              </a:rPr>
              <a:t>El parte tomado para elaborar el informe siempre se corresponde al de la </a:t>
            </a:r>
            <a:r>
              <a:rPr lang="es-MX" sz="1300" u="sng" dirty="0" smtClean="0">
                <a:solidFill>
                  <a:schemeClr val="tx2">
                    <a:lumMod val="75000"/>
                  </a:schemeClr>
                </a:solidFill>
                <a:latin typeface="Arial"/>
                <a:cs typeface="Arial"/>
              </a:rPr>
              <a:t>última semana de cada mes</a:t>
            </a:r>
            <a:r>
              <a:rPr lang="es-MX" sz="1300" dirty="0" smtClean="0">
                <a:solidFill>
                  <a:schemeClr val="tx2">
                    <a:lumMod val="75000"/>
                  </a:schemeClr>
                </a:solidFill>
                <a:latin typeface="Arial"/>
                <a:cs typeface="Arial"/>
              </a:rPr>
              <a:t>. Esta decisión se sustenta en representar </a:t>
            </a:r>
            <a:r>
              <a:rPr lang="es-MX" sz="1300" u="sng" dirty="0" smtClean="0">
                <a:solidFill>
                  <a:schemeClr val="tx2">
                    <a:lumMod val="75000"/>
                  </a:schemeClr>
                </a:solidFill>
                <a:latin typeface="Arial"/>
                <a:cs typeface="Arial"/>
              </a:rPr>
              <a:t>el último dato del período</a:t>
            </a:r>
            <a:r>
              <a:rPr lang="es-MX" sz="1300" dirty="0" smtClean="0">
                <a:solidFill>
                  <a:schemeClr val="tx2">
                    <a:lumMod val="75000"/>
                  </a:schemeClr>
                </a:solidFill>
                <a:latin typeface="Arial"/>
                <a:cs typeface="Arial"/>
              </a:rPr>
              <a:t> independientemente de sus movimientos previos, siempre considerando que la población alojada es un dato variable. </a:t>
            </a:r>
            <a:endParaRPr lang="es-MX" sz="1300" dirty="0">
              <a:solidFill>
                <a:schemeClr val="tx2">
                  <a:lumMod val="75000"/>
                </a:schemeClr>
              </a:solidFill>
              <a:latin typeface="Arial"/>
              <a:cs typeface="Arial"/>
            </a:endParaRPr>
          </a:p>
          <a:p>
            <a:pPr marL="0" indent="0" algn="just">
              <a:spcBef>
                <a:spcPts val="0"/>
              </a:spcBef>
              <a:buNone/>
              <a:defRPr/>
            </a:pPr>
            <a:endParaRPr lang="es-MX" sz="1300" dirty="0">
              <a:solidFill>
                <a:schemeClr val="tx2">
                  <a:lumMod val="75000"/>
                </a:schemeClr>
              </a:solidFill>
              <a:latin typeface="Arial"/>
              <a:cs typeface="Arial"/>
            </a:endParaRPr>
          </a:p>
          <a:p>
            <a:pPr algn="just">
              <a:spcBef>
                <a:spcPts val="0"/>
              </a:spcBef>
              <a:defRPr/>
            </a:pPr>
            <a:r>
              <a:rPr lang="es-MX" sz="1300" dirty="0">
                <a:solidFill>
                  <a:schemeClr val="tx2">
                    <a:lumMod val="75000"/>
                  </a:schemeClr>
                </a:solidFill>
                <a:latin typeface="Arial"/>
                <a:cs typeface="Arial"/>
              </a:rPr>
              <a:t>Cabe aclarar que los partes enviados por el SPF son elaborados por su área de estadísticas en base a la información que le remite cada unidad penitenciaria, como consecuencia de ello, se asume que pueden existir omisiones.</a:t>
            </a:r>
          </a:p>
          <a:p>
            <a:pPr algn="just">
              <a:spcBef>
                <a:spcPts val="0"/>
              </a:spcBef>
              <a:defRPr/>
            </a:pPr>
            <a:endParaRPr lang="es-MX" sz="1300" dirty="0">
              <a:solidFill>
                <a:schemeClr val="tx2">
                  <a:lumMod val="75000"/>
                </a:schemeClr>
              </a:solidFill>
              <a:latin typeface="Arial"/>
              <a:cs typeface="Arial"/>
            </a:endParaRPr>
          </a:p>
          <a:p>
            <a:pPr algn="just">
              <a:spcBef>
                <a:spcPts val="0"/>
              </a:spcBef>
              <a:defRPr/>
            </a:pPr>
            <a:r>
              <a:rPr lang="es-MX" sz="1300" dirty="0">
                <a:solidFill>
                  <a:schemeClr val="tx2">
                    <a:lumMod val="75000"/>
                  </a:schemeClr>
                </a:solidFill>
                <a:latin typeface="Arial"/>
                <a:cs typeface="Arial"/>
              </a:rPr>
              <a:t>Por otra parte, se aclara que los números presentados corresponden a personas alojadas en unidades del SPF. Esto no constituye el universo total de los presos </a:t>
            </a:r>
            <a:r>
              <a:rPr lang="es-MX" sz="1300" dirty="0" smtClean="0">
                <a:solidFill>
                  <a:schemeClr val="tx2">
                    <a:lumMod val="75000"/>
                  </a:schemeClr>
                </a:solidFill>
                <a:latin typeface="Arial"/>
                <a:cs typeface="Arial"/>
              </a:rPr>
              <a:t>federales, </a:t>
            </a:r>
            <a:r>
              <a:rPr lang="es-MX" sz="1300" dirty="0">
                <a:solidFill>
                  <a:schemeClr val="tx2">
                    <a:lumMod val="75000"/>
                  </a:schemeClr>
                </a:solidFill>
                <a:latin typeface="Arial"/>
                <a:cs typeface="Arial"/>
              </a:rPr>
              <a:t>debido a que el SPF no incluye en su reporte la información referida a detenidos bajo jurisdicción federal y nacional </a:t>
            </a:r>
            <a:r>
              <a:rPr lang="es-MX" sz="1300" dirty="0" smtClean="0">
                <a:solidFill>
                  <a:schemeClr val="tx2">
                    <a:lumMod val="75000"/>
                  </a:schemeClr>
                </a:solidFill>
                <a:latin typeface="Arial"/>
                <a:cs typeface="Arial"/>
              </a:rPr>
              <a:t>alojados </a:t>
            </a:r>
            <a:r>
              <a:rPr lang="es-MX" sz="1300" dirty="0">
                <a:solidFill>
                  <a:schemeClr val="tx2">
                    <a:lumMod val="75000"/>
                  </a:schemeClr>
                </a:solidFill>
                <a:latin typeface="Arial"/>
                <a:cs typeface="Arial"/>
              </a:rPr>
              <a:t>en cárceles provinciales (por ej: Mendoza, Córdoba, </a:t>
            </a:r>
            <a:r>
              <a:rPr lang="es-MX" sz="1300" dirty="0" smtClean="0">
                <a:solidFill>
                  <a:schemeClr val="tx2">
                    <a:lumMod val="75000"/>
                  </a:schemeClr>
                </a:solidFill>
                <a:latin typeface="Arial"/>
                <a:cs typeface="Arial"/>
              </a:rPr>
              <a:t>Santa Fe, </a:t>
            </a:r>
            <a:r>
              <a:rPr lang="es-MX" sz="1300" dirty="0">
                <a:solidFill>
                  <a:schemeClr val="tx2">
                    <a:lumMod val="75000"/>
                  </a:schemeClr>
                </a:solidFill>
                <a:latin typeface="Arial"/>
                <a:cs typeface="Arial"/>
              </a:rPr>
              <a:t>etc</a:t>
            </a:r>
            <a:r>
              <a:rPr lang="es-MX" sz="1300" dirty="0" smtClean="0">
                <a:solidFill>
                  <a:schemeClr val="tx2">
                    <a:lumMod val="75000"/>
                  </a:schemeClr>
                </a:solidFill>
                <a:latin typeface="Arial"/>
                <a:cs typeface="Arial"/>
              </a:rPr>
              <a:t>.) o institutos de menores y/o otros dispositivos tales como escuadrones de gendarmería que alojan detenidos, etc. </a:t>
            </a:r>
          </a:p>
          <a:p>
            <a:pPr marL="0" indent="0" algn="just">
              <a:spcBef>
                <a:spcPts val="0"/>
              </a:spcBef>
              <a:buNone/>
              <a:defRPr/>
            </a:pPr>
            <a:endParaRPr lang="es-MX" sz="1300" dirty="0" smtClean="0">
              <a:solidFill>
                <a:schemeClr val="tx2">
                  <a:lumMod val="75000"/>
                </a:schemeClr>
              </a:solidFill>
              <a:latin typeface="Arial"/>
              <a:cs typeface="Arial"/>
            </a:endParaRPr>
          </a:p>
          <a:p>
            <a:pPr algn="just">
              <a:spcBef>
                <a:spcPts val="0"/>
              </a:spcBef>
              <a:defRPr/>
            </a:pPr>
            <a:r>
              <a:rPr lang="es-MX" sz="1300" dirty="0" smtClean="0">
                <a:solidFill>
                  <a:schemeClr val="tx2">
                    <a:lumMod val="75000"/>
                  </a:schemeClr>
                </a:solidFill>
                <a:latin typeface="Arial"/>
                <a:cs typeface="Arial"/>
              </a:rPr>
              <a:t>A los fines de ampliar la información respecto de este universo de detenidos, es que se comenzó a solicitar a los Fiscales de los principales distritos que alojan detenidos federales que provean información respecto de la cantidad de personas alojadas en dependencias provinciales. </a:t>
            </a:r>
            <a:r>
              <a:rPr lang="es-MX" sz="1300" u="sng" dirty="0" smtClean="0">
                <a:solidFill>
                  <a:schemeClr val="tx2">
                    <a:lumMod val="75000"/>
                  </a:schemeClr>
                </a:solidFill>
                <a:latin typeface="Arial"/>
                <a:cs typeface="Arial"/>
              </a:rPr>
              <a:t>Ello se analizará en la segunda parte de este reporte. </a:t>
            </a:r>
            <a:endParaRPr lang="es-MX" sz="1300" dirty="0">
              <a:solidFill>
                <a:schemeClr val="tx2">
                  <a:lumMod val="75000"/>
                </a:schemeClr>
              </a:solidFill>
              <a:latin typeface="Arial"/>
              <a:cs typeface="Arial"/>
            </a:endParaRPr>
          </a:p>
        </p:txBody>
      </p:sp>
    </p:spTree>
    <p:extLst>
      <p:ext uri="{BB962C8B-B14F-4D97-AF65-F5344CB8AC3E}">
        <p14:creationId xmlns:p14="http://schemas.microsoft.com/office/powerpoint/2010/main" val="28611928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3"/>
          <p:cNvSpPr txBox="1"/>
          <p:nvPr/>
        </p:nvSpPr>
        <p:spPr>
          <a:xfrm>
            <a:off x="643459" y="2211145"/>
            <a:ext cx="7687455" cy="646331"/>
          </a:xfrm>
          <a:prstGeom prst="rect">
            <a:avLst/>
          </a:prstGeom>
          <a:noFill/>
        </p:spPr>
        <p:txBody>
          <a:bodyPr wrap="square" rtlCol="0">
            <a:spAutoFit/>
          </a:bodyPr>
          <a:lstStyle/>
          <a:p>
            <a:r>
              <a:rPr lang="es-MX" sz="3600" b="1" dirty="0" smtClean="0">
                <a:solidFill>
                  <a:schemeClr val="bg1"/>
                </a:solidFill>
                <a:latin typeface="Arial"/>
                <a:cs typeface="Arial"/>
              </a:rPr>
              <a:t>Información Noviembre 2014</a:t>
            </a:r>
            <a:endParaRPr lang="es-ES" dirty="0">
              <a:solidFill>
                <a:schemeClr val="bg1"/>
              </a:solidFill>
              <a:latin typeface="Arial Black"/>
              <a:cs typeface="Arial Black"/>
            </a:endParaRPr>
          </a:p>
        </p:txBody>
      </p:sp>
      <p:cxnSp>
        <p:nvCxnSpPr>
          <p:cNvPr id="3" name="Conector recto 8"/>
          <p:cNvCxnSpPr/>
          <p:nvPr/>
        </p:nvCxnSpPr>
        <p:spPr>
          <a:xfrm>
            <a:off x="742629" y="2060848"/>
            <a:ext cx="7493573" cy="0"/>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cxnSp>
        <p:nvCxnSpPr>
          <p:cNvPr id="4" name="Conector recto 9"/>
          <p:cNvCxnSpPr/>
          <p:nvPr/>
        </p:nvCxnSpPr>
        <p:spPr>
          <a:xfrm>
            <a:off x="742629" y="2904313"/>
            <a:ext cx="7493573" cy="0"/>
          </a:xfrm>
          <a:prstGeom prst="line">
            <a:avLst/>
          </a:prstGeom>
          <a:ln>
            <a:solidFill>
              <a:schemeClr val="bg1">
                <a:alpha val="50000"/>
              </a:schemeClr>
            </a:solidFill>
          </a:ln>
        </p:spPr>
        <p:style>
          <a:lnRef idx="1">
            <a:schemeClr val="dk1"/>
          </a:lnRef>
          <a:fillRef idx="0">
            <a:schemeClr val="dk1"/>
          </a:fillRef>
          <a:effectRef idx="0">
            <a:schemeClr val="dk1"/>
          </a:effectRef>
          <a:fontRef idx="minor">
            <a:schemeClr val="tx1"/>
          </a:fontRef>
        </p:style>
      </p:cxnSp>
      <p:sp>
        <p:nvSpPr>
          <p:cNvPr id="5" name="4 Rectángulo"/>
          <p:cNvSpPr/>
          <p:nvPr/>
        </p:nvSpPr>
        <p:spPr>
          <a:xfrm>
            <a:off x="107504" y="5733256"/>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6" name="5 CuadroTexto"/>
          <p:cNvSpPr txBox="1"/>
          <p:nvPr/>
        </p:nvSpPr>
        <p:spPr>
          <a:xfrm>
            <a:off x="659785" y="3113673"/>
            <a:ext cx="7576417" cy="707886"/>
          </a:xfrm>
          <a:prstGeom prst="rect">
            <a:avLst/>
          </a:prstGeom>
          <a:noFill/>
        </p:spPr>
        <p:txBody>
          <a:bodyPr wrap="square" rtlCol="0">
            <a:spAutoFit/>
          </a:bodyPr>
          <a:lstStyle/>
          <a:p>
            <a:pPr marL="514350" indent="-514350" algn="just">
              <a:buAutoNum type="romanUcPeriod"/>
            </a:pPr>
            <a:r>
              <a:rPr lang="es-MX" sz="2000" dirty="0" smtClean="0">
                <a:solidFill>
                  <a:schemeClr val="bg1"/>
                </a:solidFill>
                <a:latin typeface="Arial" pitchFamily="34" charset="0"/>
                <a:cs typeface="Arial" pitchFamily="34" charset="0"/>
              </a:rPr>
              <a:t>Personas privadas de libertad en establecimientos del SPF.</a:t>
            </a:r>
          </a:p>
          <a:p>
            <a:pPr marL="514350" indent="-514350" algn="just">
              <a:buAutoNum type="romanUcPeriod"/>
            </a:pPr>
            <a:endParaRPr lang="es-MX" sz="20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602115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30 CuadroTexto"/>
          <p:cNvSpPr txBox="1"/>
          <p:nvPr/>
        </p:nvSpPr>
        <p:spPr>
          <a:xfrm>
            <a:off x="467544" y="3143870"/>
            <a:ext cx="8064896" cy="1077218"/>
          </a:xfrm>
          <a:prstGeom prst="rect">
            <a:avLst/>
          </a:prstGeom>
          <a:noFill/>
        </p:spPr>
        <p:txBody>
          <a:bodyPr wrap="square" rtlCol="0">
            <a:spAutoFit/>
          </a:bodyPr>
          <a:lstStyle/>
          <a:p>
            <a:pPr algn="just"/>
            <a:r>
              <a:rPr lang="es-MX" sz="3200" dirty="0" smtClean="0">
                <a:solidFill>
                  <a:srgbClr val="1F497D">
                    <a:lumMod val="75000"/>
                  </a:srgbClr>
                </a:solidFill>
                <a:latin typeface="Arial" pitchFamily="34" charset="0"/>
                <a:cs typeface="Arial" pitchFamily="34" charset="0"/>
              </a:rPr>
              <a:t>I. Personas privadas de libertad en establecimientos del SPF.</a:t>
            </a:r>
            <a:endParaRPr lang="es-MX" sz="3200" dirty="0">
              <a:solidFill>
                <a:srgbClr val="1F497D">
                  <a:lumMod val="75000"/>
                </a:srgbClr>
              </a:solidFill>
              <a:latin typeface="Arial" pitchFamily="34" charset="0"/>
              <a:cs typeface="Arial" pitchFamily="34" charset="0"/>
            </a:endParaRPr>
          </a:p>
        </p:txBody>
      </p:sp>
      <p:sp>
        <p:nvSpPr>
          <p:cNvPr id="7" name="6 Rectángulo"/>
          <p:cNvSpPr/>
          <p:nvPr/>
        </p:nvSpPr>
        <p:spPr>
          <a:xfrm>
            <a:off x="107504" y="5780087"/>
            <a:ext cx="338437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solidFill>
                <a:prstClr val="white"/>
              </a:solidFill>
            </a:endParaRPr>
          </a:p>
        </p:txBody>
      </p:sp>
      <p:cxnSp>
        <p:nvCxnSpPr>
          <p:cNvPr id="3" name="2 Conector recto"/>
          <p:cNvCxnSpPr/>
          <p:nvPr/>
        </p:nvCxnSpPr>
        <p:spPr>
          <a:xfrm>
            <a:off x="467544" y="4437112"/>
            <a:ext cx="849694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843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5" name="3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1116" y="2067210"/>
            <a:ext cx="681486" cy="747705"/>
          </a:xfrm>
          <a:prstGeom prst="rect">
            <a:avLst/>
          </a:prstGeom>
        </p:spPr>
      </p:pic>
      <p:pic>
        <p:nvPicPr>
          <p:cNvPr id="34" name="2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8089" y="2185782"/>
            <a:ext cx="619533" cy="679732"/>
          </a:xfrm>
          <a:prstGeom prst="rect">
            <a:avLst/>
          </a:prstGeom>
        </p:spPr>
      </p:pic>
      <p:pic>
        <p:nvPicPr>
          <p:cNvPr id="27" name="3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5505" y="2132856"/>
            <a:ext cx="619533" cy="679732"/>
          </a:xfrm>
          <a:prstGeom prst="rect">
            <a:avLst/>
          </a:prstGeom>
        </p:spPr>
      </p:pic>
      <p:pic>
        <p:nvPicPr>
          <p:cNvPr id="25" name="2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393" y="2204864"/>
            <a:ext cx="619533" cy="679732"/>
          </a:xfrm>
          <a:prstGeom prst="rect">
            <a:avLst/>
          </a:prstGeom>
        </p:spPr>
      </p:pic>
      <p:pic>
        <p:nvPicPr>
          <p:cNvPr id="29" name="2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3337" y="2276872"/>
            <a:ext cx="619533" cy="679732"/>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7273" y="2276872"/>
            <a:ext cx="619533" cy="679732"/>
          </a:xfrm>
          <a:prstGeom prst="rect">
            <a:avLst/>
          </a:prstGeom>
        </p:spPr>
      </p:pic>
      <p:pic>
        <p:nvPicPr>
          <p:cNvPr id="8" name="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7677" y="2354906"/>
            <a:ext cx="619533" cy="679732"/>
          </a:xfrm>
          <a:prstGeom prst="rect">
            <a:avLst/>
          </a:prstGeom>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033" y="2380540"/>
            <a:ext cx="619533" cy="679732"/>
          </a:xfrm>
          <a:prstGeom prst="rect">
            <a:avLst/>
          </a:prstGeom>
        </p:spPr>
      </p:pic>
      <p:pic>
        <p:nvPicPr>
          <p:cNvPr id="10" name="9 Imagen"/>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235452" y="2420888"/>
            <a:ext cx="619533" cy="679732"/>
          </a:xfrm>
          <a:prstGeom prst="rect">
            <a:avLst/>
          </a:prstGeom>
        </p:spPr>
      </p:pic>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9508" y="2390065"/>
            <a:ext cx="619533" cy="679732"/>
          </a:xfrm>
          <a:prstGeom prst="rect">
            <a:avLst/>
          </a:prstGeom>
        </p:spPr>
      </p:pic>
      <p:pic>
        <p:nvPicPr>
          <p:cNvPr id="12" name="11 Imagen"/>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035005" y="2348880"/>
            <a:ext cx="619533" cy="679732"/>
          </a:xfrm>
          <a:prstGeom prst="rect">
            <a:avLst/>
          </a:prstGeom>
        </p:spPr>
      </p:pic>
      <p:pic>
        <p:nvPicPr>
          <p:cNvPr id="13" name="12 Imagen"/>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07260" y="2357329"/>
            <a:ext cx="619533" cy="679732"/>
          </a:xfrm>
          <a:prstGeom prst="rect">
            <a:avLst/>
          </a:prstGeom>
        </p:spPr>
      </p:pic>
      <p:pic>
        <p:nvPicPr>
          <p:cNvPr id="14" name="13 Imagen"/>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654538" y="2348880"/>
            <a:ext cx="619533" cy="679732"/>
          </a:xfrm>
          <a:prstGeom prst="rect">
            <a:avLst/>
          </a:prstGeom>
        </p:spPr>
      </p:pic>
      <p:pic>
        <p:nvPicPr>
          <p:cNvPr id="15" name="1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2988" y="2386805"/>
            <a:ext cx="619533" cy="679732"/>
          </a:xfrm>
          <a:prstGeom prst="rect">
            <a:avLst/>
          </a:prstGeom>
        </p:spPr>
      </p:pic>
      <p:pic>
        <p:nvPicPr>
          <p:cNvPr id="33" name="3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1209" y="2308532"/>
            <a:ext cx="619533" cy="679732"/>
          </a:xfrm>
          <a:prstGeom prst="rect">
            <a:avLst/>
          </a:prstGeom>
        </p:spPr>
      </p:pic>
      <p:cxnSp>
        <p:nvCxnSpPr>
          <p:cNvPr id="4" name="3 Conector recto de flecha"/>
          <p:cNvCxnSpPr/>
          <p:nvPr/>
        </p:nvCxnSpPr>
        <p:spPr>
          <a:xfrm flipV="1">
            <a:off x="3500645" y="2916256"/>
            <a:ext cx="4970964" cy="32838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6" name="15 Gráfico"/>
          <p:cNvGraphicFramePr/>
          <p:nvPr>
            <p:extLst>
              <p:ext uri="{D42A27DB-BD31-4B8C-83A1-F6EECF244321}">
                <p14:modId xmlns:p14="http://schemas.microsoft.com/office/powerpoint/2010/main" val="1238366291"/>
              </p:ext>
            </p:extLst>
          </p:nvPr>
        </p:nvGraphicFramePr>
        <p:xfrm>
          <a:off x="454958" y="2255030"/>
          <a:ext cx="8393508" cy="23727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1 Tabla"/>
          <p:cNvGraphicFramePr>
            <a:graphicFrameLocks noGrp="1"/>
          </p:cNvGraphicFramePr>
          <p:nvPr>
            <p:extLst>
              <p:ext uri="{D42A27DB-BD31-4B8C-83A1-F6EECF244321}">
                <p14:modId xmlns:p14="http://schemas.microsoft.com/office/powerpoint/2010/main" val="1877701137"/>
              </p:ext>
            </p:extLst>
          </p:nvPr>
        </p:nvGraphicFramePr>
        <p:xfrm>
          <a:off x="179512" y="3789040"/>
          <a:ext cx="8292092" cy="335280"/>
        </p:xfrm>
        <a:graphic>
          <a:graphicData uri="http://schemas.openxmlformats.org/drawingml/2006/table">
            <a:tbl>
              <a:tblPr firstRow="1" bandRow="1">
                <a:tableStyleId>{5C22544A-7EE6-4342-B048-85BDC9FD1C3A}</a:tableStyleId>
              </a:tblPr>
              <a:tblGrid>
                <a:gridCol w="659249"/>
                <a:gridCol w="492684"/>
                <a:gridCol w="549243"/>
                <a:gridCol w="549243"/>
                <a:gridCol w="549243"/>
                <a:gridCol w="549243"/>
                <a:gridCol w="549243"/>
                <a:gridCol w="549243"/>
                <a:gridCol w="549243"/>
                <a:gridCol w="549243"/>
                <a:gridCol w="549243"/>
                <a:gridCol w="549243"/>
                <a:gridCol w="549243"/>
                <a:gridCol w="549243"/>
                <a:gridCol w="549243"/>
              </a:tblGrid>
              <a:tr h="288032">
                <a:tc>
                  <a:txBody>
                    <a:bodyPr/>
                    <a:lstStyle/>
                    <a:p>
                      <a:pPr algn="ctr"/>
                      <a:r>
                        <a:rPr lang="es-MX" sz="800" dirty="0" smtClean="0">
                          <a:solidFill>
                            <a:schemeClr val="tx2">
                              <a:lumMod val="75000"/>
                            </a:schemeClr>
                          </a:solidFill>
                          <a:latin typeface="Arial" panose="020B0604020202020204" pitchFamily="34" charset="0"/>
                          <a:cs typeface="Arial" panose="020B0604020202020204" pitchFamily="34" charset="0"/>
                        </a:rPr>
                        <a:t>Variación mensual</a:t>
                      </a:r>
                      <a:endParaRPr lang="es-AR" sz="8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latin typeface="Arial" panose="020B0604020202020204" pitchFamily="34" charset="0"/>
                          <a:cs typeface="Arial" panose="020B0604020202020204" pitchFamily="34" charset="0"/>
                        </a:rPr>
                        <a:t>+22</a:t>
                      </a:r>
                      <a:endParaRPr lang="es-AR" sz="8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latin typeface="Arial" panose="020B0604020202020204" pitchFamily="34" charset="0"/>
                          <a:cs typeface="Arial" panose="020B0604020202020204" pitchFamily="34" charset="0"/>
                        </a:rPr>
                        <a:t>+67</a:t>
                      </a:r>
                      <a:endParaRPr lang="es-AR" sz="8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latin typeface="Arial" panose="020B0604020202020204" pitchFamily="34" charset="0"/>
                          <a:cs typeface="Arial" panose="020B0604020202020204" pitchFamily="34" charset="0"/>
                        </a:rPr>
                        <a:t>-48</a:t>
                      </a:r>
                      <a:endParaRPr lang="es-AR" sz="8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latin typeface="Arial" panose="020B0604020202020204" pitchFamily="34" charset="0"/>
                          <a:cs typeface="Arial" panose="020B0604020202020204" pitchFamily="34" charset="0"/>
                        </a:rPr>
                        <a:t>+55</a:t>
                      </a:r>
                      <a:endParaRPr lang="es-AR" sz="8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latin typeface="Arial" panose="020B0604020202020204" pitchFamily="34" charset="0"/>
                          <a:cs typeface="Arial" panose="020B0604020202020204" pitchFamily="34" charset="0"/>
                        </a:rPr>
                        <a:t>+24</a:t>
                      </a:r>
                      <a:endParaRPr lang="es-AR" sz="8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latin typeface="Arial" panose="020B0604020202020204" pitchFamily="34" charset="0"/>
                          <a:cs typeface="Arial" panose="020B0604020202020204" pitchFamily="34" charset="0"/>
                        </a:rPr>
                        <a:t>+28</a:t>
                      </a:r>
                      <a:endParaRPr lang="es-AR" sz="8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latin typeface="Arial" panose="020B0604020202020204" pitchFamily="34" charset="0"/>
                          <a:cs typeface="Arial" panose="020B0604020202020204" pitchFamily="34" charset="0"/>
                        </a:rPr>
                        <a:t>+181</a:t>
                      </a:r>
                      <a:endParaRPr lang="es-AR" sz="8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latin typeface="Arial" panose="020B0604020202020204" pitchFamily="34" charset="0"/>
                          <a:cs typeface="Arial" panose="020B0604020202020204" pitchFamily="34" charset="0"/>
                        </a:rPr>
                        <a:t>-9</a:t>
                      </a:r>
                      <a:endParaRPr lang="es-AR" sz="8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latin typeface="Arial" panose="020B0604020202020204" pitchFamily="34" charset="0"/>
                          <a:cs typeface="Arial" panose="020B0604020202020204" pitchFamily="34" charset="0"/>
                        </a:rPr>
                        <a:t>+37</a:t>
                      </a:r>
                      <a:endParaRPr lang="es-AR" sz="8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MX" sz="800" dirty="0" smtClean="0">
                          <a:solidFill>
                            <a:schemeClr val="tx2">
                              <a:lumMod val="75000"/>
                            </a:schemeClr>
                          </a:solidFill>
                          <a:latin typeface="Arial" panose="020B0604020202020204" pitchFamily="34" charset="0"/>
                          <a:cs typeface="Arial" panose="020B0604020202020204" pitchFamily="34" charset="0"/>
                        </a:rPr>
                        <a:t>-17</a:t>
                      </a:r>
                      <a:endParaRPr lang="es-AR" sz="800" dirty="0">
                        <a:solidFill>
                          <a:schemeClr val="tx2">
                            <a:lumMod val="75000"/>
                          </a:schemeClr>
                        </a:solidFill>
                        <a:latin typeface="Arial" panose="020B0604020202020204" pitchFamily="34" charset="0"/>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s-MX" sz="800" b="1" kern="1200" dirty="0" smtClean="0">
                          <a:solidFill>
                            <a:schemeClr val="tx2">
                              <a:lumMod val="75000"/>
                            </a:schemeClr>
                          </a:solidFill>
                          <a:latin typeface="Arial" panose="020B0604020202020204" pitchFamily="34" charset="0"/>
                          <a:ea typeface="+mn-ea"/>
                          <a:cs typeface="Arial" panose="020B0604020202020204" pitchFamily="34" charset="0"/>
                        </a:rPr>
                        <a:t>+111</a:t>
                      </a:r>
                      <a:endParaRPr lang="es-AR" sz="800" b="1" kern="1200" dirty="0">
                        <a:solidFill>
                          <a:schemeClr val="tx2">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s-MX" sz="800" b="1" kern="1200" dirty="0" smtClean="0">
                          <a:solidFill>
                            <a:schemeClr val="tx2">
                              <a:lumMod val="75000"/>
                            </a:schemeClr>
                          </a:solidFill>
                          <a:latin typeface="Arial" panose="020B0604020202020204" pitchFamily="34" charset="0"/>
                          <a:ea typeface="+mn-ea"/>
                          <a:cs typeface="Arial" panose="020B0604020202020204" pitchFamily="34" charset="0"/>
                        </a:rPr>
                        <a:t>+95</a:t>
                      </a:r>
                      <a:endParaRPr lang="es-AR" sz="800" b="1" kern="1200" dirty="0">
                        <a:solidFill>
                          <a:schemeClr val="tx2">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s-MX" sz="800" b="1" kern="1200" dirty="0" smtClean="0">
                          <a:solidFill>
                            <a:schemeClr val="tx2">
                              <a:lumMod val="75000"/>
                            </a:schemeClr>
                          </a:solidFill>
                          <a:latin typeface="Arial" panose="020B0604020202020204" pitchFamily="34" charset="0"/>
                          <a:ea typeface="+mn-ea"/>
                          <a:cs typeface="Arial" panose="020B0604020202020204" pitchFamily="34" charset="0"/>
                        </a:rPr>
                        <a:t>+185</a:t>
                      </a:r>
                      <a:endParaRPr lang="es-AR" sz="800" b="1" kern="1200" dirty="0">
                        <a:solidFill>
                          <a:schemeClr val="tx2">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s-MX" sz="800" b="1" kern="1200" dirty="0" smtClean="0">
                          <a:solidFill>
                            <a:schemeClr val="tx2">
                              <a:lumMod val="75000"/>
                            </a:schemeClr>
                          </a:solidFill>
                          <a:latin typeface="Arial" panose="020B0604020202020204" pitchFamily="34" charset="0"/>
                          <a:ea typeface="+mn-ea"/>
                          <a:cs typeface="Arial" panose="020B0604020202020204" pitchFamily="34" charset="0"/>
                        </a:rPr>
                        <a:t>+34</a:t>
                      </a:r>
                      <a:endParaRPr lang="es-AR" sz="800" b="1" kern="1200" dirty="0">
                        <a:solidFill>
                          <a:schemeClr val="tx2">
                            <a:lumMod val="75000"/>
                          </a:schemeClr>
                        </a:solidFill>
                        <a:latin typeface="Arial" panose="020B0604020202020204" pitchFamily="34" charset="0"/>
                        <a:ea typeface="+mn-ea"/>
                        <a:cs typeface="Arial" panose="020B0604020202020204" pitchFamily="34" charset="0"/>
                      </a:endParaRPr>
                    </a:p>
                  </a:txBody>
                  <a:tcPr anchor="ctr">
                    <a:lnL w="12700" cap="flat" cmpd="sng" algn="ctr">
                      <a:solidFill>
                        <a:schemeClr val="tx2">
                          <a:lumMod val="40000"/>
                          <a:lumOff val="60000"/>
                        </a:schemeClr>
                      </a:solidFill>
                      <a:prstDash val="solid"/>
                      <a:round/>
                      <a:headEnd type="none" w="med" len="med"/>
                      <a:tailEnd type="none" w="med" len="med"/>
                    </a:lnL>
                    <a:lnR w="12700" cap="flat" cmpd="sng" algn="ctr">
                      <a:solidFill>
                        <a:schemeClr val="tx2">
                          <a:lumMod val="40000"/>
                          <a:lumOff val="60000"/>
                        </a:schemeClr>
                      </a:solidFill>
                      <a:prstDash val="solid"/>
                      <a:round/>
                      <a:headEnd type="none" w="med" len="med"/>
                      <a:tailEnd type="none" w="med" len="med"/>
                    </a:lnR>
                    <a:lnT w="12700" cap="flat" cmpd="sng" algn="ctr">
                      <a:solidFill>
                        <a:schemeClr val="tx2">
                          <a:lumMod val="40000"/>
                          <a:lumOff val="60000"/>
                        </a:schemeClr>
                      </a:solidFill>
                      <a:prstDash val="solid"/>
                      <a:round/>
                      <a:headEnd type="none" w="med" len="med"/>
                      <a:tailEnd type="none" w="med" len="med"/>
                    </a:lnT>
                    <a:lnB w="12700" cap="flat" cmpd="sng" algn="ctr">
                      <a:solidFill>
                        <a:schemeClr val="tx2">
                          <a:lumMod val="40000"/>
                          <a:lumOff val="6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a:solidFill>
                  <a:schemeClr val="tx2">
                    <a:lumMod val="75000"/>
                  </a:schemeClr>
                </a:solidFill>
                <a:latin typeface="Arial" pitchFamily="34" charset="0"/>
                <a:ea typeface="+mn-ea"/>
                <a:cs typeface="Arial" pitchFamily="34" charset="0"/>
              </a:rPr>
              <a:t>Evolución mensual de la población del SPF</a:t>
            </a:r>
            <a:br>
              <a:rPr lang="es-MX" sz="2400" dirty="0">
                <a:solidFill>
                  <a:schemeClr val="tx2">
                    <a:lumMod val="75000"/>
                  </a:schemeClr>
                </a:solidFill>
                <a:latin typeface="Arial" pitchFamily="34" charset="0"/>
                <a:ea typeface="+mn-ea"/>
                <a:cs typeface="Arial" pitchFamily="34" charset="0"/>
              </a:rPr>
            </a:br>
            <a:endParaRPr lang="es-AR" sz="2400" dirty="0">
              <a:solidFill>
                <a:schemeClr val="tx2">
                  <a:lumMod val="75000"/>
                </a:schemeClr>
              </a:solidFill>
              <a:latin typeface="Arial" pitchFamily="34" charset="0"/>
              <a:ea typeface="+mn-ea"/>
              <a:cs typeface="Arial" pitchFamily="34" charset="0"/>
            </a:endParaRPr>
          </a:p>
        </p:txBody>
      </p:sp>
      <p:cxnSp>
        <p:nvCxnSpPr>
          <p:cNvPr id="6" name="Conector recto 8"/>
          <p:cNvCxnSpPr/>
          <p:nvPr/>
        </p:nvCxnSpPr>
        <p:spPr>
          <a:xfrm>
            <a:off x="251520"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17" name="16 CuadroTexto"/>
          <p:cNvSpPr txBox="1"/>
          <p:nvPr/>
        </p:nvSpPr>
        <p:spPr>
          <a:xfrm>
            <a:off x="96328" y="5805844"/>
            <a:ext cx="3134191" cy="215444"/>
          </a:xfrm>
          <a:prstGeom prst="rect">
            <a:avLst/>
          </a:prstGeom>
          <a:noFill/>
        </p:spPr>
        <p:txBody>
          <a:bodyPr wrap="none" rtlCol="0">
            <a:spAutoFit/>
          </a:bodyPr>
          <a:lstStyle/>
          <a:p>
            <a:r>
              <a:rPr lang="es-MX" sz="800" dirty="0" smtClean="0">
                <a:latin typeface="Arial" pitchFamily="34" charset="0"/>
                <a:cs typeface="Arial" pitchFamily="34" charset="0"/>
              </a:rPr>
              <a:t>Fuente: Partes semanales enviados por el SPF. Noviembre 2014</a:t>
            </a:r>
            <a:endParaRPr lang="es-AR" sz="800" dirty="0">
              <a:latin typeface="Arial" pitchFamily="34" charset="0"/>
              <a:cs typeface="Arial" pitchFamily="34" charset="0"/>
            </a:endParaRPr>
          </a:p>
        </p:txBody>
      </p:sp>
      <p:sp>
        <p:nvSpPr>
          <p:cNvPr id="18" name="17 CuadroTexto"/>
          <p:cNvSpPr txBox="1"/>
          <p:nvPr/>
        </p:nvSpPr>
        <p:spPr>
          <a:xfrm>
            <a:off x="369050" y="4865385"/>
            <a:ext cx="1117783" cy="507831"/>
          </a:xfrm>
          <a:prstGeom prst="rect">
            <a:avLst/>
          </a:prstGeom>
          <a:noFill/>
          <a:ln>
            <a:solidFill>
              <a:schemeClr val="accent1"/>
            </a:solidFill>
          </a:ln>
        </p:spPr>
        <p:txBody>
          <a:bodyPr wrap="square" rtlCol="0">
            <a:spAutoFit/>
          </a:bodyPr>
          <a:lstStyle/>
          <a:p>
            <a:pPr algn="ctr"/>
            <a:r>
              <a:rPr lang="es-MX" sz="900" dirty="0" smtClean="0">
                <a:latin typeface="Arial" pitchFamily="34" charset="0"/>
                <a:cs typeface="Arial" pitchFamily="34" charset="0"/>
              </a:rPr>
              <a:t>Se inicia recepción de partes semanales</a:t>
            </a:r>
            <a:endParaRPr lang="es-AR" sz="900" dirty="0">
              <a:latin typeface="Arial" pitchFamily="34" charset="0"/>
              <a:cs typeface="Arial" pitchFamily="34" charset="0"/>
            </a:endParaRPr>
          </a:p>
        </p:txBody>
      </p:sp>
      <p:sp>
        <p:nvSpPr>
          <p:cNvPr id="19" name="18 Flecha abajo"/>
          <p:cNvSpPr/>
          <p:nvPr/>
        </p:nvSpPr>
        <p:spPr>
          <a:xfrm>
            <a:off x="804416" y="4591730"/>
            <a:ext cx="244903" cy="133414"/>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400" dirty="0">
              <a:latin typeface="Arial" pitchFamily="34" charset="0"/>
              <a:cs typeface="Arial" pitchFamily="34" charset="0"/>
            </a:endParaRPr>
          </a:p>
        </p:txBody>
      </p:sp>
      <p:sp>
        <p:nvSpPr>
          <p:cNvPr id="20" name="19 CuadroTexto"/>
          <p:cNvSpPr txBox="1"/>
          <p:nvPr/>
        </p:nvSpPr>
        <p:spPr>
          <a:xfrm>
            <a:off x="2327083" y="1547500"/>
            <a:ext cx="4192173" cy="369332"/>
          </a:xfrm>
          <a:prstGeom prst="rect">
            <a:avLst/>
          </a:prstGeom>
          <a:noFill/>
        </p:spPr>
        <p:txBody>
          <a:bodyPr wrap="none" rtlCol="0">
            <a:spAutoFit/>
          </a:bodyPr>
          <a:lstStyle/>
          <a:p>
            <a:pPr algn="ctr"/>
            <a:r>
              <a:rPr lang="es-MX" sz="900" dirty="0">
                <a:solidFill>
                  <a:schemeClr val="tx2">
                    <a:lumMod val="75000"/>
                  </a:schemeClr>
                </a:solidFill>
                <a:latin typeface="Arial" pitchFamily="34" charset="0"/>
                <a:cs typeface="Arial" pitchFamily="34" charset="0"/>
              </a:rPr>
              <a:t>Personas alojadas en el SPF a partir de los reportes recibidos por PROCUVIN</a:t>
            </a:r>
          </a:p>
          <a:p>
            <a:pPr algn="ctr"/>
            <a:r>
              <a:rPr lang="es-MX" sz="900" dirty="0">
                <a:solidFill>
                  <a:schemeClr val="tx2">
                    <a:lumMod val="75000"/>
                  </a:schemeClr>
                </a:solidFill>
                <a:latin typeface="Arial" pitchFamily="34" charset="0"/>
                <a:cs typeface="Arial" pitchFamily="34" charset="0"/>
              </a:rPr>
              <a:t>Expresada en números absolutos</a:t>
            </a:r>
            <a:endParaRPr lang="es-AR" sz="900" dirty="0">
              <a:solidFill>
                <a:schemeClr val="tx2">
                  <a:lumMod val="75000"/>
                </a:schemeClr>
              </a:solidFill>
              <a:latin typeface="Arial" pitchFamily="34" charset="0"/>
              <a:cs typeface="Arial" pitchFamily="34" charset="0"/>
            </a:endParaRPr>
          </a:p>
        </p:txBody>
      </p:sp>
      <p:sp>
        <p:nvSpPr>
          <p:cNvPr id="30" name="29 Rectángulo"/>
          <p:cNvSpPr/>
          <p:nvPr/>
        </p:nvSpPr>
        <p:spPr>
          <a:xfrm>
            <a:off x="-3473" y="6033814"/>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400" dirty="0"/>
          </a:p>
        </p:txBody>
      </p:sp>
      <p:sp>
        <p:nvSpPr>
          <p:cNvPr id="31" name="30 CuadroTexto"/>
          <p:cNvSpPr txBox="1"/>
          <p:nvPr/>
        </p:nvSpPr>
        <p:spPr>
          <a:xfrm>
            <a:off x="166894" y="6074712"/>
            <a:ext cx="8869601" cy="584775"/>
          </a:xfrm>
          <a:prstGeom prst="rect">
            <a:avLst/>
          </a:prstGeom>
          <a:noFill/>
        </p:spPr>
        <p:txBody>
          <a:bodyPr wrap="square" rtlCol="0">
            <a:spAutoFit/>
          </a:bodyPr>
          <a:lstStyle/>
          <a:p>
            <a:pPr algn="just"/>
            <a:r>
              <a:rPr lang="es-MX" sz="1600" dirty="0" smtClean="0">
                <a:solidFill>
                  <a:schemeClr val="bg1"/>
                </a:solidFill>
                <a:latin typeface="Arial" pitchFamily="34" charset="0"/>
                <a:cs typeface="Arial" pitchFamily="34" charset="0"/>
              </a:rPr>
              <a:t>Noviembre continúa con la tendencia creciente de población alojada en las dependencias del SPF, alcanzando una suma inédita de más de 10.500 personas.</a:t>
            </a:r>
            <a:endParaRPr lang="es-AR" sz="1600" dirty="0">
              <a:solidFill>
                <a:schemeClr val="bg1"/>
              </a:solidFill>
              <a:latin typeface="Arial" pitchFamily="34" charset="0"/>
              <a:cs typeface="Arial" pitchFamily="34" charset="0"/>
            </a:endParaRPr>
          </a:p>
        </p:txBody>
      </p:sp>
      <p:sp>
        <p:nvSpPr>
          <p:cNvPr id="32" name="2 Marcador de contenido"/>
          <p:cNvSpPr txBox="1">
            <a:spLocks/>
          </p:cNvSpPr>
          <p:nvPr/>
        </p:nvSpPr>
        <p:spPr>
          <a:xfrm>
            <a:off x="456861" y="963331"/>
            <a:ext cx="8229600" cy="63753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1800" dirty="0">
                <a:solidFill>
                  <a:schemeClr val="tx2">
                    <a:lumMod val="75000"/>
                  </a:schemeClr>
                </a:solidFill>
                <a:latin typeface="Arial" pitchFamily="34" charset="0"/>
                <a:cs typeface="Arial" pitchFamily="34" charset="0"/>
              </a:rPr>
              <a:t>Población penal al </a:t>
            </a:r>
            <a:r>
              <a:rPr lang="es-MX" sz="1800" dirty="0" smtClean="0">
                <a:solidFill>
                  <a:schemeClr val="tx2">
                    <a:lumMod val="75000"/>
                  </a:schemeClr>
                </a:solidFill>
                <a:latin typeface="Arial" pitchFamily="34" charset="0"/>
                <a:cs typeface="Arial" pitchFamily="34" charset="0"/>
              </a:rPr>
              <a:t>28/11/2014</a:t>
            </a:r>
            <a:r>
              <a:rPr lang="es-MX" sz="2000" dirty="0" smtClean="0">
                <a:latin typeface="Arial" pitchFamily="34" charset="0"/>
                <a:cs typeface="Arial" pitchFamily="34" charset="0"/>
              </a:rPr>
              <a:t>: </a:t>
            </a:r>
            <a:r>
              <a:rPr lang="es-MX" sz="2000" dirty="0" smtClean="0">
                <a:solidFill>
                  <a:schemeClr val="accent6">
                    <a:lumMod val="75000"/>
                  </a:schemeClr>
                </a:solidFill>
                <a:latin typeface="Arial" pitchFamily="34" charset="0"/>
                <a:cs typeface="Arial" pitchFamily="34" charset="0"/>
              </a:rPr>
              <a:t>10.519</a:t>
            </a:r>
            <a:r>
              <a:rPr lang="es-MX" sz="2800" dirty="0" smtClean="0">
                <a:solidFill>
                  <a:schemeClr val="accent6">
                    <a:lumMod val="75000"/>
                  </a:schemeClr>
                </a:solidFill>
                <a:latin typeface="Arial" pitchFamily="34" charset="0"/>
                <a:cs typeface="Arial" pitchFamily="34" charset="0"/>
              </a:rPr>
              <a:t> </a:t>
            </a:r>
            <a:r>
              <a:rPr lang="es-MX" sz="1800" dirty="0">
                <a:solidFill>
                  <a:schemeClr val="tx2">
                    <a:lumMod val="75000"/>
                  </a:schemeClr>
                </a:solidFill>
                <a:latin typeface="Arial" pitchFamily="34" charset="0"/>
                <a:cs typeface="Arial" pitchFamily="34" charset="0"/>
              </a:rPr>
              <a:t>personas</a:t>
            </a:r>
            <a:r>
              <a:rPr lang="es-MX" sz="1600" dirty="0" smtClean="0">
                <a:latin typeface="Arial" pitchFamily="34" charset="0"/>
                <a:cs typeface="Arial" pitchFamily="34" charset="0"/>
              </a:rPr>
              <a:t> </a:t>
            </a:r>
            <a:endParaRPr lang="es-AR" sz="1800" dirty="0">
              <a:latin typeface="Arial" pitchFamily="34" charset="0"/>
              <a:cs typeface="Arial" pitchFamily="34" charset="0"/>
            </a:endParaRPr>
          </a:p>
        </p:txBody>
      </p:sp>
      <p:sp>
        <p:nvSpPr>
          <p:cNvPr id="3" name="2 Rectángulo"/>
          <p:cNvSpPr/>
          <p:nvPr/>
        </p:nvSpPr>
        <p:spPr>
          <a:xfrm>
            <a:off x="2915816" y="4869172"/>
            <a:ext cx="5544616" cy="36004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600" b="1" dirty="0" smtClean="0">
                <a:latin typeface="Arial" panose="020B0604020202020204" pitchFamily="34" charset="0"/>
                <a:cs typeface="Arial" panose="020B0604020202020204" pitchFamily="34" charset="0"/>
              </a:rPr>
              <a:t>El incremento es de 724 personas durante 2014 </a:t>
            </a:r>
            <a:endParaRPr lang="es-AR" sz="1600" b="1" dirty="0">
              <a:latin typeface="Arial" panose="020B0604020202020204" pitchFamily="34" charset="0"/>
              <a:cs typeface="Arial" panose="020B0604020202020204" pitchFamily="34" charset="0"/>
            </a:endParaRPr>
          </a:p>
        </p:txBody>
      </p:sp>
      <p:cxnSp>
        <p:nvCxnSpPr>
          <p:cNvPr id="21" name="20 Conector recto"/>
          <p:cNvCxnSpPr/>
          <p:nvPr/>
        </p:nvCxnSpPr>
        <p:spPr>
          <a:xfrm>
            <a:off x="2753501" y="4221088"/>
            <a:ext cx="0" cy="151216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67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6" name="15 Gráfico"/>
          <p:cNvGraphicFramePr/>
          <p:nvPr>
            <p:extLst>
              <p:ext uri="{D42A27DB-BD31-4B8C-83A1-F6EECF244321}">
                <p14:modId xmlns:p14="http://schemas.microsoft.com/office/powerpoint/2010/main" val="1764693863"/>
              </p:ext>
            </p:extLst>
          </p:nvPr>
        </p:nvGraphicFramePr>
        <p:xfrm>
          <a:off x="467544" y="1834370"/>
          <a:ext cx="8136904" cy="2386718"/>
        </p:xfrm>
        <a:graphic>
          <a:graphicData uri="http://schemas.openxmlformats.org/drawingml/2006/chart">
            <c:chart xmlns:c="http://schemas.openxmlformats.org/drawingml/2006/chart" xmlns:r="http://schemas.openxmlformats.org/officeDocument/2006/relationships" r:id="rId3"/>
          </a:graphicData>
        </a:graphic>
      </p:graphicFrame>
      <p:sp>
        <p:nvSpPr>
          <p:cNvPr id="5"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rgbClr val="1F497D">
                    <a:lumMod val="75000"/>
                  </a:srgbClr>
                </a:solidFill>
                <a:latin typeface="Arial" pitchFamily="34" charset="0"/>
                <a:cs typeface="Arial" pitchFamily="34" charset="0"/>
              </a:rPr>
              <a:t>Capacidad de alojamiento</a:t>
            </a:r>
            <a:r>
              <a:rPr lang="es-MX" sz="2400" dirty="0">
                <a:solidFill>
                  <a:srgbClr val="1F497D">
                    <a:lumMod val="75000"/>
                  </a:srgbClr>
                </a:solidFill>
                <a:latin typeface="Arial" pitchFamily="34" charset="0"/>
                <a:cs typeface="Arial" pitchFamily="34" charset="0"/>
              </a:rPr>
              <a:t/>
            </a:r>
            <a:br>
              <a:rPr lang="es-MX" sz="2400" dirty="0">
                <a:solidFill>
                  <a:srgbClr val="1F497D">
                    <a:lumMod val="75000"/>
                  </a:srgbClr>
                </a:solidFill>
                <a:latin typeface="Arial" pitchFamily="34" charset="0"/>
                <a:cs typeface="Arial" pitchFamily="34" charset="0"/>
              </a:rPr>
            </a:br>
            <a:endParaRPr lang="es-AR" sz="2400" dirty="0">
              <a:solidFill>
                <a:srgbClr val="1F497D">
                  <a:lumMod val="75000"/>
                </a:srgbClr>
              </a:solidFill>
              <a:latin typeface="Arial" pitchFamily="34" charset="0"/>
              <a:cs typeface="Arial" pitchFamily="34" charset="0"/>
            </a:endParaRPr>
          </a:p>
        </p:txBody>
      </p:sp>
      <p:cxnSp>
        <p:nvCxnSpPr>
          <p:cNvPr id="6"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20" name="19 CuadroTexto"/>
          <p:cNvSpPr txBox="1"/>
          <p:nvPr/>
        </p:nvSpPr>
        <p:spPr>
          <a:xfrm>
            <a:off x="2166247" y="1196752"/>
            <a:ext cx="5227714" cy="246221"/>
          </a:xfrm>
          <a:prstGeom prst="rect">
            <a:avLst/>
          </a:prstGeom>
          <a:noFill/>
        </p:spPr>
        <p:txBody>
          <a:bodyPr wrap="none" rtlCol="0">
            <a:spAutoFit/>
          </a:bodyPr>
          <a:lstStyle/>
          <a:p>
            <a:pPr algn="ctr"/>
            <a:r>
              <a:rPr lang="es-MX" sz="1000" b="1" dirty="0" smtClean="0">
                <a:solidFill>
                  <a:srgbClr val="1F497D">
                    <a:lumMod val="75000"/>
                  </a:srgbClr>
                </a:solidFill>
                <a:latin typeface="Arial" pitchFamily="34" charset="0"/>
                <a:cs typeface="Arial" pitchFamily="34" charset="0"/>
              </a:rPr>
              <a:t>Capacidad de alojamiento vs. Población total alojada en establecimientos del SPF  </a:t>
            </a:r>
            <a:endParaRPr lang="es-AR" sz="1000" b="1" dirty="0">
              <a:solidFill>
                <a:srgbClr val="1F497D">
                  <a:lumMod val="75000"/>
                </a:srgbClr>
              </a:solidFill>
              <a:latin typeface="Arial" pitchFamily="34" charset="0"/>
              <a:cs typeface="Arial" pitchFamily="34" charset="0"/>
            </a:endParaRPr>
          </a:p>
        </p:txBody>
      </p:sp>
      <p:sp>
        <p:nvSpPr>
          <p:cNvPr id="32" name="2 Marcador de contenido"/>
          <p:cNvSpPr txBox="1">
            <a:spLocks/>
          </p:cNvSpPr>
          <p:nvPr/>
        </p:nvSpPr>
        <p:spPr>
          <a:xfrm>
            <a:off x="369534" y="4447653"/>
            <a:ext cx="8229600" cy="63753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s-AR" sz="1600" dirty="0" smtClean="0">
                <a:solidFill>
                  <a:srgbClr val="1F497D">
                    <a:lumMod val="75000"/>
                  </a:srgbClr>
                </a:solidFill>
                <a:latin typeface="Arial" pitchFamily="34" charset="0"/>
                <a:cs typeface="Arial" pitchFamily="34" charset="0"/>
              </a:rPr>
              <a:t>Cada mes </a:t>
            </a:r>
            <a:r>
              <a:rPr lang="es-AR" sz="1600" dirty="0">
                <a:solidFill>
                  <a:srgbClr val="1F497D">
                    <a:lumMod val="75000"/>
                  </a:srgbClr>
                </a:solidFill>
                <a:latin typeface="Arial" pitchFamily="34" charset="0"/>
                <a:cs typeface="Arial" pitchFamily="34" charset="0"/>
              </a:rPr>
              <a:t>el SPF publica </a:t>
            </a:r>
            <a:r>
              <a:rPr lang="es-AR" sz="1600" dirty="0" smtClean="0">
                <a:solidFill>
                  <a:srgbClr val="1F497D">
                    <a:lumMod val="75000"/>
                  </a:srgbClr>
                </a:solidFill>
                <a:latin typeface="Arial" pitchFamily="34" charset="0"/>
                <a:cs typeface="Arial" pitchFamily="34" charset="0"/>
              </a:rPr>
              <a:t>-junto </a:t>
            </a:r>
            <a:r>
              <a:rPr lang="es-AR" sz="1600" dirty="0">
                <a:solidFill>
                  <a:srgbClr val="1F497D">
                    <a:lumMod val="75000"/>
                  </a:srgbClr>
                </a:solidFill>
                <a:latin typeface="Arial" pitchFamily="34" charset="0"/>
                <a:cs typeface="Arial" pitchFamily="34" charset="0"/>
              </a:rPr>
              <a:t>con los datos de población </a:t>
            </a:r>
            <a:r>
              <a:rPr lang="es-AR" sz="1600" dirty="0" smtClean="0">
                <a:solidFill>
                  <a:srgbClr val="1F497D">
                    <a:lumMod val="75000"/>
                  </a:srgbClr>
                </a:solidFill>
                <a:latin typeface="Arial" pitchFamily="34" charset="0"/>
                <a:cs typeface="Arial" pitchFamily="34" charset="0"/>
              </a:rPr>
              <a:t>penitenciaria- </a:t>
            </a:r>
            <a:r>
              <a:rPr lang="es-AR" sz="1600" dirty="0">
                <a:solidFill>
                  <a:srgbClr val="1F497D">
                    <a:lumMod val="75000"/>
                  </a:srgbClr>
                </a:solidFill>
                <a:latin typeface="Arial" pitchFamily="34" charset="0"/>
                <a:cs typeface="Arial" pitchFamily="34" charset="0"/>
              </a:rPr>
              <a:t>el cupo de </a:t>
            </a:r>
            <a:r>
              <a:rPr lang="es-AR" sz="1600" dirty="0" smtClean="0">
                <a:solidFill>
                  <a:srgbClr val="1F497D">
                    <a:lumMod val="75000"/>
                  </a:srgbClr>
                </a:solidFill>
                <a:latin typeface="Arial" pitchFamily="34" charset="0"/>
                <a:cs typeface="Arial" pitchFamily="34" charset="0"/>
              </a:rPr>
              <a:t>sus</a:t>
            </a:r>
          </a:p>
          <a:p>
            <a:pPr marL="0" indent="0">
              <a:buNone/>
            </a:pPr>
            <a:r>
              <a:rPr lang="es-AR" sz="1600" dirty="0" smtClean="0">
                <a:solidFill>
                  <a:srgbClr val="1F497D">
                    <a:lumMod val="75000"/>
                  </a:srgbClr>
                </a:solidFill>
                <a:latin typeface="Arial" pitchFamily="34" charset="0"/>
                <a:cs typeface="Arial" pitchFamily="34" charset="0"/>
              </a:rPr>
              <a:t>establecimientos denominado </a:t>
            </a:r>
            <a:r>
              <a:rPr lang="es-AR" sz="1600" b="1" dirty="0" smtClean="0">
                <a:solidFill>
                  <a:srgbClr val="1F497D">
                    <a:lumMod val="75000"/>
                  </a:srgbClr>
                </a:solidFill>
                <a:latin typeface="Arial" pitchFamily="34" charset="0"/>
                <a:cs typeface="Arial" pitchFamily="34" charset="0"/>
              </a:rPr>
              <a:t>“capacidad </a:t>
            </a:r>
            <a:r>
              <a:rPr lang="es-AR" sz="1600" b="1" dirty="0">
                <a:solidFill>
                  <a:srgbClr val="1F497D">
                    <a:lumMod val="75000"/>
                  </a:srgbClr>
                </a:solidFill>
                <a:latin typeface="Arial" pitchFamily="34" charset="0"/>
                <a:cs typeface="Arial" pitchFamily="34" charset="0"/>
              </a:rPr>
              <a:t>real de alojamiento”</a:t>
            </a:r>
            <a:r>
              <a:rPr lang="es-AR" sz="1600" dirty="0">
                <a:solidFill>
                  <a:srgbClr val="1F497D">
                    <a:lumMod val="75000"/>
                  </a:srgbClr>
                </a:solidFill>
                <a:latin typeface="Arial" pitchFamily="34" charset="0"/>
                <a:cs typeface="Arial" pitchFamily="34" charset="0"/>
              </a:rPr>
              <a:t>. E</a:t>
            </a:r>
            <a:r>
              <a:rPr lang="es-AR" sz="1600" dirty="0" smtClean="0">
                <a:solidFill>
                  <a:srgbClr val="1F497D">
                    <a:lumMod val="75000"/>
                  </a:srgbClr>
                </a:solidFill>
                <a:latin typeface="Arial" pitchFamily="34" charset="0"/>
                <a:cs typeface="Arial" pitchFamily="34" charset="0"/>
              </a:rPr>
              <a:t>l </a:t>
            </a:r>
            <a:r>
              <a:rPr lang="es-AR" sz="1600" dirty="0">
                <a:solidFill>
                  <a:srgbClr val="1F497D">
                    <a:lumMod val="75000"/>
                  </a:srgbClr>
                </a:solidFill>
                <a:latin typeface="Arial" pitchFamily="34" charset="0"/>
                <a:cs typeface="Arial" pitchFamily="34" charset="0"/>
              </a:rPr>
              <a:t>SPF </a:t>
            </a:r>
            <a:r>
              <a:rPr lang="es-AR" sz="1600" b="1" dirty="0">
                <a:solidFill>
                  <a:srgbClr val="1F497D">
                    <a:lumMod val="75000"/>
                  </a:srgbClr>
                </a:solidFill>
                <a:latin typeface="Arial" pitchFamily="34" charset="0"/>
                <a:cs typeface="Arial" pitchFamily="34" charset="0"/>
              </a:rPr>
              <a:t>no define cuál es el estándar de metros</a:t>
            </a:r>
            <a:r>
              <a:rPr lang="es-AR" sz="1600" dirty="0">
                <a:solidFill>
                  <a:srgbClr val="1F497D">
                    <a:lumMod val="75000"/>
                  </a:srgbClr>
                </a:solidFill>
                <a:latin typeface="Arial" pitchFamily="34" charset="0"/>
                <a:cs typeface="Arial" pitchFamily="34" charset="0"/>
              </a:rPr>
              <a:t> por persona que utiliza, ni la metodología de </a:t>
            </a:r>
            <a:r>
              <a:rPr lang="es-AR" sz="1600" dirty="0" smtClean="0">
                <a:solidFill>
                  <a:srgbClr val="1F497D">
                    <a:lumMod val="75000"/>
                  </a:srgbClr>
                </a:solidFill>
                <a:latin typeface="Arial" pitchFamily="34" charset="0"/>
                <a:cs typeface="Arial" pitchFamily="34" charset="0"/>
              </a:rPr>
              <a:t>cálculo.</a:t>
            </a:r>
            <a:r>
              <a:rPr lang="es-AR" sz="1050" dirty="0" smtClean="0">
                <a:solidFill>
                  <a:srgbClr val="CC3300"/>
                </a:solidFill>
                <a:latin typeface="Arial" pitchFamily="34" charset="0"/>
                <a:cs typeface="Arial" pitchFamily="34" charset="0"/>
              </a:rPr>
              <a:t> </a:t>
            </a:r>
            <a:endParaRPr lang="es-AR" sz="1050" dirty="0">
              <a:solidFill>
                <a:srgbClr val="CC3300"/>
              </a:solidFill>
              <a:latin typeface="Arial" pitchFamily="34" charset="0"/>
              <a:cs typeface="Arial" pitchFamily="34" charset="0"/>
            </a:endParaRPr>
          </a:p>
          <a:p>
            <a:pPr marL="0" indent="0">
              <a:buNone/>
            </a:pPr>
            <a:endParaRPr lang="es-AR" sz="2000" dirty="0">
              <a:solidFill>
                <a:srgbClr val="1F497D">
                  <a:lumMod val="75000"/>
                </a:srgbClr>
              </a:solidFill>
              <a:latin typeface="Arial" pitchFamily="34" charset="0"/>
              <a:cs typeface="Arial" pitchFamily="34" charset="0"/>
            </a:endParaRPr>
          </a:p>
        </p:txBody>
      </p:sp>
      <p:sp>
        <p:nvSpPr>
          <p:cNvPr id="12" name="11 Rectángulo"/>
          <p:cNvSpPr/>
          <p:nvPr/>
        </p:nvSpPr>
        <p:spPr>
          <a:xfrm>
            <a:off x="-3473" y="5819542"/>
            <a:ext cx="9144000" cy="106584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AR" dirty="0"/>
          </a:p>
        </p:txBody>
      </p:sp>
      <p:sp>
        <p:nvSpPr>
          <p:cNvPr id="13" name="12 Rectángulo"/>
          <p:cNvSpPr/>
          <p:nvPr/>
        </p:nvSpPr>
        <p:spPr>
          <a:xfrm>
            <a:off x="136980" y="5786720"/>
            <a:ext cx="8784976" cy="1138773"/>
          </a:xfrm>
          <a:prstGeom prst="rect">
            <a:avLst/>
          </a:prstGeom>
        </p:spPr>
        <p:txBody>
          <a:bodyPr wrap="square">
            <a:spAutoFit/>
          </a:bodyPr>
          <a:lstStyle/>
          <a:p>
            <a:pPr algn="just"/>
            <a:r>
              <a:rPr lang="es-AR" sz="1700" dirty="0" smtClean="0">
                <a:solidFill>
                  <a:schemeClr val="bg1"/>
                </a:solidFill>
                <a:latin typeface="Arial" pitchFamily="34" charset="0"/>
                <a:cs typeface="Arial" pitchFamily="34" charset="0"/>
              </a:rPr>
              <a:t>La relación entre la disponibilidad de plazas en relación a la población alojada se vio reducida en el último período, sobre todo a partir del mes de agosto. </a:t>
            </a:r>
          </a:p>
          <a:p>
            <a:pPr algn="just"/>
            <a:r>
              <a:rPr lang="es-AR" sz="1700" dirty="0" smtClean="0">
                <a:solidFill>
                  <a:schemeClr val="bg1"/>
                </a:solidFill>
                <a:latin typeface="Arial" pitchFamily="34" charset="0"/>
                <a:cs typeface="Arial" pitchFamily="34" charset="0"/>
              </a:rPr>
              <a:t>Respecto de la última información reportada </a:t>
            </a:r>
            <a:r>
              <a:rPr lang="es-AR" sz="1700" dirty="0" smtClean="0">
                <a:solidFill>
                  <a:schemeClr val="bg1"/>
                </a:solidFill>
                <a:latin typeface="Arial" pitchFamily="34" charset="0"/>
                <a:cs typeface="Arial" pitchFamily="34" charset="0"/>
              </a:rPr>
              <a:t>(octubre) se informan 70 </a:t>
            </a:r>
            <a:r>
              <a:rPr lang="es-AR" sz="1700" dirty="0" smtClean="0">
                <a:solidFill>
                  <a:schemeClr val="bg1"/>
                </a:solidFill>
                <a:latin typeface="Arial" pitchFamily="34" charset="0"/>
                <a:cs typeface="Arial" pitchFamily="34" charset="0"/>
              </a:rPr>
              <a:t>nuevas </a:t>
            </a:r>
            <a:r>
              <a:rPr lang="es-AR" sz="1700" dirty="0" smtClean="0">
                <a:solidFill>
                  <a:schemeClr val="bg1"/>
                </a:solidFill>
                <a:latin typeface="Arial" pitchFamily="34" charset="0"/>
                <a:cs typeface="Arial" pitchFamily="34" charset="0"/>
              </a:rPr>
              <a:t>plazas sin que se especifique donde se encuentran o en bajo que circunstancia fueron creadas. </a:t>
            </a:r>
            <a:endParaRPr lang="es-AR" sz="1700" dirty="0">
              <a:solidFill>
                <a:schemeClr val="bg1"/>
              </a:solidFill>
              <a:latin typeface="Arial" pitchFamily="34" charset="0"/>
              <a:cs typeface="Arial" pitchFamily="34" charset="0"/>
            </a:endParaRPr>
          </a:p>
        </p:txBody>
      </p:sp>
      <p:grpSp>
        <p:nvGrpSpPr>
          <p:cNvPr id="9" name="8 Grupo"/>
          <p:cNvGrpSpPr/>
          <p:nvPr/>
        </p:nvGrpSpPr>
        <p:grpSpPr>
          <a:xfrm>
            <a:off x="374568" y="2074293"/>
            <a:ext cx="432805" cy="49183"/>
            <a:chOff x="547384" y="2452787"/>
            <a:chExt cx="432805" cy="49183"/>
          </a:xfrm>
        </p:grpSpPr>
        <p:cxnSp>
          <p:nvCxnSpPr>
            <p:cNvPr id="15" name="14 Conector recto"/>
            <p:cNvCxnSpPr/>
            <p:nvPr/>
          </p:nvCxnSpPr>
          <p:spPr>
            <a:xfrm>
              <a:off x="547384" y="2472680"/>
              <a:ext cx="432805" cy="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718563" y="2452787"/>
              <a:ext cx="60852" cy="49183"/>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Arial" panose="020B0604020202020204" pitchFamily="34" charset="0"/>
                <a:cs typeface="Arial" panose="020B0604020202020204" pitchFamily="34" charset="0"/>
              </a:endParaRPr>
            </a:p>
          </p:txBody>
        </p:sp>
      </p:grpSp>
      <p:grpSp>
        <p:nvGrpSpPr>
          <p:cNvPr id="8" name="7 Grupo"/>
          <p:cNvGrpSpPr/>
          <p:nvPr/>
        </p:nvGrpSpPr>
        <p:grpSpPr>
          <a:xfrm>
            <a:off x="374568" y="2589741"/>
            <a:ext cx="432805" cy="72008"/>
            <a:chOff x="539174" y="2284276"/>
            <a:chExt cx="432805" cy="72008"/>
          </a:xfrm>
        </p:grpSpPr>
        <p:cxnSp>
          <p:nvCxnSpPr>
            <p:cNvPr id="3" name="2 Conector recto"/>
            <p:cNvCxnSpPr/>
            <p:nvPr/>
          </p:nvCxnSpPr>
          <p:spPr>
            <a:xfrm>
              <a:off x="539174" y="2320280"/>
              <a:ext cx="432805" cy="0"/>
            </a:xfrm>
            <a:prstGeom prst="line">
              <a:avLst/>
            </a:prstGeom>
            <a:ln w="1905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6 Rombo"/>
            <p:cNvSpPr/>
            <p:nvPr/>
          </p:nvSpPr>
          <p:spPr>
            <a:xfrm>
              <a:off x="716827" y="2284276"/>
              <a:ext cx="93992" cy="72008"/>
            </a:xfrm>
            <a:prstGeom prst="diamond">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latin typeface="Arial" panose="020B0604020202020204" pitchFamily="34" charset="0"/>
                <a:cs typeface="Arial" panose="020B0604020202020204" pitchFamily="34" charset="0"/>
              </a:endParaRPr>
            </a:p>
          </p:txBody>
        </p:sp>
      </p:grpSp>
      <p:sp>
        <p:nvSpPr>
          <p:cNvPr id="10" name="9 CuadroTexto"/>
          <p:cNvSpPr txBox="1"/>
          <p:nvPr/>
        </p:nvSpPr>
        <p:spPr>
          <a:xfrm>
            <a:off x="107504" y="2181416"/>
            <a:ext cx="966932" cy="369332"/>
          </a:xfrm>
          <a:prstGeom prst="rect">
            <a:avLst/>
          </a:prstGeom>
          <a:noFill/>
        </p:spPr>
        <p:txBody>
          <a:bodyPr wrap="none" rtlCol="0">
            <a:spAutoFit/>
          </a:bodyPr>
          <a:lstStyle/>
          <a:p>
            <a:pPr algn="ctr"/>
            <a:r>
              <a:rPr lang="es-MX" sz="900" dirty="0" smtClean="0">
                <a:latin typeface="Arial" panose="020B0604020202020204" pitchFamily="34" charset="0"/>
                <a:cs typeface="Arial" panose="020B0604020202020204" pitchFamily="34" charset="0"/>
              </a:rPr>
              <a:t>Capacidad</a:t>
            </a:r>
          </a:p>
          <a:p>
            <a:pPr algn="ctr"/>
            <a:r>
              <a:rPr lang="es-MX" sz="900" dirty="0" smtClean="0">
                <a:latin typeface="Arial" panose="020B0604020202020204" pitchFamily="34" charset="0"/>
                <a:cs typeface="Arial" panose="020B0604020202020204" pitchFamily="34" charset="0"/>
              </a:rPr>
              <a:t> de alojamiento</a:t>
            </a:r>
            <a:endParaRPr lang="es-AR" sz="900" dirty="0">
              <a:latin typeface="Arial" panose="020B0604020202020204" pitchFamily="34" charset="0"/>
              <a:cs typeface="Arial" panose="020B0604020202020204" pitchFamily="34" charset="0"/>
            </a:endParaRPr>
          </a:p>
        </p:txBody>
      </p:sp>
      <p:sp>
        <p:nvSpPr>
          <p:cNvPr id="19" name="18 CuadroTexto"/>
          <p:cNvSpPr txBox="1"/>
          <p:nvPr/>
        </p:nvSpPr>
        <p:spPr>
          <a:xfrm>
            <a:off x="245363" y="2761406"/>
            <a:ext cx="691215" cy="230832"/>
          </a:xfrm>
          <a:prstGeom prst="rect">
            <a:avLst/>
          </a:prstGeom>
          <a:noFill/>
        </p:spPr>
        <p:txBody>
          <a:bodyPr wrap="none" rtlCol="0">
            <a:spAutoFit/>
          </a:bodyPr>
          <a:lstStyle/>
          <a:p>
            <a:r>
              <a:rPr lang="es-MX" sz="900" dirty="0" smtClean="0">
                <a:latin typeface="Arial" panose="020B0604020202020204" pitchFamily="34" charset="0"/>
                <a:cs typeface="Arial" panose="020B0604020202020204" pitchFamily="34" charset="0"/>
              </a:rPr>
              <a:t>Población</a:t>
            </a:r>
            <a:endParaRPr lang="es-AR" sz="900" dirty="0">
              <a:latin typeface="Arial" panose="020B0604020202020204" pitchFamily="34" charset="0"/>
              <a:cs typeface="Arial" panose="020B0604020202020204"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4068437463"/>
              </p:ext>
            </p:extLst>
          </p:nvPr>
        </p:nvGraphicFramePr>
        <p:xfrm>
          <a:off x="323518" y="3269208"/>
          <a:ext cx="8136891" cy="335280"/>
        </p:xfrm>
        <a:graphic>
          <a:graphicData uri="http://schemas.openxmlformats.org/drawingml/2006/table">
            <a:tbl>
              <a:tblPr firstRow="1" bandRow="1">
                <a:tableStyleId>{5C22544A-7EE6-4342-B048-85BDC9FD1C3A}</a:tableStyleId>
              </a:tblPr>
              <a:tblGrid>
                <a:gridCol w="675474"/>
                <a:gridCol w="472842"/>
                <a:gridCol w="472822"/>
                <a:gridCol w="540380"/>
                <a:gridCol w="430922"/>
                <a:gridCol w="504041"/>
                <a:gridCol w="504041"/>
                <a:gridCol w="504041"/>
                <a:gridCol w="504041"/>
                <a:gridCol w="504041"/>
                <a:gridCol w="504041"/>
                <a:gridCol w="504041"/>
                <a:gridCol w="504041"/>
                <a:gridCol w="504041"/>
                <a:gridCol w="504041"/>
                <a:gridCol w="504041"/>
              </a:tblGrid>
              <a:tr h="303808">
                <a:tc>
                  <a:txBody>
                    <a:bodyPr/>
                    <a:lstStyle/>
                    <a:p>
                      <a:r>
                        <a:rPr lang="es-AR" sz="800" dirty="0" smtClean="0">
                          <a:latin typeface="Arial" panose="020B0604020202020204" pitchFamily="34" charset="0"/>
                          <a:cs typeface="Arial" panose="020B0604020202020204" pitchFamily="34" charset="0"/>
                        </a:rPr>
                        <a:t>Diferencia</a:t>
                      </a:r>
                      <a:endParaRPr lang="es-AR" sz="800" dirty="0">
                        <a:latin typeface="Arial" panose="020B0604020202020204" pitchFamily="34" charset="0"/>
                        <a:cs typeface="Arial" panose="020B0604020202020204" pitchFamily="34" charset="0"/>
                      </a:endParaRPr>
                    </a:p>
                  </a:txBody>
                  <a:tcPr anchor="ctr" anchorCtr="1"/>
                </a:tc>
                <a:tc>
                  <a:txBody>
                    <a:bodyPr/>
                    <a:lstStyle/>
                    <a:p>
                      <a:pPr algn="ctr"/>
                      <a:r>
                        <a:rPr lang="es-MX" sz="800" dirty="0" smtClean="0">
                          <a:latin typeface="Arial" panose="020B0604020202020204" pitchFamily="34" charset="0"/>
                          <a:cs typeface="Arial" panose="020B0604020202020204" pitchFamily="34" charset="0"/>
                        </a:rPr>
                        <a:t>+886</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+787</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+747</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+988</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+940</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+901</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+924</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+765</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+774</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+806</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+816</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+630</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+579</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+429</a:t>
                      </a:r>
                      <a:endParaRPr lang="es-AR" sz="800" dirty="0">
                        <a:latin typeface="Arial" panose="020B0604020202020204" pitchFamily="34" charset="0"/>
                        <a:cs typeface="Arial" panose="020B0604020202020204" pitchFamily="34" charset="0"/>
                      </a:endParaRPr>
                    </a:p>
                  </a:txBody>
                  <a:tcPr marL="108000" anchor="ctr" anchorCtr="1"/>
                </a:tc>
                <a:tc>
                  <a:txBody>
                    <a:bodyPr/>
                    <a:lstStyle/>
                    <a:p>
                      <a:pPr algn="ctr"/>
                      <a:r>
                        <a:rPr lang="es-MX" sz="800" dirty="0" smtClean="0">
                          <a:latin typeface="Arial" panose="020B0604020202020204" pitchFamily="34" charset="0"/>
                          <a:cs typeface="Arial" panose="020B0604020202020204" pitchFamily="34" charset="0"/>
                        </a:rPr>
                        <a:t>+465</a:t>
                      </a:r>
                      <a:endParaRPr lang="es-AR" sz="800" dirty="0">
                        <a:latin typeface="Arial" panose="020B0604020202020204" pitchFamily="34" charset="0"/>
                        <a:cs typeface="Arial" panose="020B0604020202020204" pitchFamily="34" charset="0"/>
                      </a:endParaRPr>
                    </a:p>
                  </a:txBody>
                  <a:tcPr marL="108000" anchor="ctr" anchorCtr="1"/>
                </a:tc>
              </a:tr>
            </a:tbl>
          </a:graphicData>
        </a:graphic>
      </p:graphicFrame>
      <p:sp>
        <p:nvSpPr>
          <p:cNvPr id="21" name="16 CuadroTexto"/>
          <p:cNvSpPr txBox="1"/>
          <p:nvPr/>
        </p:nvSpPr>
        <p:spPr>
          <a:xfrm>
            <a:off x="100367" y="5589240"/>
            <a:ext cx="3163045"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Noviembre 2014.</a:t>
            </a:r>
            <a:endParaRPr lang="es-AR" sz="800" dirty="0">
              <a:latin typeface="Arial" pitchFamily="34" charset="0"/>
              <a:cs typeface="Arial" pitchFamily="34" charset="0"/>
            </a:endParaRPr>
          </a:p>
        </p:txBody>
      </p:sp>
      <p:cxnSp>
        <p:nvCxnSpPr>
          <p:cNvPr id="14" name="13 Conector recto de flecha"/>
          <p:cNvCxnSpPr/>
          <p:nvPr/>
        </p:nvCxnSpPr>
        <p:spPr>
          <a:xfrm>
            <a:off x="8532440" y="2098885"/>
            <a:ext cx="0" cy="252897"/>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2987824" y="2257881"/>
            <a:ext cx="0" cy="370268"/>
          </a:xfrm>
          <a:prstGeom prst="straightConnector1">
            <a:avLst/>
          </a:prstGeom>
          <a:ln>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773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29 Rectángulo"/>
          <p:cNvSpPr/>
          <p:nvPr/>
        </p:nvSpPr>
        <p:spPr>
          <a:xfrm>
            <a:off x="-3473" y="6021288"/>
            <a:ext cx="9144000" cy="83671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sz="1700" dirty="0">
                <a:solidFill>
                  <a:schemeClr val="bg1"/>
                </a:solidFill>
                <a:latin typeface="Arial" pitchFamily="34" charset="0"/>
                <a:cs typeface="Arial" pitchFamily="34" charset="0"/>
              </a:rPr>
              <a:t>Los valores correspondientes </a:t>
            </a:r>
            <a:r>
              <a:rPr lang="es-MX" sz="1700" dirty="0" smtClean="0">
                <a:solidFill>
                  <a:schemeClr val="bg1"/>
                </a:solidFill>
                <a:latin typeface="Arial" pitchFamily="34" charset="0"/>
                <a:cs typeface="Arial" pitchFamily="34" charset="0"/>
              </a:rPr>
              <a:t>a noviembre se </a:t>
            </a:r>
            <a:r>
              <a:rPr lang="es-MX" sz="1700" dirty="0">
                <a:solidFill>
                  <a:schemeClr val="bg1"/>
                </a:solidFill>
                <a:latin typeface="Arial" pitchFamily="34" charset="0"/>
                <a:cs typeface="Arial" pitchFamily="34" charset="0"/>
              </a:rPr>
              <a:t>mantienen estables respecto </a:t>
            </a:r>
            <a:r>
              <a:rPr lang="es-MX" sz="1700" dirty="0" smtClean="0">
                <a:solidFill>
                  <a:schemeClr val="bg1"/>
                </a:solidFill>
                <a:latin typeface="Arial" pitchFamily="34" charset="0"/>
                <a:cs typeface="Arial" pitchFamily="34" charset="0"/>
              </a:rPr>
              <a:t>del </a:t>
            </a:r>
            <a:r>
              <a:rPr lang="es-MX" sz="1700" dirty="0" smtClean="0">
                <a:solidFill>
                  <a:schemeClr val="bg1"/>
                </a:solidFill>
                <a:latin typeface="Arial" pitchFamily="34" charset="0"/>
                <a:cs typeface="Arial" pitchFamily="34" charset="0"/>
              </a:rPr>
              <a:t>mes anterior. Sigue siendo considerable el conjunto de personas encarceladas en forma preventiva.</a:t>
            </a:r>
            <a:endParaRPr lang="es-AR" sz="1700" dirty="0">
              <a:solidFill>
                <a:prstClr val="white"/>
              </a:solidFill>
              <a:latin typeface="Arial" pitchFamily="34" charset="0"/>
              <a:cs typeface="Arial" pitchFamily="34" charset="0"/>
            </a:endParaRPr>
          </a:p>
        </p:txBody>
      </p:sp>
      <p:graphicFrame>
        <p:nvGraphicFramePr>
          <p:cNvPr id="32" name="31 Gráfico"/>
          <p:cNvGraphicFramePr/>
          <p:nvPr>
            <p:extLst>
              <p:ext uri="{D42A27DB-BD31-4B8C-83A1-F6EECF244321}">
                <p14:modId xmlns:p14="http://schemas.microsoft.com/office/powerpoint/2010/main" val="573021005"/>
              </p:ext>
            </p:extLst>
          </p:nvPr>
        </p:nvGraphicFramePr>
        <p:xfrm>
          <a:off x="4662090" y="1218390"/>
          <a:ext cx="3168352" cy="266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32 Gráfico"/>
          <p:cNvGraphicFramePr/>
          <p:nvPr>
            <p:extLst>
              <p:ext uri="{D42A27DB-BD31-4B8C-83A1-F6EECF244321}">
                <p14:modId xmlns:p14="http://schemas.microsoft.com/office/powerpoint/2010/main" val="2274136029"/>
              </p:ext>
            </p:extLst>
          </p:nvPr>
        </p:nvGraphicFramePr>
        <p:xfrm>
          <a:off x="684824" y="1196752"/>
          <a:ext cx="3168352" cy="2664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33 Gráfico"/>
          <p:cNvGraphicFramePr/>
          <p:nvPr>
            <p:extLst>
              <p:ext uri="{D42A27DB-BD31-4B8C-83A1-F6EECF244321}">
                <p14:modId xmlns:p14="http://schemas.microsoft.com/office/powerpoint/2010/main" val="291637675"/>
              </p:ext>
            </p:extLst>
          </p:nvPr>
        </p:nvGraphicFramePr>
        <p:xfrm>
          <a:off x="739747" y="3356992"/>
          <a:ext cx="3168352" cy="2664296"/>
        </p:xfrm>
        <a:graphic>
          <a:graphicData uri="http://schemas.openxmlformats.org/drawingml/2006/chart">
            <c:chart xmlns:c="http://schemas.openxmlformats.org/drawingml/2006/chart" xmlns:r="http://schemas.openxmlformats.org/officeDocument/2006/relationships" r:id="rId5"/>
          </a:graphicData>
        </a:graphic>
      </p:graphicFrame>
      <p:sp>
        <p:nvSpPr>
          <p:cNvPr id="35" name="34 CuadroTexto"/>
          <p:cNvSpPr txBox="1"/>
          <p:nvPr/>
        </p:nvSpPr>
        <p:spPr>
          <a:xfrm>
            <a:off x="1812675" y="5520232"/>
            <a:ext cx="1107996" cy="200055"/>
          </a:xfrm>
          <a:prstGeom prst="rect">
            <a:avLst/>
          </a:prstGeom>
          <a:noFill/>
        </p:spPr>
        <p:txBody>
          <a:bodyPr wrap="none" rtlCol="0">
            <a:spAutoFit/>
          </a:bodyPr>
          <a:lstStyle/>
          <a:p>
            <a:r>
              <a:rPr lang="es-MX" sz="700" dirty="0" smtClean="0">
                <a:latin typeface="Arial" pitchFamily="34" charset="0"/>
                <a:cs typeface="Arial" pitchFamily="34" charset="0"/>
              </a:rPr>
              <a:t>Base: 10.519 </a:t>
            </a:r>
            <a:r>
              <a:rPr lang="es-MX" sz="700" dirty="0">
                <a:latin typeface="Arial" pitchFamily="34" charset="0"/>
                <a:cs typeface="Arial" pitchFamily="34" charset="0"/>
              </a:rPr>
              <a:t>personas</a:t>
            </a:r>
            <a:endParaRPr lang="es-AR" sz="700" dirty="0">
              <a:latin typeface="Arial" pitchFamily="34" charset="0"/>
              <a:cs typeface="Arial" pitchFamily="34" charset="0"/>
            </a:endParaRPr>
          </a:p>
        </p:txBody>
      </p:sp>
      <p:graphicFrame>
        <p:nvGraphicFramePr>
          <p:cNvPr id="36" name="35 Gráfico"/>
          <p:cNvGraphicFramePr/>
          <p:nvPr>
            <p:extLst>
              <p:ext uri="{D42A27DB-BD31-4B8C-83A1-F6EECF244321}">
                <p14:modId xmlns:p14="http://schemas.microsoft.com/office/powerpoint/2010/main" val="2320024272"/>
              </p:ext>
            </p:extLst>
          </p:nvPr>
        </p:nvGraphicFramePr>
        <p:xfrm>
          <a:off x="4644008" y="3356992"/>
          <a:ext cx="3168352" cy="2664296"/>
        </p:xfrm>
        <a:graphic>
          <a:graphicData uri="http://schemas.openxmlformats.org/drawingml/2006/chart">
            <c:chart xmlns:c="http://schemas.openxmlformats.org/drawingml/2006/chart" xmlns:r="http://schemas.openxmlformats.org/officeDocument/2006/relationships" r:id="rId6"/>
          </a:graphicData>
        </a:graphic>
      </p:graphicFrame>
      <p:sp>
        <p:nvSpPr>
          <p:cNvPr id="37" name="36 CuadroTexto"/>
          <p:cNvSpPr txBox="1"/>
          <p:nvPr/>
        </p:nvSpPr>
        <p:spPr>
          <a:xfrm>
            <a:off x="5796884" y="5520232"/>
            <a:ext cx="1107996" cy="200055"/>
          </a:xfrm>
          <a:prstGeom prst="rect">
            <a:avLst/>
          </a:prstGeom>
          <a:noFill/>
        </p:spPr>
        <p:txBody>
          <a:bodyPr wrap="none" rtlCol="0">
            <a:spAutoFit/>
          </a:bodyPr>
          <a:lstStyle/>
          <a:p>
            <a:r>
              <a:rPr lang="es-MX" sz="700" dirty="0" smtClean="0">
                <a:latin typeface="Arial" pitchFamily="34" charset="0"/>
                <a:cs typeface="Arial" pitchFamily="34" charset="0"/>
              </a:rPr>
              <a:t>Base: 10.519 </a:t>
            </a:r>
            <a:r>
              <a:rPr lang="es-MX" sz="700" dirty="0">
                <a:latin typeface="Arial" pitchFamily="34" charset="0"/>
                <a:cs typeface="Arial" pitchFamily="34" charset="0"/>
              </a:rPr>
              <a:t>personas</a:t>
            </a:r>
            <a:endParaRPr lang="es-AR" sz="700" dirty="0">
              <a:latin typeface="Arial" pitchFamily="34" charset="0"/>
              <a:cs typeface="Arial" pitchFamily="34" charset="0"/>
            </a:endParaRPr>
          </a:p>
        </p:txBody>
      </p:sp>
      <p:sp>
        <p:nvSpPr>
          <p:cNvPr id="38" name="37 CuadroTexto"/>
          <p:cNvSpPr txBox="1"/>
          <p:nvPr/>
        </p:nvSpPr>
        <p:spPr>
          <a:xfrm>
            <a:off x="1778171" y="3391496"/>
            <a:ext cx="1107996" cy="200055"/>
          </a:xfrm>
          <a:prstGeom prst="rect">
            <a:avLst/>
          </a:prstGeom>
          <a:noFill/>
        </p:spPr>
        <p:txBody>
          <a:bodyPr wrap="none" rtlCol="0">
            <a:spAutoFit/>
          </a:bodyPr>
          <a:lstStyle/>
          <a:p>
            <a:r>
              <a:rPr lang="es-MX" sz="700" dirty="0" smtClean="0">
                <a:latin typeface="Arial" pitchFamily="34" charset="0"/>
                <a:cs typeface="Arial" pitchFamily="34" charset="0"/>
              </a:rPr>
              <a:t>Base: 10.519 </a:t>
            </a:r>
            <a:r>
              <a:rPr lang="es-MX" sz="700" dirty="0">
                <a:latin typeface="Arial" pitchFamily="34" charset="0"/>
                <a:cs typeface="Arial" pitchFamily="34" charset="0"/>
              </a:rPr>
              <a:t>personas</a:t>
            </a:r>
            <a:endParaRPr lang="es-AR" sz="700" dirty="0">
              <a:latin typeface="Arial" pitchFamily="34" charset="0"/>
              <a:cs typeface="Arial" pitchFamily="34" charset="0"/>
            </a:endParaRPr>
          </a:p>
        </p:txBody>
      </p:sp>
      <p:sp>
        <p:nvSpPr>
          <p:cNvPr id="39" name="38 CuadroTexto"/>
          <p:cNvSpPr txBox="1"/>
          <p:nvPr/>
        </p:nvSpPr>
        <p:spPr>
          <a:xfrm>
            <a:off x="5814136" y="3391496"/>
            <a:ext cx="1107996" cy="200055"/>
          </a:xfrm>
          <a:prstGeom prst="rect">
            <a:avLst/>
          </a:prstGeom>
          <a:noFill/>
        </p:spPr>
        <p:txBody>
          <a:bodyPr wrap="none" rtlCol="0">
            <a:spAutoFit/>
          </a:bodyPr>
          <a:lstStyle/>
          <a:p>
            <a:r>
              <a:rPr lang="es-MX" sz="700" dirty="0" smtClean="0">
                <a:latin typeface="Arial" pitchFamily="34" charset="0"/>
                <a:cs typeface="Arial" pitchFamily="34" charset="0"/>
              </a:rPr>
              <a:t>Base: 10.519 </a:t>
            </a:r>
            <a:r>
              <a:rPr lang="es-MX" sz="700" dirty="0">
                <a:latin typeface="Arial" pitchFamily="34" charset="0"/>
                <a:cs typeface="Arial" pitchFamily="34" charset="0"/>
              </a:rPr>
              <a:t>personas</a:t>
            </a:r>
            <a:endParaRPr lang="es-AR" sz="700" dirty="0">
              <a:latin typeface="Arial" pitchFamily="34" charset="0"/>
              <a:cs typeface="Arial" pitchFamily="34" charset="0"/>
            </a:endParaRPr>
          </a:p>
        </p:txBody>
      </p:sp>
      <p:sp>
        <p:nvSpPr>
          <p:cNvPr id="40" name="39 CuadroTexto"/>
          <p:cNvSpPr txBox="1"/>
          <p:nvPr/>
        </p:nvSpPr>
        <p:spPr>
          <a:xfrm>
            <a:off x="951622" y="1480141"/>
            <a:ext cx="2699778"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situación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procesal</a:t>
            </a:r>
            <a:endParaRPr lang="es-AR" sz="1100" b="1" dirty="0">
              <a:solidFill>
                <a:schemeClr val="tx2"/>
              </a:solidFill>
              <a:latin typeface="Arial" pitchFamily="34" charset="0"/>
              <a:cs typeface="Arial" pitchFamily="34" charset="0"/>
            </a:endParaRPr>
          </a:p>
        </p:txBody>
      </p:sp>
      <p:sp>
        <p:nvSpPr>
          <p:cNvPr id="41" name="40 CuadroTexto"/>
          <p:cNvSpPr txBox="1"/>
          <p:nvPr/>
        </p:nvSpPr>
        <p:spPr>
          <a:xfrm>
            <a:off x="1316586" y="3769661"/>
            <a:ext cx="1946367"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a:t>
            </a:r>
            <a:r>
              <a:rPr lang="es-MX" sz="700" b="1" dirty="0" smtClean="0">
                <a:solidFill>
                  <a:schemeClr val="tx2"/>
                </a:solidFill>
                <a:latin typeface="Arial" pitchFamily="34" charset="0"/>
                <a:cs typeface="Arial" pitchFamily="34" charset="0"/>
              </a:rPr>
              <a:t> </a:t>
            </a:r>
            <a:r>
              <a:rPr lang="es-MX" sz="1100" b="1" dirty="0" smtClean="0">
                <a:solidFill>
                  <a:schemeClr val="tx2"/>
                </a:solidFill>
                <a:latin typeface="Arial" pitchFamily="34" charset="0"/>
                <a:cs typeface="Arial" pitchFamily="34" charset="0"/>
              </a:rPr>
              <a:t>género</a:t>
            </a:r>
            <a:endParaRPr lang="es-AR" sz="1100" b="1" dirty="0">
              <a:solidFill>
                <a:schemeClr val="tx2"/>
              </a:solidFill>
              <a:latin typeface="Arial" pitchFamily="34" charset="0"/>
              <a:cs typeface="Arial" pitchFamily="34" charset="0"/>
            </a:endParaRPr>
          </a:p>
        </p:txBody>
      </p:sp>
      <p:sp>
        <p:nvSpPr>
          <p:cNvPr id="42" name="41 CuadroTexto"/>
          <p:cNvSpPr txBox="1"/>
          <p:nvPr/>
        </p:nvSpPr>
        <p:spPr>
          <a:xfrm>
            <a:off x="5189859" y="1475949"/>
            <a:ext cx="2278188"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 jurisdicción</a:t>
            </a:r>
            <a:endParaRPr lang="es-AR" sz="1100" b="1" dirty="0">
              <a:solidFill>
                <a:schemeClr val="tx2"/>
              </a:solidFill>
              <a:latin typeface="Arial" pitchFamily="34" charset="0"/>
              <a:cs typeface="Arial" pitchFamily="34" charset="0"/>
            </a:endParaRPr>
          </a:p>
        </p:txBody>
      </p:sp>
      <p:sp>
        <p:nvSpPr>
          <p:cNvPr id="43" name="42 CuadroTexto"/>
          <p:cNvSpPr txBox="1"/>
          <p:nvPr/>
        </p:nvSpPr>
        <p:spPr>
          <a:xfrm>
            <a:off x="5039846" y="3769661"/>
            <a:ext cx="2412841" cy="261610"/>
          </a:xfrm>
          <a:prstGeom prst="rect">
            <a:avLst/>
          </a:prstGeom>
          <a:noFill/>
        </p:spPr>
        <p:txBody>
          <a:bodyPr wrap="none" rtlCol="0">
            <a:spAutoFit/>
          </a:bodyPr>
          <a:lstStyle/>
          <a:p>
            <a:pPr algn="ctr"/>
            <a:r>
              <a:rPr lang="es-MX" sz="1100" b="1" dirty="0">
                <a:solidFill>
                  <a:schemeClr val="tx2"/>
                </a:solidFill>
                <a:latin typeface="Arial" pitchFamily="34" charset="0"/>
                <a:cs typeface="Arial" pitchFamily="34" charset="0"/>
              </a:rPr>
              <a:t>Distribución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según</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tramo</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de</a:t>
            </a:r>
            <a:r>
              <a:rPr lang="es-MX" sz="700" b="1" dirty="0" smtClean="0">
                <a:solidFill>
                  <a:schemeClr val="tx2"/>
                </a:solidFill>
                <a:latin typeface="Arial" pitchFamily="34" charset="0"/>
                <a:cs typeface="Arial" pitchFamily="34" charset="0"/>
              </a:rPr>
              <a:t> </a:t>
            </a:r>
            <a:r>
              <a:rPr lang="es-MX" sz="1100" b="1" dirty="0">
                <a:solidFill>
                  <a:schemeClr val="tx2"/>
                </a:solidFill>
                <a:latin typeface="Arial" pitchFamily="34" charset="0"/>
                <a:cs typeface="Arial" pitchFamily="34" charset="0"/>
              </a:rPr>
              <a:t>edad</a:t>
            </a:r>
            <a:endParaRPr lang="es-AR" sz="1100" b="1" dirty="0">
              <a:solidFill>
                <a:schemeClr val="tx2"/>
              </a:solidFill>
              <a:latin typeface="Arial" pitchFamily="34" charset="0"/>
              <a:cs typeface="Arial" pitchFamily="34" charset="0"/>
            </a:endParaRPr>
          </a:p>
        </p:txBody>
      </p:sp>
      <p:sp>
        <p:nvSpPr>
          <p:cNvPr id="44" name="43 CuadroTexto"/>
          <p:cNvSpPr txBox="1"/>
          <p:nvPr/>
        </p:nvSpPr>
        <p:spPr>
          <a:xfrm>
            <a:off x="374848" y="2365872"/>
            <a:ext cx="1103329" cy="369332"/>
          </a:xfrm>
          <a:prstGeom prst="rect">
            <a:avLst/>
          </a:prstGeom>
          <a:noFill/>
        </p:spPr>
        <p:txBody>
          <a:bodyPr wrap="square" rtlCol="0">
            <a:spAutoFit/>
          </a:bodyPr>
          <a:lstStyle/>
          <a:p>
            <a:pPr algn="ctr"/>
            <a:r>
              <a:rPr lang="es-MX" sz="900" dirty="0" smtClean="0">
                <a:latin typeface="Arial" pitchFamily="34" charset="0"/>
                <a:cs typeface="Arial" pitchFamily="34" charset="0"/>
              </a:rPr>
              <a:t>Condenados/as </a:t>
            </a:r>
            <a:r>
              <a:rPr lang="es-MX" sz="900" b="1" dirty="0" smtClean="0">
                <a:latin typeface="Arial" pitchFamily="34" charset="0"/>
                <a:cs typeface="Arial" pitchFamily="34" charset="0"/>
              </a:rPr>
              <a:t>38,9%</a:t>
            </a:r>
            <a:endParaRPr lang="es-AR" sz="900" b="1" dirty="0">
              <a:latin typeface="Arial" pitchFamily="34" charset="0"/>
              <a:cs typeface="Arial" pitchFamily="34" charset="0"/>
            </a:endParaRPr>
          </a:p>
        </p:txBody>
      </p:sp>
      <p:sp>
        <p:nvSpPr>
          <p:cNvPr id="45" name="44 CuadroTexto"/>
          <p:cNvSpPr txBox="1"/>
          <p:nvPr/>
        </p:nvSpPr>
        <p:spPr>
          <a:xfrm>
            <a:off x="2996481" y="2204864"/>
            <a:ext cx="1349151" cy="507831"/>
          </a:xfrm>
          <a:prstGeom prst="rect">
            <a:avLst/>
          </a:prstGeom>
          <a:noFill/>
        </p:spPr>
        <p:txBody>
          <a:bodyPr wrap="square" rtlCol="0">
            <a:spAutoFit/>
          </a:bodyPr>
          <a:lstStyle/>
          <a:p>
            <a:pPr algn="ctr"/>
            <a:r>
              <a:rPr lang="es-MX" sz="900" dirty="0" smtClean="0">
                <a:latin typeface="Arial" pitchFamily="34" charset="0"/>
                <a:cs typeface="Arial" pitchFamily="34" charset="0"/>
              </a:rPr>
              <a:t>Encarcelados/as preventivamente </a:t>
            </a:r>
            <a:r>
              <a:rPr lang="es-MX" sz="900" b="1" dirty="0" smtClean="0">
                <a:latin typeface="Arial" pitchFamily="34" charset="0"/>
                <a:cs typeface="Arial" pitchFamily="34" charset="0"/>
              </a:rPr>
              <a:t>61,1%</a:t>
            </a:r>
            <a:endParaRPr lang="es-AR" sz="900" b="1" dirty="0">
              <a:latin typeface="Arial" pitchFamily="34" charset="0"/>
              <a:cs typeface="Arial" pitchFamily="34" charset="0"/>
            </a:endParaRPr>
          </a:p>
        </p:txBody>
      </p:sp>
      <p:sp>
        <p:nvSpPr>
          <p:cNvPr id="48" name="47 Flecha arriba"/>
          <p:cNvSpPr/>
          <p:nvPr/>
        </p:nvSpPr>
        <p:spPr>
          <a:xfrm>
            <a:off x="4214155" y="2294839"/>
            <a:ext cx="194586" cy="28862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Arial" pitchFamily="34" charset="0"/>
              <a:cs typeface="Arial" pitchFamily="34" charset="0"/>
            </a:endParaRPr>
          </a:p>
        </p:txBody>
      </p:sp>
      <p:sp>
        <p:nvSpPr>
          <p:cNvPr id="49" name="48 Rectángulo"/>
          <p:cNvSpPr/>
          <p:nvPr/>
        </p:nvSpPr>
        <p:spPr>
          <a:xfrm>
            <a:off x="3162424" y="2735204"/>
            <a:ext cx="1141783" cy="428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800" b="1" dirty="0" smtClean="0">
                <a:latin typeface="Arial" pitchFamily="34" charset="0"/>
                <a:cs typeface="Arial" pitchFamily="34" charset="0"/>
              </a:rPr>
              <a:t>Octubre: 61,6%</a:t>
            </a:r>
          </a:p>
          <a:p>
            <a:pPr algn="ctr"/>
            <a:r>
              <a:rPr lang="es-MX" sz="800" b="1" dirty="0" smtClean="0">
                <a:latin typeface="Arial" pitchFamily="34" charset="0"/>
                <a:cs typeface="Arial" pitchFamily="34" charset="0"/>
              </a:rPr>
              <a:t>Septiembre: 61,1%</a:t>
            </a:r>
          </a:p>
          <a:p>
            <a:pPr algn="ctr"/>
            <a:r>
              <a:rPr lang="es-MX" sz="800" b="1" dirty="0" smtClean="0">
                <a:latin typeface="Arial" pitchFamily="34" charset="0"/>
                <a:cs typeface="Arial" pitchFamily="34" charset="0"/>
              </a:rPr>
              <a:t>Agosto: 60,7%</a:t>
            </a:r>
          </a:p>
        </p:txBody>
      </p:sp>
      <p:sp>
        <p:nvSpPr>
          <p:cNvPr id="51" name="1 Título"/>
          <p:cNvSpPr txBox="1">
            <a:spLocks/>
          </p:cNvSpPr>
          <p:nvPr/>
        </p:nvSpPr>
        <p:spPr>
          <a:xfrm>
            <a:off x="182205" y="337220"/>
            <a:ext cx="6766059" cy="571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2400" dirty="0" smtClean="0">
                <a:solidFill>
                  <a:schemeClr val="tx2">
                    <a:lumMod val="75000"/>
                  </a:schemeClr>
                </a:solidFill>
                <a:latin typeface="Arial" pitchFamily="34" charset="0"/>
                <a:ea typeface="+mn-ea"/>
                <a:cs typeface="Arial" pitchFamily="34" charset="0"/>
              </a:rPr>
              <a:t>Síntesis general. Noviembre 2014.</a:t>
            </a:r>
            <a:endParaRPr lang="es-AR" sz="2400" dirty="0">
              <a:solidFill>
                <a:schemeClr val="tx2">
                  <a:lumMod val="75000"/>
                </a:schemeClr>
              </a:solidFill>
              <a:latin typeface="Arial" pitchFamily="34" charset="0"/>
              <a:ea typeface="+mn-ea"/>
              <a:cs typeface="Arial" pitchFamily="34" charset="0"/>
            </a:endParaRPr>
          </a:p>
        </p:txBody>
      </p:sp>
      <p:cxnSp>
        <p:nvCxnSpPr>
          <p:cNvPr id="52" name="Conector recto 8"/>
          <p:cNvCxnSpPr/>
          <p:nvPr/>
        </p:nvCxnSpPr>
        <p:spPr>
          <a:xfrm>
            <a:off x="326221" y="832148"/>
            <a:ext cx="6193035" cy="0"/>
          </a:xfrm>
          <a:prstGeom prst="line">
            <a:avLst/>
          </a:prstGeom>
          <a:ln>
            <a:solidFill>
              <a:schemeClr val="dk1">
                <a:shade val="95000"/>
                <a:satMod val="105000"/>
                <a:alpha val="50000"/>
              </a:schemeClr>
            </a:solidFill>
          </a:ln>
        </p:spPr>
        <p:style>
          <a:lnRef idx="1">
            <a:schemeClr val="dk1"/>
          </a:lnRef>
          <a:fillRef idx="0">
            <a:schemeClr val="dk1"/>
          </a:fillRef>
          <a:effectRef idx="0">
            <a:schemeClr val="dk1"/>
          </a:effectRef>
          <a:fontRef idx="minor">
            <a:schemeClr val="tx1"/>
          </a:fontRef>
        </p:style>
      </p:cxnSp>
      <p:sp>
        <p:nvSpPr>
          <p:cNvPr id="53" name="2 Marcador de contenido"/>
          <p:cNvSpPr txBox="1">
            <a:spLocks/>
          </p:cNvSpPr>
          <p:nvPr/>
        </p:nvSpPr>
        <p:spPr>
          <a:xfrm>
            <a:off x="230832" y="836712"/>
            <a:ext cx="8229600" cy="637531"/>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s-MX" sz="1800" dirty="0">
                <a:solidFill>
                  <a:schemeClr val="tx2">
                    <a:lumMod val="75000"/>
                  </a:schemeClr>
                </a:solidFill>
                <a:latin typeface="Arial" pitchFamily="34" charset="0"/>
                <a:cs typeface="Arial" pitchFamily="34" charset="0"/>
              </a:rPr>
              <a:t>Población penal al </a:t>
            </a:r>
            <a:r>
              <a:rPr lang="es-MX" sz="1800" dirty="0" smtClean="0">
                <a:solidFill>
                  <a:schemeClr val="tx2">
                    <a:lumMod val="75000"/>
                  </a:schemeClr>
                </a:solidFill>
                <a:latin typeface="Arial" pitchFamily="34" charset="0"/>
                <a:cs typeface="Arial" pitchFamily="34" charset="0"/>
              </a:rPr>
              <a:t>28/11/2014</a:t>
            </a:r>
            <a:r>
              <a:rPr lang="es-MX" sz="2000" dirty="0" smtClean="0">
                <a:latin typeface="Arial" pitchFamily="34" charset="0"/>
                <a:cs typeface="Arial" pitchFamily="34" charset="0"/>
              </a:rPr>
              <a:t>: </a:t>
            </a:r>
            <a:r>
              <a:rPr lang="es-MX" sz="2000" dirty="0" smtClean="0">
                <a:solidFill>
                  <a:schemeClr val="accent6">
                    <a:lumMod val="75000"/>
                  </a:schemeClr>
                </a:solidFill>
                <a:latin typeface="Arial" pitchFamily="34" charset="0"/>
                <a:cs typeface="Arial" pitchFamily="34" charset="0"/>
              </a:rPr>
              <a:t>10.519</a:t>
            </a:r>
            <a:r>
              <a:rPr lang="es-MX" sz="2800" dirty="0" smtClean="0">
                <a:solidFill>
                  <a:schemeClr val="accent6">
                    <a:lumMod val="75000"/>
                  </a:schemeClr>
                </a:solidFill>
                <a:latin typeface="Arial" pitchFamily="34" charset="0"/>
                <a:cs typeface="Arial" pitchFamily="34" charset="0"/>
              </a:rPr>
              <a:t> </a:t>
            </a:r>
            <a:r>
              <a:rPr lang="es-MX" sz="1800" dirty="0" smtClean="0">
                <a:solidFill>
                  <a:schemeClr val="tx2">
                    <a:lumMod val="75000"/>
                  </a:schemeClr>
                </a:solidFill>
                <a:latin typeface="Arial" pitchFamily="34" charset="0"/>
                <a:cs typeface="Arial" pitchFamily="34" charset="0"/>
              </a:rPr>
              <a:t>personas</a:t>
            </a:r>
            <a:r>
              <a:rPr lang="es-MX" sz="1600" dirty="0" smtClean="0">
                <a:latin typeface="Arial" pitchFamily="34" charset="0"/>
                <a:cs typeface="Arial" pitchFamily="34" charset="0"/>
              </a:rPr>
              <a:t> </a:t>
            </a:r>
            <a:endParaRPr lang="es-AR" sz="1800" dirty="0">
              <a:latin typeface="Arial" pitchFamily="34" charset="0"/>
              <a:cs typeface="Arial" pitchFamily="34" charset="0"/>
            </a:endParaRPr>
          </a:p>
        </p:txBody>
      </p:sp>
      <p:sp>
        <p:nvSpPr>
          <p:cNvPr id="23" name="16 CuadroTexto"/>
          <p:cNvSpPr txBox="1"/>
          <p:nvPr/>
        </p:nvSpPr>
        <p:spPr>
          <a:xfrm>
            <a:off x="100367" y="5805844"/>
            <a:ext cx="3163045" cy="215444"/>
          </a:xfrm>
          <a:prstGeom prst="rect">
            <a:avLst/>
          </a:prstGeom>
          <a:solidFill>
            <a:schemeClr val="bg1"/>
          </a:solidFill>
        </p:spPr>
        <p:txBody>
          <a:bodyPr wrap="none" rtlCol="0">
            <a:spAutoFit/>
          </a:bodyPr>
          <a:lstStyle/>
          <a:p>
            <a:r>
              <a:rPr lang="es-MX" sz="800" dirty="0" smtClean="0">
                <a:latin typeface="Arial" pitchFamily="34" charset="0"/>
                <a:cs typeface="Arial" pitchFamily="34" charset="0"/>
              </a:rPr>
              <a:t>Fuente: Partes semanales enviados por el SPF. Noviembre 2014.</a:t>
            </a:r>
            <a:endParaRPr lang="es-AR" sz="800" dirty="0">
              <a:latin typeface="Arial" pitchFamily="34" charset="0"/>
              <a:cs typeface="Arial" pitchFamily="34" charset="0"/>
            </a:endParaRPr>
          </a:p>
        </p:txBody>
      </p:sp>
    </p:spTree>
    <p:extLst>
      <p:ext uri="{BB962C8B-B14F-4D97-AF65-F5344CB8AC3E}">
        <p14:creationId xmlns:p14="http://schemas.microsoft.com/office/powerpoint/2010/main" val="3495697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7418</TotalTime>
  <Words>2615</Words>
  <Application>Microsoft Office PowerPoint</Application>
  <PresentationFormat>Presentación en pantalla (4:3)</PresentationFormat>
  <Paragraphs>470</Paragraphs>
  <Slides>23</Slides>
  <Notes>0</Notes>
  <HiddenSlides>0</HiddenSlides>
  <MMClips>0</MMClips>
  <ScaleCrop>false</ScaleCrop>
  <HeadingPairs>
    <vt:vector size="4" baseType="variant">
      <vt:variant>
        <vt:lpstr>Tema</vt:lpstr>
      </vt:variant>
      <vt:variant>
        <vt:i4>9</vt:i4>
      </vt:variant>
      <vt:variant>
        <vt:lpstr>Títulos de diapositiva</vt:lpstr>
      </vt:variant>
      <vt:variant>
        <vt:i4>23</vt:i4>
      </vt:variant>
    </vt:vector>
  </HeadingPairs>
  <TitlesOfParts>
    <vt:vector size="32" baseType="lpstr">
      <vt:lpstr>Tema de Office</vt:lpstr>
      <vt:lpstr>1_Tema de Office</vt:lpstr>
      <vt:lpstr>2_Tema de Office</vt:lpstr>
      <vt:lpstr>3_Tema de Office</vt:lpstr>
      <vt:lpstr>4_Tema de Office</vt:lpstr>
      <vt:lpstr>5_Tema de Office</vt:lpstr>
      <vt:lpstr>6_Tema de Office</vt:lpstr>
      <vt:lpstr>7_Tema de Office</vt:lpstr>
      <vt:lpstr>8_Tema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usuario1</dc:creator>
  <cp:lastModifiedBy>ana-ana</cp:lastModifiedBy>
  <cp:revision>1283</cp:revision>
  <dcterms:created xsi:type="dcterms:W3CDTF">2014-04-29T17:52:53Z</dcterms:created>
  <dcterms:modified xsi:type="dcterms:W3CDTF">2014-12-20T14:36:08Z</dcterms:modified>
</cp:coreProperties>
</file>